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91" r:id="rId3"/>
    <p:sldId id="369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D24"/>
    <a:srgbClr val="319144"/>
    <a:srgbClr val="713F92"/>
    <a:srgbClr val="25AA83"/>
    <a:srgbClr val="F2A46E"/>
    <a:srgbClr val="B5D7BC"/>
    <a:srgbClr val="F3A472"/>
    <a:srgbClr val="8CBAE2"/>
    <a:srgbClr val="FFD362"/>
    <a:srgbClr val="B3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541"/>
  </p:normalViewPr>
  <p:slideViewPr>
    <p:cSldViewPr snapToGrid="0">
      <p:cViewPr varScale="1">
        <p:scale>
          <a:sx n="119" d="100"/>
          <a:sy n="119" d="100"/>
        </p:scale>
        <p:origin x="520" y="192"/>
      </p:cViewPr>
      <p:guideLst>
        <p:guide orient="horz" pos="3226"/>
        <p:guide pos="3840"/>
        <p:guide orient="horz" pos="3770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8139534883721E-2"/>
          <c:y val="1.7964071856287425E-2"/>
          <c:w val="0.97674418604651159"/>
          <c:h val="0.886227544910179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Москва</c:v>
                </c:pt>
              </c:strCache>
            </c:strRef>
          </c:tx>
          <c:spPr>
            <a:ln w="8901">
              <a:solidFill>
                <a:srgbClr val="E64D24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tx1"/>
              </a:solidFill>
              <a:ln w="34925">
                <a:solidFill>
                  <a:srgbClr val="E64D24"/>
                </a:solidFill>
                <a:prstDash val="solid"/>
              </a:ln>
            </c:spPr>
          </c:marker>
          <c:dLbls>
            <c:spPr>
              <a:noFill/>
              <a:ln w="17802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11856.6</c:v>
                </c:pt>
                <c:pt idx="1">
                  <c:v>11979.5</c:v>
                </c:pt>
                <c:pt idx="2">
                  <c:v>12108.3</c:v>
                </c:pt>
                <c:pt idx="3">
                  <c:v>12197.6</c:v>
                </c:pt>
                <c:pt idx="4">
                  <c:v>12330.1</c:v>
                </c:pt>
                <c:pt idx="5">
                  <c:v>12380.7</c:v>
                </c:pt>
                <c:pt idx="6">
                  <c:v>12506.5</c:v>
                </c:pt>
                <c:pt idx="7">
                  <c:v>12615.3</c:v>
                </c:pt>
                <c:pt idx="8">
                  <c:v>12678.1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2A0-1241-B496-B5EED8DD08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2558288"/>
        <c:axId val="1"/>
      </c:lineChart>
      <c:catAx>
        <c:axId val="392558288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85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22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2558288"/>
        <c:crosses val="autoZero"/>
        <c:crossBetween val="between"/>
      </c:valAx>
      <c:spPr>
        <a:solidFill>
          <a:schemeClr val="tx1">
            <a:lumMod val="95000"/>
          </a:schemeClr>
        </a:solidFill>
        <a:ln w="178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28FA-D295-4903-B47A-069CA4DE42C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F1C4-A54C-455A-8A46-9C014AC50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2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B66F00C4-42DF-1E4A-8CB8-F874B6718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44314-0BC0-A249-8664-51CDBE59BCCB}"/>
              </a:ext>
            </a:extLst>
          </p:cNvPr>
          <p:cNvSpPr txBox="1"/>
          <p:nvPr userDrawn="1"/>
        </p:nvSpPr>
        <p:spPr>
          <a:xfrm>
            <a:off x="464025" y="6123544"/>
            <a:ext cx="50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5A340B-9DFD-6140-A6FF-1A9D18A56288}" type="slidenum">
              <a:rPr lang="ru-RU" sz="1600" b="1" smtClean="0">
                <a:solidFill>
                  <a:schemeClr val="bg1"/>
                </a:solidFill>
              </a:rPr>
              <a:t>‹#›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A01C8F-B284-6B4A-972A-48EBF638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7870"/>
            <a:ext cx="10413920" cy="1325563"/>
          </a:xfrm>
          <a:prstGeom prst="rect">
            <a:avLst/>
          </a:prstGeom>
        </p:spPr>
        <p:txBody>
          <a:bodyPr lIns="0"/>
          <a:lstStyle>
            <a:lvl1pPr>
              <a:defRPr lang="en-US" sz="2800" b="1" kern="1200" dirty="0" smtClean="0">
                <a:solidFill>
                  <a:srgbClr val="E54D2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7" name="Graphic 6" descr="Circle with right arrow">
            <a:extLst>
              <a:ext uri="{FF2B5EF4-FFF2-40B4-BE49-F238E27FC236}">
                <a16:creationId xmlns:a16="http://schemas.microsoft.com/office/drawing/2014/main" id="{2D322EFF-1798-1B43-89B4-15D4814CC6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69626" y="199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7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3702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B66F00C4-42DF-1E4A-8CB8-F874B6718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44314-0BC0-A249-8664-51CDBE59BCCB}"/>
              </a:ext>
            </a:extLst>
          </p:cNvPr>
          <p:cNvSpPr txBox="1"/>
          <p:nvPr userDrawn="1"/>
        </p:nvSpPr>
        <p:spPr>
          <a:xfrm>
            <a:off x="464025" y="6123544"/>
            <a:ext cx="50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5A340B-9DFD-6140-A6FF-1A9D18A56288}" type="slidenum">
              <a:rPr lang="ru-RU" sz="1600" b="1" smtClean="0">
                <a:solidFill>
                  <a:schemeClr val="bg1"/>
                </a:solidFill>
              </a:rPr>
              <a:t>‹#›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1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>
          <p15:clr>
            <a:srgbClr val="FBAE40"/>
          </p15:clr>
        </p15:guide>
        <p15:guide id="2" pos="257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4B0AC59D-44A9-924A-B7DA-0664D6DC7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00" y="509164"/>
            <a:ext cx="3856998" cy="1928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4C6B3-25F7-B64B-90DA-792DBBD0A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84" y="5975098"/>
            <a:ext cx="829231" cy="3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5A9A0-DCFC-F44C-8B00-3A88D7274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4B0AC59D-44A9-924A-B7DA-0664D6DC79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6" y="172988"/>
            <a:ext cx="2294965" cy="1147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4C6B3-25F7-B64B-90DA-792DBBD0A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54" y="6149910"/>
            <a:ext cx="829231" cy="3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49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FA18A89-385F-4594-8C4E-46E7ECC5CDAF}"/>
              </a:ext>
            </a:extLst>
          </p:cNvPr>
          <p:cNvSpPr txBox="1">
            <a:spLocks/>
          </p:cNvSpPr>
          <p:nvPr/>
        </p:nvSpPr>
        <p:spPr>
          <a:xfrm>
            <a:off x="-371475" y="3984126"/>
            <a:ext cx="12192000" cy="816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312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Архангельский Владимир Николаевич,</a:t>
            </a:r>
          </a:p>
          <a:p>
            <a:pPr lvl="0" algn="r">
              <a:spcBef>
                <a:spcPts val="312"/>
              </a:spcBef>
              <a:defRPr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научный сотрудник отдела демографии Научно-исследовательского института организации </a:t>
            </a:r>
            <a:b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здравоохранения и медицинского менеджмента Департамента здравоохранения Москвы</a:t>
            </a:r>
          </a:p>
          <a:p>
            <a:pPr lvl="0" algn="r">
              <a:spcBef>
                <a:spcPts val="312"/>
              </a:spcBef>
              <a:defRPr/>
            </a:pPr>
            <a:r>
              <a:rPr lang="en-GB" sz="1200" b="1" dirty="0" err="1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archangelsky@ya</a:t>
            </a:r>
            <a:r>
              <a:rPr lang="en-US" sz="1200" b="1" dirty="0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200" b="1" dirty="0" err="1">
                <a:solidFill>
                  <a:srgbClr val="E6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dex.ru</a:t>
            </a:r>
            <a:endParaRPr lang="en-GB" sz="1200" b="1" dirty="0">
              <a:solidFill>
                <a:srgbClr val="E6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312"/>
              </a:spcBef>
              <a:defRPr/>
            </a:pP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7FEF290-FDA3-435D-80F8-A44F33F89B62}"/>
              </a:ext>
            </a:extLst>
          </p:cNvPr>
          <p:cNvSpPr txBox="1">
            <a:spLocks/>
          </p:cNvSpPr>
          <p:nvPr/>
        </p:nvSpPr>
        <p:spPr>
          <a:xfrm>
            <a:off x="796089" y="1845655"/>
            <a:ext cx="10744200" cy="2138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6F2E9-22D0-D94B-A08C-4559B3F123D1}"/>
              </a:ext>
            </a:extLst>
          </p:cNvPr>
          <p:cNvSpPr txBox="1"/>
          <p:nvPr/>
        </p:nvSpPr>
        <p:spPr>
          <a:xfrm>
            <a:off x="-371475" y="1749338"/>
            <a:ext cx="12192000" cy="1320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4000" b="1" dirty="0">
                <a:solidFill>
                  <a:srgbClr val="E54D25"/>
                </a:solidFill>
              </a:rPr>
              <a:t>ДИНАМИКА ЧИСЛЕННОСТИ </a:t>
            </a:r>
            <a:br>
              <a:rPr lang="ru-RU" sz="4000" b="1" dirty="0">
                <a:solidFill>
                  <a:srgbClr val="E54D25"/>
                </a:solidFill>
              </a:rPr>
            </a:br>
            <a:r>
              <a:rPr lang="ru-RU" sz="4000" b="1" dirty="0">
                <a:solidFill>
                  <a:srgbClr val="E54D25"/>
                </a:solidFill>
              </a:rPr>
              <a:t>И ПОЛОВОЗРАСТНАЯ </a:t>
            </a:r>
            <a:br>
              <a:rPr lang="en-US" sz="4000" b="1" dirty="0">
                <a:solidFill>
                  <a:srgbClr val="E54D25"/>
                </a:solidFill>
              </a:rPr>
            </a:br>
            <a:r>
              <a:rPr lang="ru-RU" sz="4000" b="1" dirty="0">
                <a:solidFill>
                  <a:srgbClr val="E54D25"/>
                </a:solidFill>
              </a:rPr>
              <a:t>СТРУКТУРА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06271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ИЗМЕНЕНИЯ ЧИСЛЕННОСТИ НАСЕЛЕНИЯ </a:t>
            </a:r>
            <a:br>
              <a:rPr lang="en-US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РОССИИ В 2015−2019 ГГ.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6F4E3B-2728-6746-9A14-2C2820444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23820"/>
              </p:ext>
            </p:extLst>
          </p:nvPr>
        </p:nvGraphicFramePr>
        <p:xfrm>
          <a:off x="407988" y="1738997"/>
          <a:ext cx="11376026" cy="3382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6097">
                  <a:extLst>
                    <a:ext uri="{9D8B030D-6E8A-4147-A177-3AD203B41FA5}">
                      <a16:colId xmlns:a16="http://schemas.microsoft.com/office/drawing/2014/main" val="2838905858"/>
                    </a:ext>
                  </a:extLst>
                </a:gridCol>
                <a:gridCol w="1979103">
                  <a:extLst>
                    <a:ext uri="{9D8B030D-6E8A-4147-A177-3AD203B41FA5}">
                      <a16:colId xmlns:a16="http://schemas.microsoft.com/office/drawing/2014/main" val="4141314473"/>
                    </a:ext>
                  </a:extLst>
                </a:gridCol>
                <a:gridCol w="1979103">
                  <a:extLst>
                    <a:ext uri="{9D8B030D-6E8A-4147-A177-3AD203B41FA5}">
                      <a16:colId xmlns:a16="http://schemas.microsoft.com/office/drawing/2014/main" val="2167427847"/>
                    </a:ext>
                  </a:extLst>
                </a:gridCol>
                <a:gridCol w="1979103">
                  <a:extLst>
                    <a:ext uri="{9D8B030D-6E8A-4147-A177-3AD203B41FA5}">
                      <a16:colId xmlns:a16="http://schemas.microsoft.com/office/drawing/2014/main" val="3175500302"/>
                    </a:ext>
                  </a:extLst>
                </a:gridCol>
                <a:gridCol w="4452620">
                  <a:extLst>
                    <a:ext uri="{9D8B030D-6E8A-4147-A177-3AD203B41FA5}">
                      <a16:colId xmlns:a16="http://schemas.microsoft.com/office/drawing/2014/main" val="3635433180"/>
                    </a:ext>
                  </a:extLst>
                </a:gridCol>
              </a:tblGrid>
              <a:tr h="4831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</a:rPr>
                        <a:t>Годы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Прирост численности населения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(тыс. человек)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Компенсация естественной убыли населения миграционным приростом (%)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99357"/>
                  </a:ext>
                </a:extLst>
              </a:tr>
              <a:tr h="483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Общий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Естественный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Миграционный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48637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277,4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32,0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245,4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8304410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259,7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-2,3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262,0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-11391,3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0393247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76,0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-135,8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211,8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-156,0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6334433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ru-RU" sz="12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-99,7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-224,6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124,9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-55,6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6577889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-32,1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-317,2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285,1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-89,9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65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6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ИЗМЕНЕНИЯ ЧИСЛЕННОСТИ НАСЕЛЕНИЯ </a:t>
            </a:r>
            <a:br>
              <a:rPr lang="en-US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МОСКВЫ В 2015−2019 ГГ.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6F4E3B-2728-6746-9A14-2C2820444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67137"/>
              </p:ext>
            </p:extLst>
          </p:nvPr>
        </p:nvGraphicFramePr>
        <p:xfrm>
          <a:off x="407988" y="1561544"/>
          <a:ext cx="11376028" cy="37349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6038">
                  <a:extLst>
                    <a:ext uri="{9D8B030D-6E8A-4147-A177-3AD203B41FA5}">
                      <a16:colId xmlns:a16="http://schemas.microsoft.com/office/drawing/2014/main" val="2838905858"/>
                    </a:ext>
                  </a:extLst>
                </a:gridCol>
                <a:gridCol w="2059998">
                  <a:extLst>
                    <a:ext uri="{9D8B030D-6E8A-4147-A177-3AD203B41FA5}">
                      <a16:colId xmlns:a16="http://schemas.microsoft.com/office/drawing/2014/main" val="4141314473"/>
                    </a:ext>
                  </a:extLst>
                </a:gridCol>
                <a:gridCol w="2059998">
                  <a:extLst>
                    <a:ext uri="{9D8B030D-6E8A-4147-A177-3AD203B41FA5}">
                      <a16:colId xmlns:a16="http://schemas.microsoft.com/office/drawing/2014/main" val="2167427847"/>
                    </a:ext>
                  </a:extLst>
                </a:gridCol>
                <a:gridCol w="2059998">
                  <a:extLst>
                    <a:ext uri="{9D8B030D-6E8A-4147-A177-3AD203B41FA5}">
                      <a16:colId xmlns:a16="http://schemas.microsoft.com/office/drawing/2014/main" val="3175500302"/>
                    </a:ext>
                  </a:extLst>
                </a:gridCol>
                <a:gridCol w="2059998">
                  <a:extLst>
                    <a:ext uri="{9D8B030D-6E8A-4147-A177-3AD203B41FA5}">
                      <a16:colId xmlns:a16="http://schemas.microsoft.com/office/drawing/2014/main" val="1659219732"/>
                    </a:ext>
                  </a:extLst>
                </a:gridCol>
                <a:gridCol w="2059998">
                  <a:extLst>
                    <a:ext uri="{9D8B030D-6E8A-4147-A177-3AD203B41FA5}">
                      <a16:colId xmlns:a16="http://schemas.microsoft.com/office/drawing/2014/main" val="3635433180"/>
                    </a:ext>
                  </a:extLst>
                </a:gridCol>
              </a:tblGrid>
              <a:tr h="689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Прирост численности населения </a:t>
                      </a:r>
                      <a:b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(тыс. человек)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Доля в общем приросте численности </a:t>
                      </a:r>
                      <a:b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населения (%)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99357"/>
                  </a:ext>
                </a:extLst>
              </a:tr>
              <a:tr h="629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Общий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Естественный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Миграционный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Естественного </a:t>
                      </a:r>
                      <a:br>
                        <a:rPr lang="en-US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прироста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Миграционного </a:t>
                      </a:r>
                      <a:br>
                        <a:rPr lang="en-US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прироста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8637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132,5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112,2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84,7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8304410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50,5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42,6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60393247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111,0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6334433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108,8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90,8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6577889"/>
                  </a:ext>
                </a:extLst>
              </a:tr>
              <a:tr h="483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47,6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75,8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65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9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РАЗЛИЧИЙ В ОБЩЕМ КОЭФФИЦИЕНТЕ ЕСТЕСТВЕННОГО ПРИРОСТА НАСЕЛЕНИЯ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8847193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Различия или динамические изменения в общем коэффициенте естественного прироста населения определяются различиями или изменениями в возрастных коэффициентах рождаемости и смертности и в половозрастной структуре населения.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Москве, в отличие от большинства других регионов России, сохраняется естественный прирост населения, т. е. число родившихся превышает число умерших. В 2019 г. +1,2 на 1000 населения.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целом по России естественная убыль населения. В 2019 г. -2,2 на 1000 населения.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Разница 3,4 ‰-</a:t>
            </a:r>
            <a:r>
              <a:rPr lang="ru-RU" sz="18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ных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пунктов: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за счет более высоких возрастных коэффициентов рождаемости +0,5 ‰-</a:t>
            </a:r>
            <a:r>
              <a:rPr lang="ru-RU" sz="18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ных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пунктов;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за счет более низких возрастных коэффициентов смертности +4,9 ‰-</a:t>
            </a:r>
            <a:r>
              <a:rPr lang="ru-RU" sz="18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ных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пунктов;</a:t>
            </a:r>
          </a:p>
          <a:p>
            <a:pPr>
              <a:lnSpc>
                <a:spcPct val="107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за счет менее благоприятной половозрастной структуры населения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-2,0 ‰-</a:t>
            </a:r>
            <a:r>
              <a:rPr lang="ru-RU" sz="18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ных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пункта.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Transfer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112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657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ВОПРОСУ О ВЛИЯНИИ МИГРАЦИОННОГО УЧЕТА </a:t>
            </a:r>
            <a:br>
              <a:rPr lang="en-US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ДИНАМИКУ ЧИСЛЕННОСТИ НАСЕЛЕНИЯ ОТДЕЛЬНЫХ ВОЗРАСТОВ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8847193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400"/>
              </a:spcBef>
              <a:buNone/>
            </a:pPr>
            <a:r>
              <a:rPr lang="ru-RU" sz="3200" dirty="0">
                <a:solidFill>
                  <a:srgbClr val="31914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Москва – студенческий город … 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i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(см. следующий слайд)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Classroom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112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31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9" y="277402"/>
            <a:ext cx="9557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ОДНОЛЕТНИЕ КОЭФФИЦИЕНТЫ МИГРАЦИОННОГО ПРИРОСТА В ВОЗРАСТНОМ ИНТЕРВАЛЕ 10−19 И 20−29 ЛЕТ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МОСКВЕ В 2015−2019 ГГ. (НА 1000 НАСЕЛЕНИЯ СООТВЕТСТВУЮЩЕГО ВОЗРАСТА)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C47C3-8B42-304B-B900-E429D3B58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97569"/>
              </p:ext>
            </p:extLst>
          </p:nvPr>
        </p:nvGraphicFramePr>
        <p:xfrm>
          <a:off x="407988" y="2314741"/>
          <a:ext cx="11376022" cy="321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1166">
                  <a:extLst>
                    <a:ext uri="{9D8B030D-6E8A-4147-A177-3AD203B41FA5}">
                      <a16:colId xmlns:a16="http://schemas.microsoft.com/office/drawing/2014/main" val="2486223401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3966455409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3176219130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3344131331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3687492775"/>
                    </a:ext>
                  </a:extLst>
                </a:gridCol>
                <a:gridCol w="941382">
                  <a:extLst>
                    <a:ext uri="{9D8B030D-6E8A-4147-A177-3AD203B41FA5}">
                      <a16:colId xmlns:a16="http://schemas.microsoft.com/office/drawing/2014/main" val="3792152771"/>
                    </a:ext>
                  </a:extLst>
                </a:gridCol>
                <a:gridCol w="284813">
                  <a:extLst>
                    <a:ext uri="{9D8B030D-6E8A-4147-A177-3AD203B41FA5}">
                      <a16:colId xmlns:a16="http://schemas.microsoft.com/office/drawing/2014/main" val="2317527473"/>
                    </a:ext>
                  </a:extLst>
                </a:gridCol>
                <a:gridCol w="749508">
                  <a:extLst>
                    <a:ext uri="{9D8B030D-6E8A-4147-A177-3AD203B41FA5}">
                      <a16:colId xmlns:a16="http://schemas.microsoft.com/office/drawing/2014/main" val="1294642693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val="1859488316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val="2306031298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val="1835562870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val="926596185"/>
                    </a:ext>
                  </a:extLst>
                </a:gridCol>
                <a:gridCol w="950725">
                  <a:extLst>
                    <a:ext uri="{9D8B030D-6E8A-4147-A177-3AD203B41FA5}">
                      <a16:colId xmlns:a16="http://schemas.microsoft.com/office/drawing/2014/main" val="3944343650"/>
                    </a:ext>
                  </a:extLst>
                </a:gridCol>
              </a:tblGrid>
              <a:tr h="458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Возраст (лет)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Возраст (лет)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195" marR="36195" marT="0" marB="0" anchor="ctr"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871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793515240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-4,9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-6,7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018191505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-4,0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-34,4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-6,6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-28,2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-39,3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353832853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-7,0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-9,0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177478070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-1,3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-7,4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-13,9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812558184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3,6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543900462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4,3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806299707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7,5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589335702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6,1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68068734"/>
                  </a:ext>
                </a:extLst>
              </a:tr>
              <a:tr h="2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5,1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14322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0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9" y="277402"/>
            <a:ext cx="9557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РАСПРЕДЕЛЕНИЕ НАСЕЛЕНИЯ ПО ОСНОВНЫМ ВОЗРАСТНЫМ ГРУППАМ (НА НАЧАЛО ГОДА; %)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3C91EC-2F17-1C44-8461-8EFEF271D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9212"/>
              </p:ext>
            </p:extLst>
          </p:nvPr>
        </p:nvGraphicFramePr>
        <p:xfrm>
          <a:off x="407988" y="1326440"/>
          <a:ext cx="11376024" cy="4439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4006">
                  <a:extLst>
                    <a:ext uri="{9D8B030D-6E8A-4147-A177-3AD203B41FA5}">
                      <a16:colId xmlns:a16="http://schemas.microsoft.com/office/drawing/2014/main" val="3240126815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17310895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3865448658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1317925808"/>
                    </a:ext>
                  </a:extLst>
                </a:gridCol>
              </a:tblGrid>
              <a:tr h="389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Доля в общей численности населения: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91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3191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16392"/>
                  </a:ext>
                </a:extLst>
              </a:tr>
              <a:tr h="246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0-15 лет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мужчины – 16-59 лет,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женщины – 16-54 года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мужчины – 60 лет и старше,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женщины – 55 лет и старше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31319"/>
                  </a:ext>
                </a:extLst>
              </a:tr>
              <a:tr h="36145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Россия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5732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350042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05287451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56,7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255875855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691731987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47053444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36195" marR="3619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89120"/>
                  </a:ext>
                </a:extLst>
              </a:tr>
              <a:tr h="36538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Москва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80834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60,3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25,6</a:t>
                      </a: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268341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306017772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2516759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406189957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27,7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93098890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6195" marR="3619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42539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2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ПОЛОВОЗРАСТНАЯ ПИРАМИДА НАСЕЛЕНИЯ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8847193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Половозрастная пирамида населения – важнейший инструмент демографического анализа.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Она наглядно показывает распределение населения по полу и возрасту (площадь каждого прямоугольника пропорциональна численности населения данного пола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возраста).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 ней отражаются демографические процессы, происходившие в прошлом.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Она позволяет судить о влиянии половозрастной структуры населения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 социально-экономическое и демографическое развитие в будущем.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Research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2609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9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ПОЛОВОЗРАСТНАЯ ПИРАМИДА НАСЕЛЕНИЯ РОССИИ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 начало 2020 г.)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DD639BF-4396-334E-8A5E-EAF348DB9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83322"/>
              </p:ext>
            </p:extLst>
          </p:nvPr>
        </p:nvGraphicFramePr>
        <p:xfrm>
          <a:off x="2809406" y="1533421"/>
          <a:ext cx="61214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6121400" imgH="4381500" progId="Word.Document.8">
                  <p:embed/>
                </p:oleObj>
              </mc:Choice>
              <mc:Fallback>
                <p:oleObj name="Document" r:id="rId3" imgW="6121400" imgH="4381500" progId="Word.Document.8">
                  <p:embed/>
                  <p:pic>
                    <p:nvPicPr>
                      <p:cNvPr id="7170" name="Object 3">
                        <a:extLst>
                          <a:ext uri="{FF2B5EF4-FFF2-40B4-BE49-F238E27FC236}">
                            <a16:creationId xmlns:a16="http://schemas.microsoft.com/office/drawing/2014/main" id="{1E87E6DE-1F6C-084C-8061-B084C6F2C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406" y="1533421"/>
                        <a:ext cx="61214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33E60223-2E2A-A544-BD95-F6B69314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0007" y="2012917"/>
            <a:ext cx="701941" cy="701941"/>
          </a:xfrm>
          <a:prstGeom prst="rect">
            <a:avLst/>
          </a:prstGeom>
        </p:spPr>
      </p:pic>
      <p:pic>
        <p:nvPicPr>
          <p:cNvPr id="15" name="Graphic 14" descr="Male profile">
            <a:extLst>
              <a:ext uri="{FF2B5EF4-FFF2-40B4-BE49-F238E27FC236}">
                <a16:creationId xmlns:a16="http://schemas.microsoft.com/office/drawing/2014/main" id="{FC46AB10-8473-E24B-A553-3020A834D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0275" y="2012917"/>
            <a:ext cx="701941" cy="7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368A294-485E-1142-BE57-73A263ED1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02408"/>
              </p:ext>
            </p:extLst>
          </p:nvPr>
        </p:nvGraphicFramePr>
        <p:xfrm>
          <a:off x="2809406" y="1536299"/>
          <a:ext cx="6090754" cy="431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hart" r:id="rId3" imgW="6096000" imgH="4394200" progId="Excel.Chart.8">
                  <p:embed/>
                </p:oleObj>
              </mc:Choice>
              <mc:Fallback>
                <p:oleObj name="Chart" r:id="rId3" imgW="6096000" imgH="4394200" progId="Excel.Chart.8">
                  <p:embed/>
                  <p:pic>
                    <p:nvPicPr>
                      <p:cNvPr id="8194" name="Object 3">
                        <a:extLst>
                          <a:ext uri="{FF2B5EF4-FFF2-40B4-BE49-F238E27FC236}">
                            <a16:creationId xmlns:a16="http://schemas.microsoft.com/office/drawing/2014/main" id="{FFC9D8F0-7112-8A48-9057-6C495FBC6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406" y="1536299"/>
                        <a:ext cx="6090754" cy="4319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ПОЛОВОЗРАСТНАЯ ПИРАМИДА НАСЕЛЕНИЯ МОСКВЫ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 начало 2020 г.)</a:t>
            </a:r>
          </a:p>
        </p:txBody>
      </p:sp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33E60223-2E2A-A544-BD95-F6B69314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0007" y="2015591"/>
            <a:ext cx="701941" cy="701941"/>
          </a:xfrm>
          <a:prstGeom prst="rect">
            <a:avLst/>
          </a:prstGeom>
        </p:spPr>
      </p:pic>
      <p:pic>
        <p:nvPicPr>
          <p:cNvPr id="15" name="Graphic 14" descr="Male profile">
            <a:extLst>
              <a:ext uri="{FF2B5EF4-FFF2-40B4-BE49-F238E27FC236}">
                <a16:creationId xmlns:a16="http://schemas.microsoft.com/office/drawing/2014/main" id="{FC46AB10-8473-E24B-A553-3020A834D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0275" y="2015591"/>
            <a:ext cx="701941" cy="7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СООТНОШЕНИЕ ЧИСЛЕННОСТИ НАСЕЛЕНИЯ ОТДЕЛЬНЫХ ВОЗРАСТНЫХ ГРУПП АКТИВНОГО РЕПРОДУКТИВНОГО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ПОЖИЛОГО ВОЗРАСТА В МОСКВЕ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19663" y="1860885"/>
            <a:ext cx="8847616" cy="40755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активный репродуктивный возраст входят малочисленные поколения родившихся в 1990-е гг.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 начало 2020 г. наибольшая численность женщин в возрастной группе 35−39 лет. Почти столько же 30−34-летних (меньше на 1,4 %). По сравнению с этой возрастной группой, в возрасте 25−29 лет женщин меньше на 38,0 %, а в 20−24 года – более чем вдвое (на 57,1 %). 20−24-летних женщин меньше, чем 25−29-летних, почти на треть (на 30,7 %). Численность женского населения Москвы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возрасте 15−24 года на начало 2020 г. почти вдвое (на 46,6 %) меньше, чем в 25−34 года.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Одновременно с сокращением численности населения активного репродуктивного возраста будет возрастать количество москвичей в возрасте старше 75 лет. По сравнению с численностью населения в возрасте 75−79 лет на начало 2020 г. 70−74-летних больше на 71,4 %, 65−69-летних – более чем вдвое (на 115,2 %), 60−64-летних – больше в 2,65 раза (на 165,0 %). Даже с учетом того, что часть населения этих возрастных групп не доживет до возраста 75−79 лет, различия весьма значительны: населения в возрасте 70−74 года больше, чем в 75−79 лет, почти в 1,5 раза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(на 48,9 %), в возрасте 65−69 лет – на 68,8 %, в возрасте 60−64 года – на 93,7 %, т. е. почти в 2 раза.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5DB0F-F215-3A45-ACD6-14721CD4ED7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333A18-D35E-744C-AEB6-420C8D9A1E7E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13" name="Freeform: Shape 78">
                <a:extLst>
                  <a:ext uri="{FF2B5EF4-FFF2-40B4-BE49-F238E27FC236}">
                    <a16:creationId xmlns:a16="http://schemas.microsoft.com/office/drawing/2014/main" id="{3800D9E0-4949-D646-A1C7-FD7D43D2EACF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34058A5-5E88-2348-9627-A1DDFE5EF6BA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12" name="Graphic 11" descr="Bar graph with downward trend">
              <a:extLst>
                <a:ext uri="{FF2B5EF4-FFF2-40B4-BE49-F238E27FC236}">
                  <a16:creationId xmlns:a16="http://schemas.microsoft.com/office/drawing/2014/main" id="{1DBD3F45-C3BC-AF4F-B966-3D3EDAEE1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94012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43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97781C-0D62-4EA0-8800-B6C9927318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63770" y="2552974"/>
            <a:ext cx="8282182" cy="1995889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Единственным источником информации о численности и половозрастной структуре населения в России являются органы государственной статистики 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rosstat.gov.ru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/folder/12781.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Первичную информацию органы государственной статистики получают из органов ЗАГС (естественное движение населения) и органов МВД (миграция).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БАЗА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F87970-2510-A244-A676-AE9896BBC840}"/>
              </a:ext>
            </a:extLst>
          </p:cNvPr>
          <p:cNvGrpSpPr/>
          <p:nvPr/>
        </p:nvGrpSpPr>
        <p:grpSpPr>
          <a:xfrm>
            <a:off x="-10684" y="2552974"/>
            <a:ext cx="2653414" cy="1995889"/>
            <a:chOff x="-10684" y="2552974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-10684" y="2552974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9" name="Graphic 8" descr="Connections">
              <a:extLst>
                <a:ext uri="{FF2B5EF4-FFF2-40B4-BE49-F238E27FC236}">
                  <a16:creationId xmlns:a16="http://schemas.microsoft.com/office/drawing/2014/main" id="{1B31827E-CB47-0F44-8B22-19D862114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57242" y="2996185"/>
              <a:ext cx="1109466" cy="1109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80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МЕЖДУНАРОДНЫЕ БАЗЫ СТАТИСТИЧЕСКИХ ДАННЫХ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ДЕМОГРАФИИ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5DB0F-F215-3A45-ACD6-14721CD4ED7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333A18-D35E-744C-AEB6-420C8D9A1E7E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13" name="Freeform: Shape 78">
                <a:extLst>
                  <a:ext uri="{FF2B5EF4-FFF2-40B4-BE49-F238E27FC236}">
                    <a16:creationId xmlns:a16="http://schemas.microsoft.com/office/drawing/2014/main" id="{3800D9E0-4949-D646-A1C7-FD7D43D2EACF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34058A5-5E88-2348-9627-A1DDFE5EF6BA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12" name="Graphic 11" descr="Internet">
              <a:extLst>
                <a:ext uri="{FF2B5EF4-FFF2-40B4-BE49-F238E27FC236}">
                  <a16:creationId xmlns:a16="http://schemas.microsoft.com/office/drawing/2014/main" id="{1DBD3F45-C3BC-AF4F-B966-3D3EDAEE1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94012" y="3034480"/>
              <a:ext cx="1083066" cy="1083066"/>
            </a:xfrm>
            <a:prstGeom prst="rect">
              <a:avLst/>
            </a:prstGeom>
          </p:spPr>
        </p:pic>
      </p:grpSp>
      <p:sp>
        <p:nvSpPr>
          <p:cNvPr id="9" name="Объект 2">
            <a:extLst>
              <a:ext uri="{FF2B5EF4-FFF2-40B4-BE49-F238E27FC236}">
                <a16:creationId xmlns:a16="http://schemas.microsoft.com/office/drawing/2014/main" id="{0AB4F9D5-D4BD-3045-8FF3-572FBEA60C2B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8847193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Департамент по экономическим и социальным вопросам ООН (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United Nations. Department of Economic and Social Affairs):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всем странам оценки демографических показателей с середины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XX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в. и прогнозы до конца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XXI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в. </a:t>
            </a:r>
            <a:r>
              <a:rPr lang="ru-RU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population.un.org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wpp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/Download/Standard/Population/) 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Демографический ежегодник ООН (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Demographic Yearbook) 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(https://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unstats.un.org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unsd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/demographic-social/products/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dyb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index.cshtml#statistics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Кроме того,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Human Fertility Database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Human Mortality Database,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 о них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следующих лекциях. </a:t>
            </a:r>
          </a:p>
        </p:txBody>
      </p:sp>
    </p:spTree>
    <p:extLst>
      <p:ext uri="{BB962C8B-B14F-4D97-AF65-F5344CB8AC3E}">
        <p14:creationId xmlns:p14="http://schemas.microsoft.com/office/powerpoint/2010/main" val="356232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6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ТЕКУЩИЕ (ЕЖЕГОДНЫЕ) РАСЧЕТЫ ЧИСЛЕННОСТИ НАСЕЛЕНИЯ И ЕГО РАСПРЕДЕЛЕНИЯ ПО ПОЛУ И ВОЗРАСТУ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763769" y="2552974"/>
            <a:ext cx="8750897" cy="19958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Базовая информация о численности населения и его распределении по полу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возрасту содержится в результатах переписи населения.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последующие годы прибавляется число родившихся живыми (раздельно девочек и мальчиков). Численность мужского и женского населения каждого года рождения ежегодно сдвигается на один год в более старший возраст. При этом у женщин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 мужчин каждого года рождения вычитается число умерших за прошедший год, прибавляется число прибывших и вычитается число выбывших.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3E936-F83D-CF49-B134-8A30757F9A91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10" name="Graphic 9" descr="Bar chart">
              <a:extLst>
                <a:ext uri="{FF2B5EF4-FFF2-40B4-BE49-F238E27FC236}">
                  <a16:creationId xmlns:a16="http://schemas.microsoft.com/office/drawing/2014/main" id="{07EBB6C9-2468-E848-A240-62BA2F7B1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11777" y="3040036"/>
              <a:ext cx="1021763" cy="1021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08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ОСОБЕННОСТИ УЧЕТА ЕСТЕСТВЕННОГО </a:t>
            </a:r>
            <a:b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ДВИЖЕНИЯ НАСЕЛЕНИЯ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763769" y="1843792"/>
            <a:ext cx="8750897" cy="3739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Согласно Закону «Об актах гражданского состояния» регистрация рождений производится по месту рождения ребенка или по месту жительства родителей (одного из родителей), а регистрация смерти − по последнему месту жительства умершего, месту наступления смерти, месту обнаружения тела умершего, месту нахождения организации, выдавшей документ о смерти, месту жительства родителей (одного из родителей), детей, пережившего супруга или по месту нахождения суда, вынесшего решение об установлении факта смерти или объявлении лица умершим.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Возможность регистрации по месту рождения и по месту наступления смерти может приводить к тому, что будет прибавляться число родившихся, которые никогда не будут жить на данной территории, и вычитаться число умерших, которые на ней никогда не жили. Такая ситуация актуальна для Москвы.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Family with two children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26" y="2977407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9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ОСОБЕННОСТИ УЧЕТА МИГРАЦИИ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9213372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Последние значительные изменения в миграционном учете произошли в 2011 г. 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Поэтому данные о миграции до 2011 г. несопоставимы с нынешними.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Регистрация мигрантов возможна по месту жительства и по месту пребывания.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 2011 г. в статистический учет долгосрочной миграции населения включены лица, 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 месту пребывания на срок 9 месяцев и более, и лица, снятые с регистрационного учета по месту пребывания в связи с окончанием срока пребывания. Снятие 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 регистрационного учёта осуществляется автоматически в процессе электронной обработки данных о миграции населения при перемещениях в пределах Российской Федерации, а также по истечении срока пребывания у мигрантов независимо от места прежнего жительства. 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Подробнее см. </a:t>
            </a:r>
            <a:r>
              <a:rPr lang="ru-RU" sz="180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Чудиновских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О. Степанова А. О качестве федерального статистического наблюдения за миграционными процессами // Демографическое обозрение, </a:t>
            </a:r>
            <a:b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2020, т.7, №1, с.54-82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demreview.hse.ru</a:t>
            </a:r>
            <a:r>
              <a:rPr lang="en-GB" sz="1800" dirty="0">
                <a:solidFill>
                  <a:srgbClr val="E64D2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/article/view/10820/12137)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Target Audience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112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003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ПРИРОСТ ЧИСЛЕННОСТИ НАСЕЛЕНИЯ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9213372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Прирост численности населения за тот или иной период времени может быть как положительным, так и отрицательным (убыль населения).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Абсолютный прирост – из суммы числа родившихся и числа прибывших вычитается число умерших и число выбывших (для отдельных территорий возможны изменения численности населения за счет административно-территориальных преобразований; в Москве и Московской области это имело место в 2012 г.).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Относительный прирост или темп прироста – абсолютный прирост в % к численности населения на предыдущую дату.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Group of people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8112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47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ЧИСЛЕННОСТИ НАСЕЛЕНИЯ МОСКВЫ </a:t>
            </a:r>
            <a:endParaRPr lang="en-US" sz="2800" b="1" dirty="0">
              <a:solidFill>
                <a:srgbClr val="E54D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 начало года; тыс. человек)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AE3BE491-D1A0-244A-96E1-67D1DCF05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76556"/>
              </p:ext>
            </p:extLst>
          </p:nvPr>
        </p:nvGraphicFramePr>
        <p:xfrm>
          <a:off x="306308" y="1633927"/>
          <a:ext cx="11460971" cy="383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ПРИРОСТ ЧИСЛЕННОСТИ НАСЕЛЕНИЯ В 2015−2019 ГГ.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893CD3-589C-0C4B-B76B-194CDD7F2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77921"/>
              </p:ext>
            </p:extLst>
          </p:nvPr>
        </p:nvGraphicFramePr>
        <p:xfrm>
          <a:off x="407989" y="1379095"/>
          <a:ext cx="11376026" cy="40773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6096">
                  <a:extLst>
                    <a:ext uri="{9D8B030D-6E8A-4147-A177-3AD203B41FA5}">
                      <a16:colId xmlns:a16="http://schemas.microsoft.com/office/drawing/2014/main" val="2751062338"/>
                    </a:ext>
                  </a:extLst>
                </a:gridCol>
                <a:gridCol w="2077986">
                  <a:extLst>
                    <a:ext uri="{9D8B030D-6E8A-4147-A177-3AD203B41FA5}">
                      <a16:colId xmlns:a16="http://schemas.microsoft.com/office/drawing/2014/main" val="2873321614"/>
                    </a:ext>
                  </a:extLst>
                </a:gridCol>
                <a:gridCol w="2077986">
                  <a:extLst>
                    <a:ext uri="{9D8B030D-6E8A-4147-A177-3AD203B41FA5}">
                      <a16:colId xmlns:a16="http://schemas.microsoft.com/office/drawing/2014/main" val="3223715525"/>
                    </a:ext>
                  </a:extLst>
                </a:gridCol>
                <a:gridCol w="2077986">
                  <a:extLst>
                    <a:ext uri="{9D8B030D-6E8A-4147-A177-3AD203B41FA5}">
                      <a16:colId xmlns:a16="http://schemas.microsoft.com/office/drawing/2014/main" val="3374938435"/>
                    </a:ext>
                  </a:extLst>
                </a:gridCol>
                <a:gridCol w="2077986">
                  <a:extLst>
                    <a:ext uri="{9D8B030D-6E8A-4147-A177-3AD203B41FA5}">
                      <a16:colId xmlns:a16="http://schemas.microsoft.com/office/drawing/2014/main" val="2872767030"/>
                    </a:ext>
                  </a:extLst>
                </a:gridCol>
                <a:gridCol w="2077986">
                  <a:extLst>
                    <a:ext uri="{9D8B030D-6E8A-4147-A177-3AD203B41FA5}">
                      <a16:colId xmlns:a16="http://schemas.microsoft.com/office/drawing/2014/main" val="3420882626"/>
                    </a:ext>
                  </a:extLst>
                </a:gridCol>
              </a:tblGrid>
              <a:tr h="558180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Россия, </a:t>
                      </a:r>
                      <a:br>
                        <a:rPr lang="en-US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население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Россия, </a:t>
                      </a:r>
                      <a:br>
                        <a:rPr lang="en-US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19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87699"/>
                  </a:ext>
                </a:extLst>
              </a:tr>
              <a:tr h="29326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Абсолютный прирост (тыс. человек)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20953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367019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133451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503725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-99,7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7993849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760067"/>
                  </a:ext>
                </a:extLst>
              </a:tr>
              <a:tr h="29326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Относительный прирост (%)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63928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968785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1151045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543306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309907"/>
                  </a:ext>
                </a:extLst>
              </a:tr>
              <a:tr h="29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1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9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06308" y="277402"/>
            <a:ext cx="99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54D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ЕСТЕСТВЕННЫЙ И МИГРАЦИОННЫЙ ПРИРОСТ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5F1063-C0FE-F840-8003-A888CA895D35}"/>
              </a:ext>
            </a:extLst>
          </p:cNvPr>
          <p:cNvSpPr txBox="1">
            <a:spLocks/>
          </p:cNvSpPr>
          <p:nvPr/>
        </p:nvSpPr>
        <p:spPr>
          <a:xfrm>
            <a:off x="2920086" y="1263438"/>
            <a:ext cx="8847193" cy="4608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Прирост численности населения состоит из естественного и миграционного прироста.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Естественный прирост – разница между числом родившихся и умерших.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Миграционный прирост – разница между числом прибывших и выбывших.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Естественный и миграционный прирост могут быть как по абсолютной величине, так и относительные (естественный прирост на 1000 населения, миграционный прирост на 1000 или 10 000 населения).</a:t>
            </a:r>
          </a:p>
          <a:p>
            <a:pPr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Относительные величины естественного и миграционного прироста называются общими коэффициентами.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B916A3-5608-F84F-86F4-01A1523466B2}"/>
              </a:ext>
            </a:extLst>
          </p:cNvPr>
          <p:cNvGrpSpPr/>
          <p:nvPr/>
        </p:nvGrpSpPr>
        <p:grpSpPr>
          <a:xfrm>
            <a:off x="0" y="2569907"/>
            <a:ext cx="2653414" cy="1995889"/>
            <a:chOff x="0" y="2569907"/>
            <a:chExt cx="2653414" cy="1995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C689B2-9071-AF47-8A12-F7F89814B7EA}"/>
                </a:ext>
              </a:extLst>
            </p:cNvPr>
            <p:cNvGrpSpPr/>
            <p:nvPr/>
          </p:nvGrpSpPr>
          <p:grpSpPr>
            <a:xfrm>
              <a:off x="0" y="2569907"/>
              <a:ext cx="2653414" cy="1995889"/>
              <a:chOff x="-10684" y="2584995"/>
              <a:chExt cx="2656348" cy="1998096"/>
            </a:xfrm>
          </p:grpSpPr>
          <p:sp>
            <p:nvSpPr>
              <p:cNvPr id="5" name="Freeform: Shape 78">
                <a:extLst>
                  <a:ext uri="{FF2B5EF4-FFF2-40B4-BE49-F238E27FC236}">
                    <a16:creationId xmlns:a16="http://schemas.microsoft.com/office/drawing/2014/main" id="{91467805-3AB9-9845-BDD4-DCC9EDF9F967}"/>
                  </a:ext>
                </a:extLst>
              </p:cNvPr>
              <p:cNvSpPr/>
              <p:nvPr/>
            </p:nvSpPr>
            <p:spPr>
              <a:xfrm>
                <a:off x="-10684" y="2584995"/>
                <a:ext cx="2656348" cy="1998096"/>
              </a:xfrm>
              <a:custGeom>
                <a:avLst/>
                <a:gdLst>
                  <a:gd name="connsiteX0" fmla="*/ 0 w 1411264"/>
                  <a:gd name="connsiteY0" fmla="*/ 0 h 1061548"/>
                  <a:gd name="connsiteX1" fmla="*/ 880490 w 1411264"/>
                  <a:gd name="connsiteY1" fmla="*/ 0 h 1061548"/>
                  <a:gd name="connsiteX2" fmla="*/ 1411264 w 1411264"/>
                  <a:gd name="connsiteY2" fmla="*/ 530774 h 1061548"/>
                  <a:gd name="connsiteX3" fmla="*/ 1411263 w 1411264"/>
                  <a:gd name="connsiteY3" fmla="*/ 530774 h 1061548"/>
                  <a:gd name="connsiteX4" fmla="*/ 880489 w 1411264"/>
                  <a:gd name="connsiteY4" fmla="*/ 1061548 h 1061548"/>
                  <a:gd name="connsiteX5" fmla="*/ 0 w 1411264"/>
                  <a:gd name="connsiteY5" fmla="*/ 1061547 h 1061548"/>
                  <a:gd name="connsiteX6" fmla="*/ 0 w 1411264"/>
                  <a:gd name="connsiteY6" fmla="*/ 0 h 106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264" h="1061548">
                    <a:moveTo>
                      <a:pt x="0" y="0"/>
                    </a:moveTo>
                    <a:lnTo>
                      <a:pt x="880490" y="0"/>
                    </a:lnTo>
                    <a:cubicBezTo>
                      <a:pt x="1173628" y="0"/>
                      <a:pt x="1411264" y="237636"/>
                      <a:pt x="1411264" y="530774"/>
                    </a:cubicBezTo>
                    <a:lnTo>
                      <a:pt x="1411263" y="530774"/>
                    </a:lnTo>
                    <a:cubicBezTo>
                      <a:pt x="1411263" y="823912"/>
                      <a:pt x="1173627" y="1061548"/>
                      <a:pt x="880489" y="1061548"/>
                    </a:cubicBezTo>
                    <a:lnTo>
                      <a:pt x="0" y="1061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45A82B6-D34D-4348-99DE-9120B5F87BDB}"/>
                  </a:ext>
                </a:extLst>
              </p:cNvPr>
              <p:cNvSpPr/>
              <p:nvPr/>
            </p:nvSpPr>
            <p:spPr>
              <a:xfrm>
                <a:off x="804671" y="2783115"/>
                <a:ext cx="1618197" cy="161819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accent4"/>
                  </a:solidFill>
                </a:endParaRPr>
              </a:p>
            </p:txBody>
          </p:sp>
        </p:grpSp>
        <p:pic>
          <p:nvPicPr>
            <p:cNvPr id="3" name="Graphic 2" descr="Business Growth">
              <a:extLst>
                <a:ext uri="{FF2B5EF4-FFF2-40B4-BE49-F238E27FC236}">
                  <a16:creationId xmlns:a16="http://schemas.microsoft.com/office/drawing/2014/main" id="{8D07BFFC-8C88-B544-88A2-7BA80B08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26096" y="3034480"/>
              <a:ext cx="1083066" cy="1083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19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Custom 7">
      <a:dk1>
        <a:srgbClr val="000000"/>
      </a:dk1>
      <a:lt1>
        <a:srgbClr val="FFFFFF"/>
      </a:lt1>
      <a:dk2>
        <a:srgbClr val="319144"/>
      </a:dk2>
      <a:lt2>
        <a:srgbClr val="E54D24"/>
      </a:lt2>
      <a:accent1>
        <a:srgbClr val="00A9D5"/>
      </a:accent1>
      <a:accent2>
        <a:srgbClr val="A5A6A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FF7C41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1789</Words>
  <Application>Microsoft Macintosh PowerPoint</Application>
  <PresentationFormat>Widescreen</PresentationFormat>
  <Paragraphs>396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Cyr</vt:lpstr>
      <vt:lpstr>Calibri</vt:lpstr>
      <vt:lpstr>Century Gothic</vt:lpstr>
      <vt:lpstr>Corbel</vt:lpstr>
      <vt:lpstr>Wingdings</vt:lpstr>
      <vt:lpstr>Глубина</vt:lpstr>
      <vt:lpstr>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Трушкова Алина Владимировна</dc:creator>
  <cp:lastModifiedBy>Peter Zherebtsov</cp:lastModifiedBy>
  <cp:revision>465</cp:revision>
  <cp:lastPrinted>2019-08-22T05:43:44Z</cp:lastPrinted>
  <dcterms:created xsi:type="dcterms:W3CDTF">2019-04-03T05:43:55Z</dcterms:created>
  <dcterms:modified xsi:type="dcterms:W3CDTF">2020-10-19T15:17:39Z</dcterms:modified>
</cp:coreProperties>
</file>