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256" r:id="rId2"/>
    <p:sldId id="298" r:id="rId3"/>
    <p:sldId id="265" r:id="rId4"/>
    <p:sldId id="283" r:id="rId5"/>
    <p:sldId id="278" r:id="rId6"/>
    <p:sldId id="267" r:id="rId7"/>
    <p:sldId id="264" r:id="rId8"/>
    <p:sldId id="266" r:id="rId9"/>
    <p:sldId id="268" r:id="rId10"/>
    <p:sldId id="269" r:id="rId11"/>
    <p:sldId id="270" r:id="rId12"/>
    <p:sldId id="271" r:id="rId13"/>
    <p:sldId id="272" r:id="rId14"/>
    <p:sldId id="273" r:id="rId15"/>
    <p:sldId id="274" r:id="rId16"/>
    <p:sldId id="275" r:id="rId17"/>
    <p:sldId id="276" r:id="rId18"/>
    <p:sldId id="279" r:id="rId19"/>
    <p:sldId id="280" r:id="rId20"/>
    <p:sldId id="281" r:id="rId21"/>
    <p:sldId id="290" r:id="rId22"/>
    <p:sldId id="291" r:id="rId23"/>
    <p:sldId id="2145706600" r:id="rId24"/>
    <p:sldId id="2145706601" r:id="rId25"/>
    <p:sldId id="2145706599" r:id="rId26"/>
  </p:sldIdLst>
  <p:sldSz cx="12192000" cy="6858000"/>
  <p:notesSz cx="6858000" cy="9144000"/>
  <p:embeddedFontLst>
    <p:embeddedFont>
      <p:font typeface="Gilroy Bold" panose="00000800000000000000" charset="-52"/>
      <p:bold r:id="rId28"/>
    </p:embeddedFont>
    <p:embeddedFont>
      <p:font typeface="Calibri" panose="020F0502020204030204" pitchFamily="34" charset="0"/>
      <p:regular r:id="rId29"/>
      <p:bold r:id="rId30"/>
      <p:italic r:id="rId31"/>
      <p:boldItalic r:id="rId32"/>
    </p:embeddedFont>
    <p:embeddedFont>
      <p:font typeface="Gilroy" panose="020B060402020202020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zka Khairani" initials="RK" lastIdx="11" clrIdx="0">
    <p:extLst>
      <p:ext uri="{19B8F6BF-5375-455C-9EA6-DF929625EA0E}">
        <p15:presenceInfo xmlns:p15="http://schemas.microsoft.com/office/powerpoint/2012/main" userId="37190b62bdc5fc49" providerId="Windows Live"/>
      </p:ext>
    </p:extLst>
  </p:cmAuthor>
  <p:cmAuthor id="2" name="Tran, Khanh Linh" initials="TKL" lastIdx="11" clrIdx="1">
    <p:extLst>
      <p:ext uri="{19B8F6BF-5375-455C-9EA6-DF929625EA0E}">
        <p15:presenceInfo xmlns:p15="http://schemas.microsoft.com/office/powerpoint/2012/main" userId="S::kxqf879@astrazeneca.net::b192b868-1135-4026-ab13-1965b53dfd3c" providerId="AD"/>
      </p:ext>
    </p:extLst>
  </p:cmAuthor>
  <p:cmAuthor id="3" name="Wharton,GA" initials="W" lastIdx="11" clrIdx="2">
    <p:extLst>
      <p:ext uri="{19B8F6BF-5375-455C-9EA6-DF929625EA0E}">
        <p15:presenceInfo xmlns:p15="http://schemas.microsoft.com/office/powerpoint/2012/main" userId="S::g.a.wharton@lse.ac.uk::475a4fad-f382-4ef5-80a3-ab4416823cfb" providerId="AD"/>
      </p:ext>
    </p:extLst>
  </p:cmAuthor>
  <p:cmAuthor id="4" name="Weber, Stefan" initials="WS" lastIdx="6" clrIdx="3">
    <p:extLst>
      <p:ext uri="{19B8F6BF-5375-455C-9EA6-DF929625EA0E}">
        <p15:presenceInfo xmlns:p15="http://schemas.microsoft.com/office/powerpoint/2012/main" userId="S::kfxz254@astrazeneca.net::9425e9b9-92e8-4d36-ab74-4f873dffe54b" providerId="AD"/>
      </p:ext>
    </p:extLst>
  </p:cmAuthor>
  <p:cmAuthor id="5" name="Давид Арзуманов" initials="ДА" lastIdx="1" clrIdx="4">
    <p:extLst>
      <p:ext uri="{19B8F6BF-5375-455C-9EA6-DF929625EA0E}">
        <p15:presenceInfo xmlns:p15="http://schemas.microsoft.com/office/powerpoint/2012/main" userId="a6c65024241a49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00"/>
    <a:srgbClr val="18A7B5"/>
    <a:srgbClr val="DBEFEE"/>
    <a:srgbClr val="8DC8CE"/>
    <a:srgbClr val="99CDD3"/>
    <a:srgbClr val="A1D1D6"/>
    <a:srgbClr val="AFD8DD"/>
    <a:srgbClr val="BCDFE2"/>
    <a:srgbClr val="B5D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9110" autoAdjust="0"/>
  </p:normalViewPr>
  <p:slideViewPr>
    <p:cSldViewPr snapToGrid="0">
      <p:cViewPr varScale="1">
        <p:scale>
          <a:sx n="68" d="100"/>
          <a:sy n="68" d="100"/>
        </p:scale>
        <p:origin x="876"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D9823-9AE2-425A-905A-DB4AAD8A30BE}" type="datetimeFigureOut">
              <a:rPr lang="en-US" smtClean="0"/>
              <a:t>3/16/2021</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76E5A-69A8-4A93-BE95-CEF0A519D075}" type="slidenum">
              <a:rPr lang="en-US" smtClean="0"/>
              <a:t>‹#›</a:t>
            </a:fld>
            <a:endParaRPr lang="en-US"/>
          </a:p>
        </p:txBody>
      </p:sp>
    </p:spTree>
    <p:extLst>
      <p:ext uri="{BB962C8B-B14F-4D97-AF65-F5344CB8AC3E}">
        <p14:creationId xmlns:p14="http://schemas.microsoft.com/office/powerpoint/2010/main" val="290326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6E5A-69A8-4A93-BE95-CEF0A519D075}" type="slidenum">
              <a:rPr lang="en-US" smtClean="0"/>
              <a:t>7</a:t>
            </a:fld>
            <a:endParaRPr lang="en-US"/>
          </a:p>
        </p:txBody>
      </p:sp>
    </p:spTree>
    <p:extLst>
      <p:ext uri="{BB962C8B-B14F-4D97-AF65-F5344CB8AC3E}">
        <p14:creationId xmlns:p14="http://schemas.microsoft.com/office/powerpoint/2010/main" val="359460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E3F76E5A-69A8-4A93-BE95-CEF0A519D075}" type="slidenum">
              <a:rPr lang="en-US" smtClean="0"/>
              <a:t>22</a:t>
            </a:fld>
            <a:endParaRPr lang="en-US"/>
          </a:p>
        </p:txBody>
      </p:sp>
    </p:spTree>
    <p:extLst>
      <p:ext uri="{BB962C8B-B14F-4D97-AF65-F5344CB8AC3E}">
        <p14:creationId xmlns:p14="http://schemas.microsoft.com/office/powerpoint/2010/main" val="31139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76E5A-69A8-4A93-BE95-CEF0A519D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28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main theme">
    <p:bg>
      <p:bgPr>
        <a:solidFill>
          <a:srgbClr val="DBEFEE"/>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7891AD25-8A70-4978-B254-9316EE94FCE0}"/>
              </a:ext>
            </a:extLst>
          </p:cNvPr>
          <p:cNvSpPr>
            <a:spLocks noGrp="1"/>
          </p:cNvSpPr>
          <p:nvPr>
            <p:ph type="ctrTitle" hasCustomPrompt="1"/>
          </p:nvPr>
        </p:nvSpPr>
        <p:spPr>
          <a:xfrm>
            <a:off x="1524000" y="1122363"/>
            <a:ext cx="9144000" cy="2387600"/>
          </a:xfrm>
        </p:spPr>
        <p:txBody>
          <a:bodyPr lIns="0" tIns="0" rIns="0" bIns="0" anchor="b"/>
          <a:lstStyle>
            <a:lvl1pPr algn="l">
              <a:defRPr sz="6000" b="1">
                <a:solidFill>
                  <a:schemeClr val="accent3"/>
                </a:solidFill>
              </a:defRPr>
            </a:lvl1pPr>
          </a:lstStyle>
          <a:p>
            <a:r>
              <a:rPr lang="en-US" dirty="0"/>
              <a:t>Insert Country</a:t>
            </a:r>
          </a:p>
        </p:txBody>
      </p:sp>
      <p:sp>
        <p:nvSpPr>
          <p:cNvPr id="9" name="Подзаголовок 2">
            <a:extLst>
              <a:ext uri="{FF2B5EF4-FFF2-40B4-BE49-F238E27FC236}">
                <a16:creationId xmlns:a16="http://schemas.microsoft.com/office/drawing/2014/main" id="{B48D71EE-B019-4FF0-AF56-007EDE2C911C}"/>
              </a:ext>
            </a:extLst>
          </p:cNvPr>
          <p:cNvSpPr>
            <a:spLocks noGrp="1"/>
          </p:cNvSpPr>
          <p:nvPr>
            <p:ph type="subTitle" idx="1" hasCustomPrompt="1"/>
          </p:nvPr>
        </p:nvSpPr>
        <p:spPr>
          <a:xfrm>
            <a:off x="1524000" y="3737506"/>
            <a:ext cx="9144000" cy="744183"/>
          </a:xfr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Partnership for Health System Sustainability and Resilience</a:t>
            </a:r>
          </a:p>
          <a:p>
            <a:r>
              <a:rPr lang="en-US" dirty="0"/>
              <a:t>Virtual Conference, 15 – 19 March 2021</a:t>
            </a:r>
          </a:p>
        </p:txBody>
      </p:sp>
      <p:pic>
        <p:nvPicPr>
          <p:cNvPr id="14" name="Рисунок 8">
            <a:extLst>
              <a:ext uri="{FF2B5EF4-FFF2-40B4-BE49-F238E27FC236}">
                <a16:creationId xmlns:a16="http://schemas.microsoft.com/office/drawing/2014/main" id="{DCF481BC-F230-420D-BC5C-CF23E544F3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44909" y="500496"/>
            <a:ext cx="4734077" cy="3348354"/>
          </a:xfrm>
          <a:prstGeom prst="rect">
            <a:avLst/>
          </a:prstGeom>
        </p:spPr>
      </p:pic>
      <p:pic>
        <p:nvPicPr>
          <p:cNvPr id="15" name="Рисунок 5">
            <a:extLst>
              <a:ext uri="{FF2B5EF4-FFF2-40B4-BE49-F238E27FC236}">
                <a16:creationId xmlns:a16="http://schemas.microsoft.com/office/drawing/2014/main" id="{CDBCED73-EE06-40C1-B283-33A2A1BBCAE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2874" y="358762"/>
            <a:ext cx="3143663" cy="1527202"/>
          </a:xfrm>
          <a:prstGeom prst="rect">
            <a:avLst/>
          </a:prstGeom>
        </p:spPr>
      </p:pic>
      <p:sp>
        <p:nvSpPr>
          <p:cNvPr id="17" name="Text Placeholder 16">
            <a:extLst>
              <a:ext uri="{FF2B5EF4-FFF2-40B4-BE49-F238E27FC236}">
                <a16:creationId xmlns:a16="http://schemas.microsoft.com/office/drawing/2014/main" id="{98CAC203-1D2E-4E2B-823A-62BCB6C4942B}"/>
              </a:ext>
            </a:extLst>
          </p:cNvPr>
          <p:cNvSpPr>
            <a:spLocks noGrp="1"/>
          </p:cNvSpPr>
          <p:nvPr>
            <p:ph type="body" sz="quarter" idx="11" hasCustomPrompt="1"/>
          </p:nvPr>
        </p:nvSpPr>
        <p:spPr>
          <a:xfrm>
            <a:off x="806627" y="4806068"/>
            <a:ext cx="3060000" cy="1260000"/>
          </a:xfrm>
          <a:solidFill>
            <a:schemeClr val="accent1"/>
          </a:solidFill>
        </p:spPr>
        <p:txBody>
          <a:bodyPr anchor="ctr">
            <a:noAutofit/>
          </a:bodyPr>
          <a:lstStyle>
            <a:lvl1pPr marL="0" indent="0" algn="ctr">
              <a:buNone/>
              <a:defRPr sz="2000">
                <a:solidFill>
                  <a:schemeClr val="bg1"/>
                </a:solidFill>
                <a:latin typeface="+mn-lt"/>
              </a:defRPr>
            </a:lvl1pPr>
          </a:lstStyle>
          <a:p>
            <a:pPr lvl="0"/>
            <a:r>
              <a:rPr lang="en-US" dirty="0"/>
              <a:t>Insert speaker</a:t>
            </a:r>
          </a:p>
          <a:p>
            <a:pPr lvl="0"/>
            <a:r>
              <a:rPr lang="en-US" dirty="0"/>
              <a:t>Insert </a:t>
            </a:r>
            <a:r>
              <a:rPr lang="en-US" dirty="0" err="1"/>
              <a:t>organisation</a:t>
            </a:r>
            <a:endParaRPr lang="en-GB" dirty="0"/>
          </a:p>
        </p:txBody>
      </p:sp>
      <p:sp>
        <p:nvSpPr>
          <p:cNvPr id="18" name="Text Placeholder 16">
            <a:extLst>
              <a:ext uri="{FF2B5EF4-FFF2-40B4-BE49-F238E27FC236}">
                <a16:creationId xmlns:a16="http://schemas.microsoft.com/office/drawing/2014/main" id="{35E97404-C612-406F-ABA9-3DC6717DE022}"/>
              </a:ext>
            </a:extLst>
          </p:cNvPr>
          <p:cNvSpPr>
            <a:spLocks noGrp="1"/>
          </p:cNvSpPr>
          <p:nvPr>
            <p:ph type="body" sz="quarter" idx="12" hasCustomPrompt="1"/>
          </p:nvPr>
        </p:nvSpPr>
        <p:spPr>
          <a:xfrm>
            <a:off x="4416250" y="4806068"/>
            <a:ext cx="3060000" cy="1260000"/>
          </a:xfrm>
          <a:solidFill>
            <a:schemeClr val="accent1"/>
          </a:solidFill>
        </p:spPr>
        <p:txBody>
          <a:bodyPr anchor="ctr">
            <a:noAutofit/>
          </a:bodyPr>
          <a:lstStyle>
            <a:lvl1pPr marL="0" indent="0" algn="ctr">
              <a:buNone/>
              <a:defRPr sz="2000">
                <a:solidFill>
                  <a:schemeClr val="bg1"/>
                </a:solidFill>
                <a:latin typeface="+mn-lt"/>
              </a:defRPr>
            </a:lvl1pPr>
          </a:lstStyle>
          <a:p>
            <a:pPr lvl="0"/>
            <a:r>
              <a:rPr lang="en-US" dirty="0"/>
              <a:t>Insert speaker</a:t>
            </a:r>
          </a:p>
          <a:p>
            <a:pPr lvl="0"/>
            <a:r>
              <a:rPr lang="en-US" dirty="0"/>
              <a:t>Insert </a:t>
            </a:r>
            <a:r>
              <a:rPr lang="en-US" dirty="0" err="1"/>
              <a:t>organisation</a:t>
            </a:r>
            <a:endParaRPr lang="en-GB" dirty="0"/>
          </a:p>
        </p:txBody>
      </p:sp>
      <p:sp>
        <p:nvSpPr>
          <p:cNvPr id="19" name="Text Placeholder 16">
            <a:extLst>
              <a:ext uri="{FF2B5EF4-FFF2-40B4-BE49-F238E27FC236}">
                <a16:creationId xmlns:a16="http://schemas.microsoft.com/office/drawing/2014/main" id="{D36BF082-79FD-4BA1-80A0-D82A38ED05F8}"/>
              </a:ext>
            </a:extLst>
          </p:cNvPr>
          <p:cNvSpPr>
            <a:spLocks noGrp="1"/>
          </p:cNvSpPr>
          <p:nvPr>
            <p:ph type="body" sz="quarter" idx="13" hasCustomPrompt="1"/>
          </p:nvPr>
        </p:nvSpPr>
        <p:spPr>
          <a:xfrm>
            <a:off x="8025872" y="4806068"/>
            <a:ext cx="3060000" cy="1260000"/>
          </a:xfrm>
          <a:solidFill>
            <a:schemeClr val="accent1"/>
          </a:solidFill>
        </p:spPr>
        <p:txBody>
          <a:bodyPr anchor="ctr">
            <a:noAutofit/>
          </a:bodyPr>
          <a:lstStyle>
            <a:lvl1pPr marL="0" indent="0" algn="ctr">
              <a:buNone/>
              <a:defRPr sz="2000">
                <a:solidFill>
                  <a:schemeClr val="bg1"/>
                </a:solidFill>
                <a:latin typeface="+mn-lt"/>
              </a:defRPr>
            </a:lvl1pPr>
          </a:lstStyle>
          <a:p>
            <a:pPr lvl="0"/>
            <a:r>
              <a:rPr lang="en-US" dirty="0"/>
              <a:t>Insert speaker</a:t>
            </a:r>
          </a:p>
          <a:p>
            <a:pPr lvl="0"/>
            <a:r>
              <a:rPr lang="en-US" dirty="0"/>
              <a:t>Insert </a:t>
            </a:r>
            <a:r>
              <a:rPr lang="en-US" dirty="0" err="1"/>
              <a:t>organisation</a:t>
            </a:r>
            <a:endParaRPr lang="en-GB" dirty="0"/>
          </a:p>
        </p:txBody>
      </p:sp>
      <p:sp>
        <p:nvSpPr>
          <p:cNvPr id="16" name="Нижний колонтитул 12">
            <a:extLst>
              <a:ext uri="{FF2B5EF4-FFF2-40B4-BE49-F238E27FC236}">
                <a16:creationId xmlns:a16="http://schemas.microsoft.com/office/drawing/2014/main" id="{B0C1E986-4FD4-495A-95D5-2EB57C1EBEE3}"/>
              </a:ext>
            </a:extLst>
          </p:cNvPr>
          <p:cNvSpPr txBox="1">
            <a:spLocks/>
          </p:cNvSpPr>
          <p:nvPr userDrawn="1"/>
        </p:nvSpPr>
        <p:spPr>
          <a:xfrm>
            <a:off x="3319623" y="6316675"/>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tx2"/>
                </a:solidFill>
                <a:latin typeface="+mj-lt"/>
              </a:rPr>
              <a:t> Partnership For Health System Sustainability &amp; Resilience</a:t>
            </a:r>
          </a:p>
          <a:p>
            <a:r>
              <a:rPr lang="en-US" sz="1000" noProof="1">
                <a:solidFill>
                  <a:schemeClr val="tx2"/>
                </a:solidFill>
              </a:rPr>
              <a:t>Founded by The World Economic Forum, London School of Economics and AstraZeneca</a:t>
            </a:r>
          </a:p>
        </p:txBody>
      </p:sp>
    </p:spTree>
    <p:extLst>
      <p:ext uri="{BB962C8B-B14F-4D97-AF65-F5344CB8AC3E}">
        <p14:creationId xmlns:p14="http://schemas.microsoft.com/office/powerpoint/2010/main" val="1798682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31117814-2D3D-47FB-9200-B0BEE3FCFC06}"/>
              </a:ext>
            </a:extLst>
          </p:cNvPr>
          <p:cNvSpPr>
            <a:spLocks noGrp="1"/>
          </p:cNvSpPr>
          <p:nvPr>
            <p:ph type="title" hasCustomPrompt="1"/>
          </p:nvPr>
        </p:nvSpPr>
        <p:spPr>
          <a:xfrm>
            <a:off x="1020893" y="536880"/>
            <a:ext cx="10344196" cy="496053"/>
          </a:xfrm>
        </p:spPr>
        <p:txBody>
          <a:bodyPr lIns="0" tIns="0" rIns="0" bIns="0" anchor="t">
            <a:noAutofit/>
          </a:bodyPr>
          <a:lstStyle>
            <a:lvl1pPr>
              <a:defRPr sz="3200"/>
            </a:lvl1pPr>
          </a:lstStyle>
          <a:p>
            <a:r>
              <a:rPr lang="en-US" dirty="0"/>
              <a:t>Click to insert title</a:t>
            </a:r>
          </a:p>
        </p:txBody>
      </p:sp>
      <p:sp>
        <p:nvSpPr>
          <p:cNvPr id="5" name="Content Placeholder 4">
            <a:extLst>
              <a:ext uri="{FF2B5EF4-FFF2-40B4-BE49-F238E27FC236}">
                <a16:creationId xmlns:a16="http://schemas.microsoft.com/office/drawing/2014/main" id="{D60DB115-BF36-416C-89A6-981C3D2229EC}"/>
              </a:ext>
            </a:extLst>
          </p:cNvPr>
          <p:cNvSpPr>
            <a:spLocks noGrp="1"/>
          </p:cNvSpPr>
          <p:nvPr>
            <p:ph sz="quarter" idx="13"/>
          </p:nvPr>
        </p:nvSpPr>
        <p:spPr>
          <a:xfrm>
            <a:off x="1020893" y="1613340"/>
            <a:ext cx="2160000" cy="2160000"/>
          </a:xfrm>
          <a:ln w="38100">
            <a:solidFill>
              <a:schemeClr val="accent1"/>
            </a:solidFill>
          </a:ln>
        </p:spPr>
        <p:txBody>
          <a:bodyPr/>
          <a:lstStyle>
            <a:lvl1pPr marL="0" indent="0">
              <a:buNone/>
              <a:defRPr/>
            </a:lvl1pPr>
          </a:lstStyle>
          <a:p>
            <a:pPr lvl="0"/>
            <a:endParaRPr lang="en-GB" dirty="0"/>
          </a:p>
        </p:txBody>
      </p:sp>
      <p:sp>
        <p:nvSpPr>
          <p:cNvPr id="10" name="Content Placeholder 4">
            <a:extLst>
              <a:ext uri="{FF2B5EF4-FFF2-40B4-BE49-F238E27FC236}">
                <a16:creationId xmlns:a16="http://schemas.microsoft.com/office/drawing/2014/main" id="{D221C144-D162-4279-96BA-52E21A7E88E4}"/>
              </a:ext>
            </a:extLst>
          </p:cNvPr>
          <p:cNvSpPr>
            <a:spLocks noGrp="1"/>
          </p:cNvSpPr>
          <p:nvPr>
            <p:ph sz="quarter" idx="14"/>
          </p:nvPr>
        </p:nvSpPr>
        <p:spPr>
          <a:xfrm>
            <a:off x="5016000" y="1551055"/>
            <a:ext cx="2160000" cy="2160000"/>
          </a:xfrm>
          <a:ln w="38100">
            <a:solidFill>
              <a:schemeClr val="accent1"/>
            </a:solidFill>
          </a:ln>
        </p:spPr>
        <p:txBody>
          <a:bodyPr/>
          <a:lstStyle>
            <a:lvl1pPr marL="0" indent="0">
              <a:buNone/>
              <a:defRPr/>
            </a:lvl1pPr>
          </a:lstStyle>
          <a:p>
            <a:pPr lvl="0"/>
            <a:endParaRPr lang="en-GB" dirty="0"/>
          </a:p>
        </p:txBody>
      </p:sp>
      <p:sp>
        <p:nvSpPr>
          <p:cNvPr id="11" name="Content Placeholder 4">
            <a:extLst>
              <a:ext uri="{FF2B5EF4-FFF2-40B4-BE49-F238E27FC236}">
                <a16:creationId xmlns:a16="http://schemas.microsoft.com/office/drawing/2014/main" id="{E8380A2D-B4F9-4BB5-865A-66B5C5A3A57E}"/>
              </a:ext>
            </a:extLst>
          </p:cNvPr>
          <p:cNvSpPr>
            <a:spLocks noGrp="1"/>
          </p:cNvSpPr>
          <p:nvPr>
            <p:ph sz="quarter" idx="15"/>
          </p:nvPr>
        </p:nvSpPr>
        <p:spPr>
          <a:xfrm>
            <a:off x="9205089" y="1543104"/>
            <a:ext cx="2160000" cy="2160000"/>
          </a:xfrm>
          <a:ln w="38100">
            <a:solidFill>
              <a:schemeClr val="accent1"/>
            </a:solidFill>
          </a:ln>
        </p:spPr>
        <p:txBody>
          <a:bodyPr/>
          <a:lstStyle>
            <a:lvl1pPr marL="0" indent="0">
              <a:buNone/>
              <a:defRPr/>
            </a:lvl1pPr>
          </a:lstStyle>
          <a:p>
            <a:pPr lvl="0"/>
            <a:endParaRPr lang="en-GB" dirty="0"/>
          </a:p>
        </p:txBody>
      </p:sp>
      <p:sp>
        <p:nvSpPr>
          <p:cNvPr id="13" name="Text Placeholder 12">
            <a:extLst>
              <a:ext uri="{FF2B5EF4-FFF2-40B4-BE49-F238E27FC236}">
                <a16:creationId xmlns:a16="http://schemas.microsoft.com/office/drawing/2014/main" id="{580BE7B4-9888-4596-8D5C-CD224EAF68AC}"/>
              </a:ext>
            </a:extLst>
          </p:cNvPr>
          <p:cNvSpPr>
            <a:spLocks noGrp="1"/>
          </p:cNvSpPr>
          <p:nvPr>
            <p:ph type="body" sz="quarter" idx="16" hasCustomPrompt="1"/>
          </p:nvPr>
        </p:nvSpPr>
        <p:spPr>
          <a:xfrm>
            <a:off x="1073150" y="3963863"/>
            <a:ext cx="2132013" cy="549275"/>
          </a:xfrm>
        </p:spPr>
        <p:txBody>
          <a:bodyPr>
            <a:noAutofit/>
          </a:bodyPr>
          <a:lstStyle>
            <a:lvl1pPr marL="0" indent="0">
              <a:buNone/>
              <a:defRPr sz="2000">
                <a:latin typeface="+mj-lt"/>
              </a:defRPr>
            </a:lvl1pPr>
          </a:lstStyle>
          <a:p>
            <a:pPr lvl="0"/>
            <a:r>
              <a:rPr lang="en-US" dirty="0"/>
              <a:t>Speaker name</a:t>
            </a:r>
            <a:endParaRPr lang="en-GB" dirty="0"/>
          </a:p>
        </p:txBody>
      </p:sp>
      <p:sp>
        <p:nvSpPr>
          <p:cNvPr id="14" name="Text Placeholder 12">
            <a:extLst>
              <a:ext uri="{FF2B5EF4-FFF2-40B4-BE49-F238E27FC236}">
                <a16:creationId xmlns:a16="http://schemas.microsoft.com/office/drawing/2014/main" id="{5ED129B2-24B0-4F93-B918-0E7042C0C902}"/>
              </a:ext>
            </a:extLst>
          </p:cNvPr>
          <p:cNvSpPr>
            <a:spLocks noGrp="1"/>
          </p:cNvSpPr>
          <p:nvPr>
            <p:ph type="body" sz="quarter" idx="17" hasCustomPrompt="1"/>
          </p:nvPr>
        </p:nvSpPr>
        <p:spPr>
          <a:xfrm>
            <a:off x="5026274" y="3963863"/>
            <a:ext cx="2132013" cy="549275"/>
          </a:xfrm>
        </p:spPr>
        <p:txBody>
          <a:bodyPr>
            <a:noAutofit/>
          </a:bodyPr>
          <a:lstStyle>
            <a:lvl1pPr marL="0" indent="0">
              <a:buNone/>
              <a:defRPr sz="2000">
                <a:latin typeface="+mj-lt"/>
              </a:defRPr>
            </a:lvl1pPr>
          </a:lstStyle>
          <a:p>
            <a:pPr lvl="0"/>
            <a:r>
              <a:rPr lang="en-US" dirty="0"/>
              <a:t>Speaker name</a:t>
            </a:r>
            <a:endParaRPr lang="en-GB" dirty="0"/>
          </a:p>
        </p:txBody>
      </p:sp>
      <p:sp>
        <p:nvSpPr>
          <p:cNvPr id="16" name="Text Placeholder 12">
            <a:extLst>
              <a:ext uri="{FF2B5EF4-FFF2-40B4-BE49-F238E27FC236}">
                <a16:creationId xmlns:a16="http://schemas.microsoft.com/office/drawing/2014/main" id="{ABC3A8FC-94E9-4F0C-B780-5E81ACBBD8FA}"/>
              </a:ext>
            </a:extLst>
          </p:cNvPr>
          <p:cNvSpPr>
            <a:spLocks noGrp="1"/>
          </p:cNvSpPr>
          <p:nvPr>
            <p:ph type="body" sz="quarter" idx="19" hasCustomPrompt="1"/>
          </p:nvPr>
        </p:nvSpPr>
        <p:spPr>
          <a:xfrm>
            <a:off x="9240465" y="3963863"/>
            <a:ext cx="2132013" cy="549275"/>
          </a:xfrm>
        </p:spPr>
        <p:txBody>
          <a:bodyPr>
            <a:noAutofit/>
          </a:bodyPr>
          <a:lstStyle>
            <a:lvl1pPr marL="0" indent="0">
              <a:buNone/>
              <a:defRPr sz="2000">
                <a:latin typeface="+mj-lt"/>
              </a:defRPr>
            </a:lvl1pPr>
          </a:lstStyle>
          <a:p>
            <a:pPr lvl="0"/>
            <a:r>
              <a:rPr lang="en-US" dirty="0"/>
              <a:t>Speaker name</a:t>
            </a:r>
            <a:endParaRPr lang="en-GB" dirty="0"/>
          </a:p>
        </p:txBody>
      </p:sp>
      <p:sp>
        <p:nvSpPr>
          <p:cNvPr id="17" name="Text Placeholder 12">
            <a:extLst>
              <a:ext uri="{FF2B5EF4-FFF2-40B4-BE49-F238E27FC236}">
                <a16:creationId xmlns:a16="http://schemas.microsoft.com/office/drawing/2014/main" id="{B3265DC1-E808-4124-BDDC-9ACF0C43EBE3}"/>
              </a:ext>
            </a:extLst>
          </p:cNvPr>
          <p:cNvSpPr>
            <a:spLocks noGrp="1"/>
          </p:cNvSpPr>
          <p:nvPr>
            <p:ph type="body" sz="quarter" idx="20" hasCustomPrompt="1"/>
          </p:nvPr>
        </p:nvSpPr>
        <p:spPr>
          <a:xfrm>
            <a:off x="1066524" y="4537682"/>
            <a:ext cx="2132013" cy="549275"/>
          </a:xfrm>
        </p:spPr>
        <p:txBody>
          <a:bodyPr>
            <a:noAutofit/>
          </a:bodyPr>
          <a:lstStyle>
            <a:lvl1pPr marL="0" indent="0">
              <a:buNone/>
              <a:defRPr sz="2000">
                <a:latin typeface="+mn-lt"/>
              </a:defRPr>
            </a:lvl1pPr>
          </a:lstStyle>
          <a:p>
            <a:pPr lvl="0"/>
            <a:r>
              <a:rPr lang="en-US" dirty="0" err="1"/>
              <a:t>Organisation</a:t>
            </a:r>
            <a:endParaRPr lang="en-GB" dirty="0"/>
          </a:p>
        </p:txBody>
      </p:sp>
      <p:sp>
        <p:nvSpPr>
          <p:cNvPr id="18" name="Text Placeholder 12">
            <a:extLst>
              <a:ext uri="{FF2B5EF4-FFF2-40B4-BE49-F238E27FC236}">
                <a16:creationId xmlns:a16="http://schemas.microsoft.com/office/drawing/2014/main" id="{829EB979-6295-491F-BDA1-5E5ABD57E259}"/>
              </a:ext>
            </a:extLst>
          </p:cNvPr>
          <p:cNvSpPr>
            <a:spLocks noGrp="1"/>
          </p:cNvSpPr>
          <p:nvPr>
            <p:ph type="body" sz="quarter" idx="21" hasCustomPrompt="1"/>
          </p:nvPr>
        </p:nvSpPr>
        <p:spPr>
          <a:xfrm>
            <a:off x="5027599" y="4523105"/>
            <a:ext cx="2132013" cy="549275"/>
          </a:xfrm>
        </p:spPr>
        <p:txBody>
          <a:bodyPr>
            <a:noAutofit/>
          </a:bodyPr>
          <a:lstStyle>
            <a:lvl1pPr marL="0" indent="0">
              <a:buNone/>
              <a:defRPr sz="2000">
                <a:latin typeface="+mn-lt"/>
              </a:defRPr>
            </a:lvl1pPr>
          </a:lstStyle>
          <a:p>
            <a:pPr lvl="0"/>
            <a:r>
              <a:rPr lang="en-US" dirty="0" err="1"/>
              <a:t>Organisation</a:t>
            </a:r>
            <a:endParaRPr lang="en-GB" dirty="0"/>
          </a:p>
        </p:txBody>
      </p:sp>
      <p:sp>
        <p:nvSpPr>
          <p:cNvPr id="19" name="Text Placeholder 12">
            <a:extLst>
              <a:ext uri="{FF2B5EF4-FFF2-40B4-BE49-F238E27FC236}">
                <a16:creationId xmlns:a16="http://schemas.microsoft.com/office/drawing/2014/main" id="{EA9580CA-60E9-4D67-897F-97B62772455F}"/>
              </a:ext>
            </a:extLst>
          </p:cNvPr>
          <p:cNvSpPr>
            <a:spLocks noGrp="1"/>
          </p:cNvSpPr>
          <p:nvPr>
            <p:ph type="body" sz="quarter" idx="22" hasCustomPrompt="1"/>
          </p:nvPr>
        </p:nvSpPr>
        <p:spPr>
          <a:xfrm>
            <a:off x="9233839" y="4531056"/>
            <a:ext cx="2132013" cy="549275"/>
          </a:xfrm>
        </p:spPr>
        <p:txBody>
          <a:bodyPr>
            <a:noAutofit/>
          </a:bodyPr>
          <a:lstStyle>
            <a:lvl1pPr marL="0" indent="0">
              <a:buNone/>
              <a:defRPr sz="2000">
                <a:latin typeface="+mn-lt"/>
              </a:defRPr>
            </a:lvl1pPr>
          </a:lstStyle>
          <a:p>
            <a:pPr lvl="0"/>
            <a:r>
              <a:rPr lang="en-US" dirty="0" err="1"/>
              <a:t>Organisation</a:t>
            </a:r>
            <a:endParaRPr lang="en-GB" dirty="0"/>
          </a:p>
        </p:txBody>
      </p:sp>
      <p:sp>
        <p:nvSpPr>
          <p:cNvPr id="21" name="Нижний колонтитул 12">
            <a:extLst>
              <a:ext uri="{FF2B5EF4-FFF2-40B4-BE49-F238E27FC236}">
                <a16:creationId xmlns:a16="http://schemas.microsoft.com/office/drawing/2014/main" id="{90B7D5F7-624D-4198-BF78-C1BC0375B161}"/>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22" name="Номер слайда 5">
            <a:extLst>
              <a:ext uri="{FF2B5EF4-FFF2-40B4-BE49-F238E27FC236}">
                <a16:creationId xmlns:a16="http://schemas.microsoft.com/office/drawing/2014/main" id="{8654BA57-EBF7-4E62-8EA1-E7B8B77B1888}"/>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23" name="Рисунок 9">
            <a:extLst>
              <a:ext uri="{FF2B5EF4-FFF2-40B4-BE49-F238E27FC236}">
                <a16:creationId xmlns:a16="http://schemas.microsoft.com/office/drawing/2014/main" id="{CA13A0E3-0B79-4D64-AE97-3268B082FDFF}"/>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370291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ain theme">
    <p:spTree>
      <p:nvGrpSpPr>
        <p:cNvPr id="1" name=""/>
        <p:cNvGrpSpPr/>
        <p:nvPr/>
      </p:nvGrpSpPr>
      <p:grpSpPr>
        <a:xfrm>
          <a:off x="0" y="0"/>
          <a:ext cx="0" cy="0"/>
          <a:chOff x="0" y="0"/>
          <a:chExt cx="0" cy="0"/>
        </a:xfrm>
      </p:grpSpPr>
      <p:pic>
        <p:nvPicPr>
          <p:cNvPr id="7" name="Picture 9" descr="A picture containing person, computer, computer, holding&#10;&#10;Description automatically generated">
            <a:extLst>
              <a:ext uri="{FF2B5EF4-FFF2-40B4-BE49-F238E27FC236}">
                <a16:creationId xmlns:a16="http://schemas.microsoft.com/office/drawing/2014/main" id="{1BD41799-E545-A94D-84B0-1F9AFC248606}"/>
              </a:ext>
            </a:extLst>
          </p:cNvPr>
          <p:cNvPicPr>
            <a:picLocks noChangeAspect="1"/>
          </p:cNvPicPr>
          <p:nvPr userDrawn="1"/>
        </p:nvPicPr>
        <p:blipFill rotWithShape="1">
          <a:blip r:embed="rId2" cstate="print">
            <a:alphaModFix amt="51000"/>
            <a:extLst>
              <a:ext uri="{BEBA8EAE-BF5A-486C-A8C5-ECC9F3942E4B}">
                <a14:imgProps xmlns:a14="http://schemas.microsoft.com/office/drawing/2010/main">
                  <a14:imgLayer r:embed="rId3">
                    <a14:imgEffect>
                      <a14:colorTemperature colorTemp="4869"/>
                    </a14:imgEffect>
                    <a14:imgEffect>
                      <a14:saturation sat="62000"/>
                    </a14:imgEffect>
                    <a14:imgEffect>
                      <a14:brightnessContrast bright="60000" contrast="27000"/>
                    </a14:imgEffect>
                  </a14:imgLayer>
                </a14:imgProps>
              </a:ext>
              <a:ext uri="{28A0092B-C50C-407E-A947-70E740481C1C}">
                <a14:useLocalDpi xmlns:a14="http://schemas.microsoft.com/office/drawing/2010/main"/>
              </a:ext>
            </a:extLst>
          </a:blip>
          <a:srcRect b="72531"/>
          <a:stretch/>
        </p:blipFill>
        <p:spPr>
          <a:xfrm>
            <a:off x="0" y="-1"/>
            <a:ext cx="12192000" cy="1885737"/>
          </a:xfrm>
          <a:prstGeom prst="rect">
            <a:avLst/>
          </a:prstGeom>
          <a:solidFill>
            <a:schemeClr val="bg1">
              <a:lumMod val="95000"/>
            </a:schemeClr>
          </a:solidFill>
        </p:spPr>
      </p:pic>
      <p:sp>
        <p:nvSpPr>
          <p:cNvPr id="8" name="Content Placeholder 2">
            <a:extLst>
              <a:ext uri="{FF2B5EF4-FFF2-40B4-BE49-F238E27FC236}">
                <a16:creationId xmlns:a16="http://schemas.microsoft.com/office/drawing/2014/main" id="{982BBAFE-5FFC-4B34-BE88-C722346C372B}"/>
              </a:ext>
            </a:extLst>
          </p:cNvPr>
          <p:cNvSpPr txBox="1">
            <a:spLocks/>
          </p:cNvSpPr>
          <p:nvPr userDrawn="1"/>
        </p:nvSpPr>
        <p:spPr>
          <a:xfrm>
            <a:off x="1009604" y="6208242"/>
            <a:ext cx="1362655" cy="289909"/>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bg1">
                    <a:lumMod val="50000"/>
                  </a:schemeClr>
                </a:solidFill>
              </a:rPr>
              <a:t>11/17/2020</a:t>
            </a:r>
            <a:endParaRPr lang="en-GB" sz="1200" dirty="0">
              <a:solidFill>
                <a:schemeClr val="bg1">
                  <a:lumMod val="50000"/>
                </a:schemeClr>
              </a:solidFill>
            </a:endParaRPr>
          </a:p>
        </p:txBody>
      </p:sp>
      <p:sp>
        <p:nvSpPr>
          <p:cNvPr id="4" name="Объект 3"/>
          <p:cNvSpPr>
            <a:spLocks noGrp="1"/>
          </p:cNvSpPr>
          <p:nvPr>
            <p:ph sz="quarter" idx="13" hasCustomPrompt="1"/>
          </p:nvPr>
        </p:nvSpPr>
        <p:spPr>
          <a:xfrm>
            <a:off x="1009604" y="769609"/>
            <a:ext cx="10344150" cy="409575"/>
          </a:xfrm>
        </p:spPr>
        <p:txBody>
          <a:bodyPr lIns="0" tIns="0" rIns="0" bIns="0" anchor="ctr">
            <a:noAutofit/>
          </a:bodyPr>
          <a:lstStyle>
            <a:lvl1pPr marL="0" indent="0">
              <a:buNone/>
              <a:defRPr sz="5400">
                <a:solidFill>
                  <a:schemeClr val="accent1"/>
                </a:solidFill>
                <a:latin typeface="+mj-lt"/>
              </a:defRPr>
            </a:lvl1pPr>
          </a:lstStyle>
          <a:p>
            <a:pPr lvl="0"/>
            <a:r>
              <a:rPr lang="en-US" dirty="0"/>
              <a:t>Title</a:t>
            </a:r>
          </a:p>
        </p:txBody>
      </p:sp>
      <p:sp>
        <p:nvSpPr>
          <p:cNvPr id="9" name="Нижний колонтитул 12">
            <a:extLst>
              <a:ext uri="{FF2B5EF4-FFF2-40B4-BE49-F238E27FC236}">
                <a16:creationId xmlns:a16="http://schemas.microsoft.com/office/drawing/2014/main" id="{4735859E-9DAF-4DF0-B09A-A504FD1B0529}"/>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1" name="Номер слайда 5">
            <a:extLst>
              <a:ext uri="{FF2B5EF4-FFF2-40B4-BE49-F238E27FC236}">
                <a16:creationId xmlns:a16="http://schemas.microsoft.com/office/drawing/2014/main" id="{957CFF27-854E-418A-B257-57B7EC930FD2}"/>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2" name="Рисунок 9">
            <a:extLst>
              <a:ext uri="{FF2B5EF4-FFF2-40B4-BE49-F238E27FC236}">
                <a16:creationId xmlns:a16="http://schemas.microsoft.com/office/drawing/2014/main" id="{44DC1DF4-9E52-4A61-8F52-299AFB186339}"/>
              </a:ext>
            </a:extLst>
          </p:cNvPr>
          <p:cNvPicPr>
            <a:picLocks noChangeAspect="1"/>
          </p:cNvPicPr>
          <p:nvPr userDrawn="1"/>
        </p:nvPicPr>
        <p:blipFill>
          <a:blip r:embed="rId4"/>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1756278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main theme">
    <p:spTree>
      <p:nvGrpSpPr>
        <p:cNvPr id="1" name=""/>
        <p:cNvGrpSpPr/>
        <p:nvPr/>
      </p:nvGrpSpPr>
      <p:grpSpPr>
        <a:xfrm>
          <a:off x="0" y="0"/>
          <a:ext cx="0" cy="0"/>
          <a:chOff x="0" y="0"/>
          <a:chExt cx="0" cy="0"/>
        </a:xfrm>
      </p:grpSpPr>
      <p:pic>
        <p:nvPicPr>
          <p:cNvPr id="7" name="Picture 9" descr="A picture containing person, computer, computer, holding&#10;&#10;Description automatically generated">
            <a:extLst>
              <a:ext uri="{FF2B5EF4-FFF2-40B4-BE49-F238E27FC236}">
                <a16:creationId xmlns:a16="http://schemas.microsoft.com/office/drawing/2014/main" id="{1BD41799-E545-A94D-84B0-1F9AFC248606}"/>
              </a:ext>
            </a:extLst>
          </p:cNvPr>
          <p:cNvPicPr>
            <a:picLocks noChangeAspect="1"/>
          </p:cNvPicPr>
          <p:nvPr userDrawn="1"/>
        </p:nvPicPr>
        <p:blipFill rotWithShape="1">
          <a:blip r:embed="rId2" cstate="print">
            <a:alphaModFix amt="51000"/>
            <a:extLst>
              <a:ext uri="{BEBA8EAE-BF5A-486C-A8C5-ECC9F3942E4B}">
                <a14:imgProps xmlns:a14="http://schemas.microsoft.com/office/drawing/2010/main">
                  <a14:imgLayer r:embed="rId3">
                    <a14:imgEffect>
                      <a14:colorTemperature colorTemp="4869"/>
                    </a14:imgEffect>
                    <a14:imgEffect>
                      <a14:saturation sat="62000"/>
                    </a14:imgEffect>
                    <a14:imgEffect>
                      <a14:brightnessContrast bright="60000" contrast="27000"/>
                    </a14:imgEffect>
                  </a14:imgLayer>
                </a14:imgProps>
              </a:ext>
              <a:ext uri="{28A0092B-C50C-407E-A947-70E740481C1C}">
                <a14:useLocalDpi xmlns:a14="http://schemas.microsoft.com/office/drawing/2010/main"/>
              </a:ext>
            </a:extLst>
          </a:blip>
          <a:srcRect b="72531"/>
          <a:stretch/>
        </p:blipFill>
        <p:spPr>
          <a:xfrm>
            <a:off x="0" y="-1"/>
            <a:ext cx="12192000" cy="1885737"/>
          </a:xfrm>
          <a:prstGeom prst="rect">
            <a:avLst/>
          </a:prstGeom>
          <a:solidFill>
            <a:schemeClr val="bg1">
              <a:lumMod val="95000"/>
            </a:schemeClr>
          </a:solidFill>
        </p:spPr>
      </p:pic>
      <p:sp>
        <p:nvSpPr>
          <p:cNvPr id="8" name="Content Placeholder 2">
            <a:extLst>
              <a:ext uri="{FF2B5EF4-FFF2-40B4-BE49-F238E27FC236}">
                <a16:creationId xmlns:a16="http://schemas.microsoft.com/office/drawing/2014/main" id="{982BBAFE-5FFC-4B34-BE88-C722346C372B}"/>
              </a:ext>
            </a:extLst>
          </p:cNvPr>
          <p:cNvSpPr txBox="1">
            <a:spLocks/>
          </p:cNvSpPr>
          <p:nvPr userDrawn="1"/>
        </p:nvSpPr>
        <p:spPr>
          <a:xfrm>
            <a:off x="1009604" y="6208242"/>
            <a:ext cx="1362655" cy="289909"/>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bg1">
                    <a:lumMod val="50000"/>
                  </a:schemeClr>
                </a:solidFill>
              </a:rPr>
              <a:t>11/17/2020</a:t>
            </a:r>
            <a:endParaRPr lang="en-GB" sz="1200" dirty="0">
              <a:solidFill>
                <a:schemeClr val="bg1">
                  <a:lumMod val="50000"/>
                </a:schemeClr>
              </a:solidFill>
            </a:endParaRPr>
          </a:p>
        </p:txBody>
      </p:sp>
      <p:sp>
        <p:nvSpPr>
          <p:cNvPr id="4" name="Объект 3"/>
          <p:cNvSpPr>
            <a:spLocks noGrp="1"/>
          </p:cNvSpPr>
          <p:nvPr>
            <p:ph sz="quarter" idx="13" hasCustomPrompt="1"/>
          </p:nvPr>
        </p:nvSpPr>
        <p:spPr>
          <a:xfrm>
            <a:off x="1009604" y="769609"/>
            <a:ext cx="10344150" cy="409575"/>
          </a:xfrm>
        </p:spPr>
        <p:txBody>
          <a:bodyPr lIns="0" tIns="0" rIns="0" bIns="0" anchor="ctr">
            <a:noAutofit/>
          </a:bodyPr>
          <a:lstStyle>
            <a:lvl1pPr marL="0" indent="0">
              <a:buNone/>
              <a:defRPr sz="5400">
                <a:solidFill>
                  <a:schemeClr val="accent1"/>
                </a:solidFill>
                <a:latin typeface="+mj-lt"/>
              </a:defRPr>
            </a:lvl1pPr>
          </a:lstStyle>
          <a:p>
            <a:pPr lvl="0"/>
            <a:r>
              <a:rPr lang="en-US" dirty="0"/>
              <a:t>Title</a:t>
            </a:r>
          </a:p>
        </p:txBody>
      </p:sp>
      <p:sp>
        <p:nvSpPr>
          <p:cNvPr id="9" name="Нижний колонтитул 12">
            <a:extLst>
              <a:ext uri="{FF2B5EF4-FFF2-40B4-BE49-F238E27FC236}">
                <a16:creationId xmlns:a16="http://schemas.microsoft.com/office/drawing/2014/main" id="{C0BCAD0E-16A8-4269-9ADA-9A1AE5A49930}"/>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1" name="Номер слайда 5">
            <a:extLst>
              <a:ext uri="{FF2B5EF4-FFF2-40B4-BE49-F238E27FC236}">
                <a16:creationId xmlns:a16="http://schemas.microsoft.com/office/drawing/2014/main" id="{1B6392B1-B08F-4D7D-94B4-4FFDF2CE36DC}"/>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2" name="Рисунок 9">
            <a:extLst>
              <a:ext uri="{FF2B5EF4-FFF2-40B4-BE49-F238E27FC236}">
                <a16:creationId xmlns:a16="http://schemas.microsoft.com/office/drawing/2014/main" id="{103BB4FB-EE89-4989-849F-C4366F5073F9}"/>
              </a:ext>
            </a:extLst>
          </p:cNvPr>
          <p:cNvPicPr>
            <a:picLocks noChangeAspect="1"/>
          </p:cNvPicPr>
          <p:nvPr userDrawn="1"/>
        </p:nvPicPr>
        <p:blipFill>
          <a:blip r:embed="rId4"/>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918563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main theme">
    <p:spTree>
      <p:nvGrpSpPr>
        <p:cNvPr id="1" name=""/>
        <p:cNvGrpSpPr/>
        <p:nvPr/>
      </p:nvGrpSpPr>
      <p:grpSpPr>
        <a:xfrm>
          <a:off x="0" y="0"/>
          <a:ext cx="0" cy="0"/>
          <a:chOff x="0" y="0"/>
          <a:chExt cx="0" cy="0"/>
        </a:xfrm>
      </p:grpSpPr>
      <p:pic>
        <p:nvPicPr>
          <p:cNvPr id="7" name="Picture 9" descr="A picture containing person, computer, computer, holding&#10;&#10;Description automatically generated">
            <a:extLst>
              <a:ext uri="{FF2B5EF4-FFF2-40B4-BE49-F238E27FC236}">
                <a16:creationId xmlns:a16="http://schemas.microsoft.com/office/drawing/2014/main" id="{1BD41799-E545-A94D-84B0-1F9AFC248606}"/>
              </a:ext>
            </a:extLst>
          </p:cNvPr>
          <p:cNvPicPr>
            <a:picLocks noChangeAspect="1"/>
          </p:cNvPicPr>
          <p:nvPr userDrawn="1"/>
        </p:nvPicPr>
        <p:blipFill rotWithShape="1">
          <a:blip r:embed="rId2" cstate="print">
            <a:alphaModFix amt="51000"/>
            <a:extLst>
              <a:ext uri="{BEBA8EAE-BF5A-486C-A8C5-ECC9F3942E4B}">
                <a14:imgProps xmlns:a14="http://schemas.microsoft.com/office/drawing/2010/main">
                  <a14:imgLayer r:embed="rId3">
                    <a14:imgEffect>
                      <a14:colorTemperature colorTemp="4869"/>
                    </a14:imgEffect>
                    <a14:imgEffect>
                      <a14:saturation sat="62000"/>
                    </a14:imgEffect>
                    <a14:imgEffect>
                      <a14:brightnessContrast bright="60000" contrast="27000"/>
                    </a14:imgEffect>
                  </a14:imgLayer>
                </a14:imgProps>
              </a:ext>
              <a:ext uri="{28A0092B-C50C-407E-A947-70E740481C1C}">
                <a14:useLocalDpi xmlns:a14="http://schemas.microsoft.com/office/drawing/2010/main"/>
              </a:ext>
            </a:extLst>
          </a:blip>
          <a:srcRect b="72531"/>
          <a:stretch/>
        </p:blipFill>
        <p:spPr>
          <a:xfrm>
            <a:off x="0" y="-1"/>
            <a:ext cx="12192000" cy="1885737"/>
          </a:xfrm>
          <a:prstGeom prst="rect">
            <a:avLst/>
          </a:prstGeom>
          <a:solidFill>
            <a:schemeClr val="bg1">
              <a:lumMod val="95000"/>
            </a:schemeClr>
          </a:solidFill>
        </p:spPr>
      </p:pic>
      <p:sp>
        <p:nvSpPr>
          <p:cNvPr id="8" name="Content Placeholder 2">
            <a:extLst>
              <a:ext uri="{FF2B5EF4-FFF2-40B4-BE49-F238E27FC236}">
                <a16:creationId xmlns:a16="http://schemas.microsoft.com/office/drawing/2014/main" id="{982BBAFE-5FFC-4B34-BE88-C722346C372B}"/>
              </a:ext>
            </a:extLst>
          </p:cNvPr>
          <p:cNvSpPr txBox="1">
            <a:spLocks/>
          </p:cNvSpPr>
          <p:nvPr userDrawn="1"/>
        </p:nvSpPr>
        <p:spPr>
          <a:xfrm>
            <a:off x="1009604" y="6208242"/>
            <a:ext cx="1362655" cy="289909"/>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bg1">
                    <a:lumMod val="50000"/>
                  </a:schemeClr>
                </a:solidFill>
              </a:rPr>
              <a:t>11/17/2020</a:t>
            </a:r>
            <a:endParaRPr lang="en-GB" sz="1200" dirty="0">
              <a:solidFill>
                <a:schemeClr val="bg1">
                  <a:lumMod val="50000"/>
                </a:schemeClr>
              </a:solidFill>
            </a:endParaRPr>
          </a:p>
        </p:txBody>
      </p:sp>
      <p:sp>
        <p:nvSpPr>
          <p:cNvPr id="4" name="Объект 3"/>
          <p:cNvSpPr>
            <a:spLocks noGrp="1"/>
          </p:cNvSpPr>
          <p:nvPr>
            <p:ph sz="quarter" idx="13" hasCustomPrompt="1"/>
          </p:nvPr>
        </p:nvSpPr>
        <p:spPr>
          <a:xfrm>
            <a:off x="1009604" y="769609"/>
            <a:ext cx="10344150" cy="409575"/>
          </a:xfrm>
        </p:spPr>
        <p:txBody>
          <a:bodyPr lIns="0" tIns="0" rIns="0" bIns="0" anchor="ctr">
            <a:noAutofit/>
          </a:bodyPr>
          <a:lstStyle>
            <a:lvl1pPr marL="0" indent="0">
              <a:buNone/>
              <a:defRPr sz="5400">
                <a:solidFill>
                  <a:schemeClr val="accent1"/>
                </a:solidFill>
                <a:latin typeface="+mj-lt"/>
              </a:defRPr>
            </a:lvl1pPr>
          </a:lstStyle>
          <a:p>
            <a:pPr lvl="0"/>
            <a:r>
              <a:rPr lang="en-US" dirty="0"/>
              <a:t>Title</a:t>
            </a:r>
          </a:p>
        </p:txBody>
      </p:sp>
      <p:sp>
        <p:nvSpPr>
          <p:cNvPr id="9" name="Нижний колонтитул 12">
            <a:extLst>
              <a:ext uri="{FF2B5EF4-FFF2-40B4-BE49-F238E27FC236}">
                <a16:creationId xmlns:a16="http://schemas.microsoft.com/office/drawing/2014/main" id="{F067D1E8-0B89-4F12-A300-059B1E930CFF}"/>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1" name="Номер слайда 5">
            <a:extLst>
              <a:ext uri="{FF2B5EF4-FFF2-40B4-BE49-F238E27FC236}">
                <a16:creationId xmlns:a16="http://schemas.microsoft.com/office/drawing/2014/main" id="{28C90088-7605-4CF8-AE84-2AACD3A841C0}"/>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2" name="Рисунок 9">
            <a:extLst>
              <a:ext uri="{FF2B5EF4-FFF2-40B4-BE49-F238E27FC236}">
                <a16:creationId xmlns:a16="http://schemas.microsoft.com/office/drawing/2014/main" id="{D1D3D252-B122-4AC2-B722-5592574B9815}"/>
              </a:ext>
            </a:extLst>
          </p:cNvPr>
          <p:cNvPicPr>
            <a:picLocks noChangeAspect="1"/>
          </p:cNvPicPr>
          <p:nvPr userDrawn="1"/>
        </p:nvPicPr>
        <p:blipFill>
          <a:blip r:embed="rId4"/>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1772449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009604" y="892480"/>
            <a:ext cx="10344196" cy="1162351"/>
          </a:xfrm>
        </p:spPr>
        <p:txBody>
          <a:bodyPr lIns="0" tIns="0" rIns="0" bIns="0" anchor="t">
            <a:noAutofit/>
          </a:bodyPr>
          <a:lstStyle>
            <a:lvl1pPr>
              <a:defRPr sz="3200"/>
            </a:lvl1pPr>
          </a:lstStyle>
          <a:p>
            <a:r>
              <a:rPr lang="en-US" dirty="0"/>
              <a:t>Title</a:t>
            </a:r>
          </a:p>
        </p:txBody>
      </p:sp>
      <p:sp>
        <p:nvSpPr>
          <p:cNvPr id="7" name="Content Placeholder 2">
            <a:extLst>
              <a:ext uri="{FF2B5EF4-FFF2-40B4-BE49-F238E27FC236}">
                <a16:creationId xmlns:a16="http://schemas.microsoft.com/office/drawing/2014/main" id="{38E90694-230E-4EB6-A28D-B04B7F3DA88D}"/>
              </a:ext>
            </a:extLst>
          </p:cNvPr>
          <p:cNvSpPr txBox="1">
            <a:spLocks/>
          </p:cNvSpPr>
          <p:nvPr userDrawn="1"/>
        </p:nvSpPr>
        <p:spPr>
          <a:xfrm>
            <a:off x="1009604" y="6208242"/>
            <a:ext cx="1362655" cy="289909"/>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lumMod val="50000"/>
                  </a:schemeClr>
                </a:solidFill>
              </a:rPr>
              <a:t>15/02/2021</a:t>
            </a:r>
          </a:p>
        </p:txBody>
      </p:sp>
      <p:sp>
        <p:nvSpPr>
          <p:cNvPr id="8" name="Нижний колонтитул 12">
            <a:extLst>
              <a:ext uri="{FF2B5EF4-FFF2-40B4-BE49-F238E27FC236}">
                <a16:creationId xmlns:a16="http://schemas.microsoft.com/office/drawing/2014/main" id="{94C1F67A-88F2-4F86-8584-F1B6CEBB5592}"/>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9" name="Номер слайда 5">
            <a:extLst>
              <a:ext uri="{FF2B5EF4-FFF2-40B4-BE49-F238E27FC236}">
                <a16:creationId xmlns:a16="http://schemas.microsoft.com/office/drawing/2014/main" id="{B7426B87-1442-4BA5-83E2-0FF9CB734D08}"/>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1" name="Рисунок 9">
            <a:extLst>
              <a:ext uri="{FF2B5EF4-FFF2-40B4-BE49-F238E27FC236}">
                <a16:creationId xmlns:a16="http://schemas.microsoft.com/office/drawing/2014/main" id="{2174BA00-CD63-4B26-BD66-720927A76BA3}"/>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4234325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main theme">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CB50EDF-77A3-DA41-AEE2-D54F0A8FEC03}"/>
              </a:ext>
            </a:extLst>
          </p:cNvPr>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flipH="1">
            <a:off x="0" y="2174789"/>
            <a:ext cx="12192000" cy="3661917"/>
          </a:xfrm>
          <a:prstGeom prst="rect">
            <a:avLst/>
          </a:prstGeom>
        </p:spPr>
      </p:pic>
      <p:sp>
        <p:nvSpPr>
          <p:cNvPr id="9" name="Прямоугольник 8"/>
          <p:cNvSpPr/>
          <p:nvPr userDrawn="1"/>
        </p:nvSpPr>
        <p:spPr>
          <a:xfrm>
            <a:off x="0" y="1898416"/>
            <a:ext cx="12192000" cy="393829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p:cNvSpPr>
            <a:spLocks noGrp="1"/>
          </p:cNvSpPr>
          <p:nvPr>
            <p:ph type="title" hasCustomPrompt="1"/>
          </p:nvPr>
        </p:nvSpPr>
        <p:spPr>
          <a:xfrm>
            <a:off x="1009604" y="892480"/>
            <a:ext cx="10344196" cy="1162351"/>
          </a:xfrm>
        </p:spPr>
        <p:txBody>
          <a:bodyPr lIns="0" tIns="0" rIns="0" bIns="0" anchor="t">
            <a:noAutofit/>
          </a:bodyPr>
          <a:lstStyle>
            <a:lvl1pPr>
              <a:defRPr sz="3200"/>
            </a:lvl1pPr>
          </a:lstStyle>
          <a:p>
            <a:r>
              <a:rPr lang="en-US" dirty="0"/>
              <a:t>Title</a:t>
            </a:r>
          </a:p>
        </p:txBody>
      </p:sp>
      <p:sp>
        <p:nvSpPr>
          <p:cNvPr id="8" name="Content Placeholder 2">
            <a:extLst>
              <a:ext uri="{FF2B5EF4-FFF2-40B4-BE49-F238E27FC236}">
                <a16:creationId xmlns:a16="http://schemas.microsoft.com/office/drawing/2014/main" id="{982BBAFE-5FFC-4B34-BE88-C722346C372B}"/>
              </a:ext>
            </a:extLst>
          </p:cNvPr>
          <p:cNvSpPr txBox="1">
            <a:spLocks/>
          </p:cNvSpPr>
          <p:nvPr userDrawn="1"/>
        </p:nvSpPr>
        <p:spPr>
          <a:xfrm>
            <a:off x="1009604" y="6208242"/>
            <a:ext cx="1362655" cy="289909"/>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bg1">
                    <a:lumMod val="50000"/>
                  </a:schemeClr>
                </a:solidFill>
              </a:rPr>
              <a:t>11/17/2020</a:t>
            </a:r>
            <a:endParaRPr lang="en-GB" sz="1200" dirty="0">
              <a:solidFill>
                <a:schemeClr val="bg1">
                  <a:lumMod val="50000"/>
                </a:schemeClr>
              </a:solidFill>
            </a:endParaRPr>
          </a:p>
        </p:txBody>
      </p:sp>
      <p:sp>
        <p:nvSpPr>
          <p:cNvPr id="3" name="Прямоугольник 2"/>
          <p:cNvSpPr/>
          <p:nvPr userDrawn="1"/>
        </p:nvSpPr>
        <p:spPr>
          <a:xfrm rot="10800000">
            <a:off x="0" y="2174789"/>
            <a:ext cx="12192000" cy="1022685"/>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Нижний колонтитул 12">
            <a:extLst>
              <a:ext uri="{FF2B5EF4-FFF2-40B4-BE49-F238E27FC236}">
                <a16:creationId xmlns:a16="http://schemas.microsoft.com/office/drawing/2014/main" id="{EA76F381-CAB7-4D36-B3C5-B18E2923479D}"/>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2" name="Номер слайда 5">
            <a:extLst>
              <a:ext uri="{FF2B5EF4-FFF2-40B4-BE49-F238E27FC236}">
                <a16:creationId xmlns:a16="http://schemas.microsoft.com/office/drawing/2014/main" id="{DB010DB2-04BC-43E3-9EC1-5806EA2F53B1}"/>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4" name="Рисунок 9">
            <a:extLst>
              <a:ext uri="{FF2B5EF4-FFF2-40B4-BE49-F238E27FC236}">
                <a16:creationId xmlns:a16="http://schemas.microsoft.com/office/drawing/2014/main" id="{DC9964CB-539D-4D4C-B981-A3EF59F2911F}"/>
              </a:ext>
            </a:extLst>
          </p:cNvPr>
          <p:cNvPicPr>
            <a:picLocks noChangeAspect="1"/>
          </p:cNvPicPr>
          <p:nvPr userDrawn="1"/>
        </p:nvPicPr>
        <p:blipFill>
          <a:blip r:embed="rId4"/>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2092287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die">
    <p:spTree>
      <p:nvGrpSpPr>
        <p:cNvPr id="1" name=""/>
        <p:cNvGrpSpPr/>
        <p:nvPr/>
      </p:nvGrpSpPr>
      <p:grpSpPr>
        <a:xfrm>
          <a:off x="0" y="0"/>
          <a:ext cx="0" cy="0"/>
          <a:chOff x="0" y="0"/>
          <a:chExt cx="0" cy="0"/>
        </a:xfrm>
      </p:grpSpPr>
      <p:sp>
        <p:nvSpPr>
          <p:cNvPr id="7" name="Прямоугольник 6"/>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hasCustomPrompt="1"/>
          </p:nvPr>
        </p:nvSpPr>
        <p:spPr>
          <a:xfrm>
            <a:off x="1009604" y="2787783"/>
            <a:ext cx="10344196" cy="1162351"/>
          </a:xfrm>
        </p:spPr>
        <p:txBody>
          <a:bodyPr lIns="0" tIns="0" rIns="0" bIns="0" anchor="t">
            <a:noAutofit/>
          </a:bodyPr>
          <a:lstStyle>
            <a:lvl1pPr>
              <a:defRPr sz="5400">
                <a:solidFill>
                  <a:schemeClr val="accent2"/>
                </a:solidFill>
              </a:defRPr>
            </a:lvl1pPr>
          </a:lstStyle>
          <a:p>
            <a:r>
              <a:rPr lang="aa-ET" sz="9600" dirty="0">
                <a:solidFill>
                  <a:schemeClr val="accent2"/>
                </a:solidFill>
              </a:rPr>
              <a:t>Join us</a:t>
            </a:r>
            <a:endParaRPr lang="en-US" sz="9600" dirty="0">
              <a:solidFill>
                <a:schemeClr val="accent2"/>
              </a:solidFill>
            </a:endParaRPr>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2874" y="866952"/>
            <a:ext cx="3143663" cy="1527202"/>
          </a:xfrm>
          <a:prstGeom prst="rect">
            <a:avLst/>
          </a:prstGeom>
        </p:spPr>
      </p:pic>
      <p:sp>
        <p:nvSpPr>
          <p:cNvPr id="11" name="Content Placeholder 2">
            <a:extLst>
              <a:ext uri="{FF2B5EF4-FFF2-40B4-BE49-F238E27FC236}">
                <a16:creationId xmlns:a16="http://schemas.microsoft.com/office/drawing/2014/main" id="{982BBAFE-5FFC-4B34-BE88-C722346C372B}"/>
              </a:ext>
            </a:extLst>
          </p:cNvPr>
          <p:cNvSpPr txBox="1">
            <a:spLocks/>
          </p:cNvSpPr>
          <p:nvPr userDrawn="1"/>
        </p:nvSpPr>
        <p:spPr>
          <a:xfrm>
            <a:off x="1009604" y="6208242"/>
            <a:ext cx="1362655" cy="289909"/>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bg1">
                    <a:lumMod val="50000"/>
                  </a:schemeClr>
                </a:solidFill>
              </a:rPr>
              <a:t>11/17/2020</a:t>
            </a:r>
            <a:endParaRPr lang="en-GB" sz="1200" dirty="0">
              <a:solidFill>
                <a:schemeClr val="bg1">
                  <a:lumMod val="50000"/>
                </a:schemeClr>
              </a:solidFill>
            </a:endParaRPr>
          </a:p>
        </p:txBody>
      </p:sp>
      <p:sp>
        <p:nvSpPr>
          <p:cNvPr id="12" name="Нижний колонтитул 12">
            <a:extLst>
              <a:ext uri="{FF2B5EF4-FFF2-40B4-BE49-F238E27FC236}">
                <a16:creationId xmlns:a16="http://schemas.microsoft.com/office/drawing/2014/main" id="{BE40AE8A-0770-4F1C-94F2-4FD8F20146F3}"/>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4" name="Номер слайда 5">
            <a:extLst>
              <a:ext uri="{FF2B5EF4-FFF2-40B4-BE49-F238E27FC236}">
                <a16:creationId xmlns:a16="http://schemas.microsoft.com/office/drawing/2014/main" id="{1E27088C-E5E0-484F-898A-258092A2F69A}"/>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5" name="Рисунок 9">
            <a:extLst>
              <a:ext uri="{FF2B5EF4-FFF2-40B4-BE49-F238E27FC236}">
                <a16:creationId xmlns:a16="http://schemas.microsoft.com/office/drawing/2014/main" id="{43FB37C2-F3F3-42CD-B8A3-3C40801A314A}"/>
              </a:ext>
            </a:extLst>
          </p:cNvPr>
          <p:cNvPicPr>
            <a:picLocks noChangeAspect="1"/>
          </p:cNvPicPr>
          <p:nvPr userDrawn="1"/>
        </p:nvPicPr>
        <p:blipFill>
          <a:blip r:embed="rId3"/>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319635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8" name="Прямоугольник 7"/>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Рисунок 10"/>
          <p:cNvPicPr>
            <a:picLocks noChangeAspect="1"/>
          </p:cNvPicPr>
          <p:nvPr userDrawn="1"/>
        </p:nvPicPr>
        <p:blipFill rotWithShape="1">
          <a:blip r:embed="rId2" cstate="print">
            <a:extLst>
              <a:ext uri="{28A0092B-C50C-407E-A947-70E740481C1C}">
                <a14:useLocalDpi xmlns:a14="http://schemas.microsoft.com/office/drawing/2010/main"/>
              </a:ext>
            </a:extLst>
          </a:blip>
          <a:srcRect b="1674"/>
          <a:stretch/>
        </p:blipFill>
        <p:spPr>
          <a:xfrm>
            <a:off x="1196235" y="532878"/>
            <a:ext cx="11277600" cy="6256229"/>
          </a:xfrm>
          <a:prstGeom prst="rect">
            <a:avLst/>
          </a:prstGeom>
        </p:spPr>
      </p:pic>
      <p:sp>
        <p:nvSpPr>
          <p:cNvPr id="2" name="Заголовок 1"/>
          <p:cNvSpPr>
            <a:spLocks noGrp="1"/>
          </p:cNvSpPr>
          <p:nvPr>
            <p:ph type="title"/>
          </p:nvPr>
        </p:nvSpPr>
        <p:spPr>
          <a:xfrm>
            <a:off x="1009604" y="892480"/>
            <a:ext cx="10344196" cy="1162351"/>
          </a:xfrm>
        </p:spPr>
        <p:txBody>
          <a:bodyPr lIns="0" tIns="0" rIns="0" bIns="0" anchor="t">
            <a:noAutofit/>
          </a:bodyPr>
          <a:lstStyle>
            <a:lvl1pPr>
              <a:defRPr sz="3200"/>
            </a:lvl1pPr>
          </a:lstStyle>
          <a:p>
            <a:r>
              <a:rPr lang="ru-RU" dirty="0"/>
              <a:t>Образец заголовка</a:t>
            </a:r>
            <a:endParaRPr lang="en-US" dirty="0"/>
          </a:p>
        </p:txBody>
      </p:sp>
      <p:sp>
        <p:nvSpPr>
          <p:cNvPr id="9" name="Content Placeholder 2">
            <a:extLst>
              <a:ext uri="{FF2B5EF4-FFF2-40B4-BE49-F238E27FC236}">
                <a16:creationId xmlns:a16="http://schemas.microsoft.com/office/drawing/2014/main" id="{982BBAFE-5FFC-4B34-BE88-C722346C372B}"/>
              </a:ext>
            </a:extLst>
          </p:cNvPr>
          <p:cNvSpPr txBox="1">
            <a:spLocks/>
          </p:cNvSpPr>
          <p:nvPr userDrawn="1"/>
        </p:nvSpPr>
        <p:spPr>
          <a:xfrm>
            <a:off x="1009604" y="6208242"/>
            <a:ext cx="1362655" cy="289909"/>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bg1">
                    <a:lumMod val="50000"/>
                  </a:schemeClr>
                </a:solidFill>
              </a:rPr>
              <a:t>11/17/2020</a:t>
            </a:r>
            <a:endParaRPr lang="en-GB" sz="1200" dirty="0">
              <a:solidFill>
                <a:schemeClr val="bg1">
                  <a:lumMod val="50000"/>
                </a:schemeClr>
              </a:solidFill>
            </a:endParaRPr>
          </a:p>
        </p:txBody>
      </p:sp>
      <p:sp>
        <p:nvSpPr>
          <p:cNvPr id="12" name="Нижний колонтитул 12">
            <a:extLst>
              <a:ext uri="{FF2B5EF4-FFF2-40B4-BE49-F238E27FC236}">
                <a16:creationId xmlns:a16="http://schemas.microsoft.com/office/drawing/2014/main" id="{0578FFE9-A344-41C7-8D5C-30E6BC9C27D9}"/>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4" name="Номер слайда 5">
            <a:extLst>
              <a:ext uri="{FF2B5EF4-FFF2-40B4-BE49-F238E27FC236}">
                <a16:creationId xmlns:a16="http://schemas.microsoft.com/office/drawing/2014/main" id="{E181329C-5197-4F50-A753-FFC8FA53E276}"/>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5" name="Рисунок 9">
            <a:extLst>
              <a:ext uri="{FF2B5EF4-FFF2-40B4-BE49-F238E27FC236}">
                <a16:creationId xmlns:a16="http://schemas.microsoft.com/office/drawing/2014/main" id="{1A61FC51-5120-413D-AC1B-91D6D8BA5F92}"/>
              </a:ext>
            </a:extLst>
          </p:cNvPr>
          <p:cNvPicPr>
            <a:picLocks noChangeAspect="1"/>
          </p:cNvPicPr>
          <p:nvPr userDrawn="1"/>
        </p:nvPicPr>
        <p:blipFill>
          <a:blip r:embed="rId3"/>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2014180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8175D058-BE1F-4596-ACFD-17CC129CB8DF}"/>
              </a:ext>
            </a:extLst>
          </p:cNvPr>
          <p:cNvSpPr>
            <a:spLocks noGrp="1"/>
          </p:cNvSpPr>
          <p:nvPr>
            <p:ph type="title" hasCustomPrompt="1"/>
          </p:nvPr>
        </p:nvSpPr>
        <p:spPr>
          <a:xfrm>
            <a:off x="1009604" y="559466"/>
            <a:ext cx="7975370" cy="496053"/>
          </a:xfrm>
        </p:spPr>
        <p:txBody>
          <a:bodyPr lIns="0" tIns="0" rIns="0" bIns="0" anchor="t">
            <a:noAutofit/>
          </a:bodyPr>
          <a:lstStyle>
            <a:lvl1pPr>
              <a:defRPr sz="3200"/>
            </a:lvl1pPr>
          </a:lstStyle>
          <a:p>
            <a:r>
              <a:rPr lang="en-US" dirty="0"/>
              <a:t>Click to insert country</a:t>
            </a:r>
          </a:p>
        </p:txBody>
      </p:sp>
      <p:sp>
        <p:nvSpPr>
          <p:cNvPr id="12" name="Picture Placeholder 11">
            <a:extLst>
              <a:ext uri="{FF2B5EF4-FFF2-40B4-BE49-F238E27FC236}">
                <a16:creationId xmlns:a16="http://schemas.microsoft.com/office/drawing/2014/main" id="{FD3274C4-972E-4BD0-90E5-FD0E34880742}"/>
              </a:ext>
            </a:extLst>
          </p:cNvPr>
          <p:cNvSpPr>
            <a:spLocks noGrp="1"/>
          </p:cNvSpPr>
          <p:nvPr>
            <p:ph type="pic" sz="quarter" idx="13" hasCustomPrompt="1"/>
          </p:nvPr>
        </p:nvSpPr>
        <p:spPr>
          <a:xfrm>
            <a:off x="1029611" y="2173005"/>
            <a:ext cx="1080000" cy="1080000"/>
          </a:xfrm>
          <a:ln w="28575">
            <a:solidFill>
              <a:schemeClr val="accent1"/>
            </a:solidFill>
          </a:ln>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here to add speaker picture</a:t>
            </a:r>
          </a:p>
          <a:p>
            <a:endParaRPr lang="en-GB" dirty="0"/>
          </a:p>
        </p:txBody>
      </p:sp>
      <p:sp>
        <p:nvSpPr>
          <p:cNvPr id="13" name="Picture Placeholder 11">
            <a:extLst>
              <a:ext uri="{FF2B5EF4-FFF2-40B4-BE49-F238E27FC236}">
                <a16:creationId xmlns:a16="http://schemas.microsoft.com/office/drawing/2014/main" id="{99233149-1B75-45CF-88D5-0F7934023FE3}"/>
              </a:ext>
            </a:extLst>
          </p:cNvPr>
          <p:cNvSpPr>
            <a:spLocks noGrp="1"/>
          </p:cNvSpPr>
          <p:nvPr>
            <p:ph type="pic" sz="quarter" idx="14" hasCustomPrompt="1"/>
          </p:nvPr>
        </p:nvSpPr>
        <p:spPr>
          <a:xfrm>
            <a:off x="1046544" y="4092116"/>
            <a:ext cx="1080000" cy="1080000"/>
          </a:xfrm>
          <a:ln w="28575">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here to add speaker picture</a:t>
            </a:r>
          </a:p>
        </p:txBody>
      </p:sp>
      <p:sp>
        <p:nvSpPr>
          <p:cNvPr id="14" name="Picture Placeholder 11">
            <a:extLst>
              <a:ext uri="{FF2B5EF4-FFF2-40B4-BE49-F238E27FC236}">
                <a16:creationId xmlns:a16="http://schemas.microsoft.com/office/drawing/2014/main" id="{4B30BC4F-F3D2-424B-921F-50F201A84BFC}"/>
              </a:ext>
            </a:extLst>
          </p:cNvPr>
          <p:cNvSpPr>
            <a:spLocks noGrp="1"/>
          </p:cNvSpPr>
          <p:nvPr>
            <p:ph type="pic" sz="quarter" idx="15" hasCustomPrompt="1"/>
          </p:nvPr>
        </p:nvSpPr>
        <p:spPr>
          <a:xfrm>
            <a:off x="6586889" y="2157105"/>
            <a:ext cx="1080000" cy="1080000"/>
          </a:xfrm>
          <a:ln w="28575">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here to add speaker picture</a:t>
            </a:r>
          </a:p>
          <a:p>
            <a:endParaRPr lang="en-GB" dirty="0"/>
          </a:p>
        </p:txBody>
      </p:sp>
      <p:sp>
        <p:nvSpPr>
          <p:cNvPr id="15" name="Picture Placeholder 11">
            <a:extLst>
              <a:ext uri="{FF2B5EF4-FFF2-40B4-BE49-F238E27FC236}">
                <a16:creationId xmlns:a16="http://schemas.microsoft.com/office/drawing/2014/main" id="{26D051EE-933F-4C2F-AEE2-67DC1C7C4B5F}"/>
              </a:ext>
            </a:extLst>
          </p:cNvPr>
          <p:cNvSpPr>
            <a:spLocks noGrp="1"/>
          </p:cNvSpPr>
          <p:nvPr>
            <p:ph type="pic" sz="quarter" idx="16" hasCustomPrompt="1"/>
          </p:nvPr>
        </p:nvSpPr>
        <p:spPr>
          <a:xfrm>
            <a:off x="6592533" y="4098794"/>
            <a:ext cx="1080000" cy="1080000"/>
          </a:xfrm>
          <a:ln w="28575">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here to add speaker picture</a:t>
            </a:r>
          </a:p>
        </p:txBody>
      </p:sp>
      <p:sp>
        <p:nvSpPr>
          <p:cNvPr id="17" name="Text Placeholder 16">
            <a:extLst>
              <a:ext uri="{FF2B5EF4-FFF2-40B4-BE49-F238E27FC236}">
                <a16:creationId xmlns:a16="http://schemas.microsoft.com/office/drawing/2014/main" id="{094E96F5-3AAE-4D27-BAAD-996AD061598A}"/>
              </a:ext>
            </a:extLst>
          </p:cNvPr>
          <p:cNvSpPr>
            <a:spLocks noGrp="1"/>
          </p:cNvSpPr>
          <p:nvPr>
            <p:ph type="body" sz="quarter" idx="17" hasCustomPrompt="1"/>
          </p:nvPr>
        </p:nvSpPr>
        <p:spPr>
          <a:xfrm>
            <a:off x="2400682" y="2188881"/>
            <a:ext cx="3675239" cy="452084"/>
          </a:xfrm>
        </p:spPr>
        <p:txBody>
          <a:bodyPr>
            <a:normAutofit/>
          </a:bodyPr>
          <a:lstStyle>
            <a:lvl1pPr marL="0" indent="0">
              <a:buNone/>
              <a:defRPr sz="24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name</a:t>
            </a:r>
          </a:p>
        </p:txBody>
      </p:sp>
      <p:sp>
        <p:nvSpPr>
          <p:cNvPr id="18" name="Text Placeholder 16">
            <a:extLst>
              <a:ext uri="{FF2B5EF4-FFF2-40B4-BE49-F238E27FC236}">
                <a16:creationId xmlns:a16="http://schemas.microsoft.com/office/drawing/2014/main" id="{311B6817-8FF0-49D1-8986-CA0F73910DFE}"/>
              </a:ext>
            </a:extLst>
          </p:cNvPr>
          <p:cNvSpPr>
            <a:spLocks noGrp="1"/>
          </p:cNvSpPr>
          <p:nvPr>
            <p:ph type="body" sz="quarter" idx="18" hasCustomPrompt="1"/>
          </p:nvPr>
        </p:nvSpPr>
        <p:spPr>
          <a:xfrm>
            <a:off x="2406326" y="2742036"/>
            <a:ext cx="3675239" cy="4520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t>
            </a:r>
            <a:r>
              <a:rPr lang="en-US" dirty="0" err="1"/>
              <a:t>organisation</a:t>
            </a:r>
            <a:r>
              <a:rPr lang="en-US" dirty="0"/>
              <a:t> </a:t>
            </a:r>
          </a:p>
        </p:txBody>
      </p:sp>
      <p:sp>
        <p:nvSpPr>
          <p:cNvPr id="19" name="Text Placeholder 16">
            <a:extLst>
              <a:ext uri="{FF2B5EF4-FFF2-40B4-BE49-F238E27FC236}">
                <a16:creationId xmlns:a16="http://schemas.microsoft.com/office/drawing/2014/main" id="{92D759D4-641C-46A1-B27A-CA29866126AD}"/>
              </a:ext>
            </a:extLst>
          </p:cNvPr>
          <p:cNvSpPr>
            <a:spLocks noGrp="1"/>
          </p:cNvSpPr>
          <p:nvPr>
            <p:ph type="body" sz="quarter" idx="19" hasCustomPrompt="1"/>
          </p:nvPr>
        </p:nvSpPr>
        <p:spPr>
          <a:xfrm>
            <a:off x="7946671" y="2184270"/>
            <a:ext cx="3675239" cy="452084"/>
          </a:xfrm>
        </p:spPr>
        <p:txBody>
          <a:bodyPr>
            <a:normAutofit/>
          </a:bodyPr>
          <a:lstStyle>
            <a:lvl1pPr marL="0" indent="0">
              <a:buNone/>
              <a:defRPr sz="24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name</a:t>
            </a:r>
          </a:p>
        </p:txBody>
      </p:sp>
      <p:sp>
        <p:nvSpPr>
          <p:cNvPr id="20" name="Text Placeholder 16">
            <a:extLst>
              <a:ext uri="{FF2B5EF4-FFF2-40B4-BE49-F238E27FC236}">
                <a16:creationId xmlns:a16="http://schemas.microsoft.com/office/drawing/2014/main" id="{2A0D47AC-B632-47F6-9A79-4FE6D850D03E}"/>
              </a:ext>
            </a:extLst>
          </p:cNvPr>
          <p:cNvSpPr>
            <a:spLocks noGrp="1"/>
          </p:cNvSpPr>
          <p:nvPr>
            <p:ph type="body" sz="quarter" idx="20" hasCustomPrompt="1"/>
          </p:nvPr>
        </p:nvSpPr>
        <p:spPr>
          <a:xfrm>
            <a:off x="7952315" y="2737425"/>
            <a:ext cx="3675239" cy="4520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t>
            </a:r>
            <a:r>
              <a:rPr lang="en-US" dirty="0" err="1"/>
              <a:t>organisation</a:t>
            </a:r>
            <a:r>
              <a:rPr lang="en-US" dirty="0"/>
              <a:t> </a:t>
            </a:r>
          </a:p>
        </p:txBody>
      </p:sp>
      <p:sp>
        <p:nvSpPr>
          <p:cNvPr id="21" name="Text Placeholder 16">
            <a:extLst>
              <a:ext uri="{FF2B5EF4-FFF2-40B4-BE49-F238E27FC236}">
                <a16:creationId xmlns:a16="http://schemas.microsoft.com/office/drawing/2014/main" id="{BC8FCEC5-9EC7-463D-B919-785429B82B0C}"/>
              </a:ext>
            </a:extLst>
          </p:cNvPr>
          <p:cNvSpPr>
            <a:spLocks noGrp="1"/>
          </p:cNvSpPr>
          <p:nvPr>
            <p:ph type="body" sz="quarter" idx="21" hasCustomPrompt="1"/>
          </p:nvPr>
        </p:nvSpPr>
        <p:spPr>
          <a:xfrm>
            <a:off x="2440193" y="4113637"/>
            <a:ext cx="3675239" cy="452084"/>
          </a:xfrm>
        </p:spPr>
        <p:txBody>
          <a:bodyPr>
            <a:normAutofit/>
          </a:bodyPr>
          <a:lstStyle>
            <a:lvl1pPr marL="0" indent="0">
              <a:buNone/>
              <a:defRPr sz="24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name</a:t>
            </a:r>
          </a:p>
        </p:txBody>
      </p:sp>
      <p:sp>
        <p:nvSpPr>
          <p:cNvPr id="22" name="Text Placeholder 16">
            <a:extLst>
              <a:ext uri="{FF2B5EF4-FFF2-40B4-BE49-F238E27FC236}">
                <a16:creationId xmlns:a16="http://schemas.microsoft.com/office/drawing/2014/main" id="{8190A5D1-B402-4F09-9105-BCC19DA50B93}"/>
              </a:ext>
            </a:extLst>
          </p:cNvPr>
          <p:cNvSpPr>
            <a:spLocks noGrp="1"/>
          </p:cNvSpPr>
          <p:nvPr>
            <p:ph type="body" sz="quarter" idx="22" hasCustomPrompt="1"/>
          </p:nvPr>
        </p:nvSpPr>
        <p:spPr>
          <a:xfrm>
            <a:off x="2445837" y="4666792"/>
            <a:ext cx="3675239" cy="4520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t>
            </a:r>
            <a:r>
              <a:rPr lang="en-US" dirty="0" err="1"/>
              <a:t>organisation</a:t>
            </a:r>
            <a:r>
              <a:rPr lang="en-US" dirty="0"/>
              <a:t> </a:t>
            </a:r>
          </a:p>
        </p:txBody>
      </p:sp>
      <p:sp>
        <p:nvSpPr>
          <p:cNvPr id="23" name="Text Placeholder 16">
            <a:extLst>
              <a:ext uri="{FF2B5EF4-FFF2-40B4-BE49-F238E27FC236}">
                <a16:creationId xmlns:a16="http://schemas.microsoft.com/office/drawing/2014/main" id="{378A55E8-7BD0-4565-A02F-6CAFAA4B0AD0}"/>
              </a:ext>
            </a:extLst>
          </p:cNvPr>
          <p:cNvSpPr>
            <a:spLocks noGrp="1"/>
          </p:cNvSpPr>
          <p:nvPr>
            <p:ph type="body" sz="quarter" idx="23" hasCustomPrompt="1"/>
          </p:nvPr>
        </p:nvSpPr>
        <p:spPr>
          <a:xfrm>
            <a:off x="7997471" y="4227558"/>
            <a:ext cx="3675239" cy="452084"/>
          </a:xfrm>
        </p:spPr>
        <p:txBody>
          <a:bodyPr>
            <a:normAutofit/>
          </a:bodyPr>
          <a:lstStyle>
            <a:lvl1pPr marL="0" indent="0">
              <a:buNone/>
              <a:defRPr sz="24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name</a:t>
            </a:r>
          </a:p>
        </p:txBody>
      </p:sp>
      <p:sp>
        <p:nvSpPr>
          <p:cNvPr id="24" name="Text Placeholder 16">
            <a:extLst>
              <a:ext uri="{FF2B5EF4-FFF2-40B4-BE49-F238E27FC236}">
                <a16:creationId xmlns:a16="http://schemas.microsoft.com/office/drawing/2014/main" id="{E5781306-DBD7-4088-86F5-30609E76A724}"/>
              </a:ext>
            </a:extLst>
          </p:cNvPr>
          <p:cNvSpPr>
            <a:spLocks noGrp="1"/>
          </p:cNvSpPr>
          <p:nvPr>
            <p:ph type="body" sz="quarter" idx="24" hasCustomPrompt="1"/>
          </p:nvPr>
        </p:nvSpPr>
        <p:spPr>
          <a:xfrm>
            <a:off x="8003115" y="4780713"/>
            <a:ext cx="3675239" cy="4520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t>
            </a:r>
            <a:r>
              <a:rPr lang="en-US" dirty="0" err="1"/>
              <a:t>organisation</a:t>
            </a:r>
            <a:r>
              <a:rPr lang="en-US" dirty="0"/>
              <a:t> </a:t>
            </a:r>
          </a:p>
        </p:txBody>
      </p:sp>
      <p:sp>
        <p:nvSpPr>
          <p:cNvPr id="25" name="Заголовок 1">
            <a:extLst>
              <a:ext uri="{FF2B5EF4-FFF2-40B4-BE49-F238E27FC236}">
                <a16:creationId xmlns:a16="http://schemas.microsoft.com/office/drawing/2014/main" id="{04CFB7F2-E360-4149-8452-6F36CFB07D2D}"/>
              </a:ext>
            </a:extLst>
          </p:cNvPr>
          <p:cNvSpPr txBox="1">
            <a:spLocks/>
          </p:cNvSpPr>
          <p:nvPr userDrawn="1"/>
        </p:nvSpPr>
        <p:spPr>
          <a:xfrm>
            <a:off x="1009604" y="1061830"/>
            <a:ext cx="10344196" cy="4960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latin typeface="+mn-lt"/>
              </a:rPr>
              <a:t>PHSSR project team</a:t>
            </a:r>
          </a:p>
        </p:txBody>
      </p:sp>
      <p:sp>
        <p:nvSpPr>
          <p:cNvPr id="3" name="Picture Placeholder 2">
            <a:extLst>
              <a:ext uri="{FF2B5EF4-FFF2-40B4-BE49-F238E27FC236}">
                <a16:creationId xmlns:a16="http://schemas.microsoft.com/office/drawing/2014/main" id="{6A1EFEDC-D660-4E55-8B2A-9D40DF6686E6}"/>
              </a:ext>
            </a:extLst>
          </p:cNvPr>
          <p:cNvSpPr>
            <a:spLocks noGrp="1"/>
          </p:cNvSpPr>
          <p:nvPr>
            <p:ph type="pic" sz="quarter" idx="25" hasCustomPrompt="1"/>
          </p:nvPr>
        </p:nvSpPr>
        <p:spPr>
          <a:xfrm>
            <a:off x="10447338" y="469127"/>
            <a:ext cx="1400175" cy="826273"/>
          </a:xfrm>
        </p:spPr>
        <p:txBody>
          <a:bodyPr/>
          <a:lstStyle>
            <a:lvl1pPr marL="0" indent="0">
              <a:buNone/>
              <a:defRPr/>
            </a:lvl1pPr>
          </a:lstStyle>
          <a:p>
            <a:r>
              <a:rPr lang="en-GB" dirty="0"/>
              <a:t>Flag</a:t>
            </a:r>
          </a:p>
        </p:txBody>
      </p:sp>
      <p:sp>
        <p:nvSpPr>
          <p:cNvPr id="26" name="Нижний колонтитул 12">
            <a:extLst>
              <a:ext uri="{FF2B5EF4-FFF2-40B4-BE49-F238E27FC236}">
                <a16:creationId xmlns:a16="http://schemas.microsoft.com/office/drawing/2014/main" id="{B8286E7B-9F66-4370-8860-C8616D8334EA}"/>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28" name="Номер слайда 5">
            <a:extLst>
              <a:ext uri="{FF2B5EF4-FFF2-40B4-BE49-F238E27FC236}">
                <a16:creationId xmlns:a16="http://schemas.microsoft.com/office/drawing/2014/main" id="{C455DD2F-4B8D-48D1-A89E-B928E5AEBED2}"/>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29" name="Рисунок 9">
            <a:extLst>
              <a:ext uri="{FF2B5EF4-FFF2-40B4-BE49-F238E27FC236}">
                <a16:creationId xmlns:a16="http://schemas.microsoft.com/office/drawing/2014/main" id="{A25ED81C-BCE5-4455-98C5-13CEF50F0BA8}"/>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391331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A4A26842-39FC-4803-8A0B-DD96C59834C3}"/>
              </a:ext>
            </a:extLst>
          </p:cNvPr>
          <p:cNvSpPr>
            <a:spLocks noGrp="1"/>
          </p:cNvSpPr>
          <p:nvPr>
            <p:ph type="body" sz="quarter" idx="10" hasCustomPrompt="1"/>
          </p:nvPr>
        </p:nvSpPr>
        <p:spPr>
          <a:xfrm>
            <a:off x="2097220" y="1907267"/>
            <a:ext cx="3255332" cy="914400"/>
          </a:xfrm>
        </p:spPr>
        <p:txBody>
          <a:bodyPr>
            <a:normAutofit/>
          </a:bodyPr>
          <a:lstStyle>
            <a:lvl1pPr marL="0" indent="0">
              <a:buFont typeface="+mj-lt"/>
              <a:buNone/>
              <a:defRPr sz="2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[Insert Country] health system overview</a:t>
            </a:r>
          </a:p>
        </p:txBody>
      </p:sp>
      <p:pic>
        <p:nvPicPr>
          <p:cNvPr id="28" name="Рисунок 9">
            <a:extLst>
              <a:ext uri="{FF2B5EF4-FFF2-40B4-BE49-F238E27FC236}">
                <a16:creationId xmlns:a16="http://schemas.microsoft.com/office/drawing/2014/main" id="{6D5221ED-E3EE-4229-A66C-6D738C3FE158}"/>
              </a:ext>
            </a:extLst>
          </p:cNvPr>
          <p:cNvPicPr>
            <a:picLocks noChangeAspect="1"/>
          </p:cNvPicPr>
          <p:nvPr userDrawn="1"/>
        </p:nvPicPr>
        <p:blipFill>
          <a:blip r:embed="rId2"/>
          <a:stretch>
            <a:fillRect/>
          </a:stretch>
        </p:blipFill>
        <p:spPr>
          <a:xfrm>
            <a:off x="1095885" y="2054261"/>
            <a:ext cx="749177" cy="620412"/>
          </a:xfrm>
          <a:prstGeom prst="rect">
            <a:avLst/>
          </a:prstGeom>
        </p:spPr>
      </p:pic>
      <p:sp>
        <p:nvSpPr>
          <p:cNvPr id="43" name="Заголовок 1">
            <a:extLst>
              <a:ext uri="{FF2B5EF4-FFF2-40B4-BE49-F238E27FC236}">
                <a16:creationId xmlns:a16="http://schemas.microsoft.com/office/drawing/2014/main" id="{AF1E026C-EEAD-41D4-8CFF-3D10FDE1C0BE}"/>
              </a:ext>
            </a:extLst>
          </p:cNvPr>
          <p:cNvSpPr>
            <a:spLocks noGrp="1"/>
          </p:cNvSpPr>
          <p:nvPr>
            <p:ph type="title" hasCustomPrompt="1"/>
          </p:nvPr>
        </p:nvSpPr>
        <p:spPr>
          <a:xfrm>
            <a:off x="1020893" y="536880"/>
            <a:ext cx="10344196" cy="496053"/>
          </a:xfrm>
        </p:spPr>
        <p:txBody>
          <a:bodyPr lIns="0" tIns="0" rIns="0" bIns="0" anchor="t">
            <a:noAutofit/>
          </a:bodyPr>
          <a:lstStyle>
            <a:lvl1pPr>
              <a:defRPr sz="3200"/>
            </a:lvl1pPr>
          </a:lstStyle>
          <a:p>
            <a:r>
              <a:rPr lang="en-US" dirty="0"/>
              <a:t>Click to insert title</a:t>
            </a:r>
          </a:p>
        </p:txBody>
      </p:sp>
      <p:pic>
        <p:nvPicPr>
          <p:cNvPr id="42" name="Рисунок 9">
            <a:extLst>
              <a:ext uri="{FF2B5EF4-FFF2-40B4-BE49-F238E27FC236}">
                <a16:creationId xmlns:a16="http://schemas.microsoft.com/office/drawing/2014/main" id="{F28A671D-9E7F-4ACD-8EAC-C3CF9E834117}"/>
              </a:ext>
            </a:extLst>
          </p:cNvPr>
          <p:cNvPicPr>
            <a:picLocks noChangeAspect="1"/>
          </p:cNvPicPr>
          <p:nvPr userDrawn="1"/>
        </p:nvPicPr>
        <p:blipFill>
          <a:blip r:embed="rId2"/>
          <a:stretch>
            <a:fillRect/>
          </a:stretch>
        </p:blipFill>
        <p:spPr>
          <a:xfrm>
            <a:off x="1095885" y="3537842"/>
            <a:ext cx="749177" cy="620412"/>
          </a:xfrm>
          <a:prstGeom prst="rect">
            <a:avLst/>
          </a:prstGeom>
        </p:spPr>
      </p:pic>
      <p:pic>
        <p:nvPicPr>
          <p:cNvPr id="44" name="Рисунок 9">
            <a:extLst>
              <a:ext uri="{FF2B5EF4-FFF2-40B4-BE49-F238E27FC236}">
                <a16:creationId xmlns:a16="http://schemas.microsoft.com/office/drawing/2014/main" id="{D2842224-0F2F-4E1C-9299-312950238E96}"/>
              </a:ext>
            </a:extLst>
          </p:cNvPr>
          <p:cNvPicPr>
            <a:picLocks noChangeAspect="1"/>
          </p:cNvPicPr>
          <p:nvPr userDrawn="1"/>
        </p:nvPicPr>
        <p:blipFill>
          <a:blip r:embed="rId2"/>
          <a:stretch>
            <a:fillRect/>
          </a:stretch>
        </p:blipFill>
        <p:spPr>
          <a:xfrm>
            <a:off x="1095885" y="5021423"/>
            <a:ext cx="749177" cy="620412"/>
          </a:xfrm>
          <a:prstGeom prst="rect">
            <a:avLst/>
          </a:prstGeom>
        </p:spPr>
      </p:pic>
      <p:sp>
        <p:nvSpPr>
          <p:cNvPr id="45" name="Text Placeholder 24">
            <a:extLst>
              <a:ext uri="{FF2B5EF4-FFF2-40B4-BE49-F238E27FC236}">
                <a16:creationId xmlns:a16="http://schemas.microsoft.com/office/drawing/2014/main" id="{D474ADD4-3283-48E2-94AC-FA1171A65507}"/>
              </a:ext>
            </a:extLst>
          </p:cNvPr>
          <p:cNvSpPr>
            <a:spLocks noGrp="1"/>
          </p:cNvSpPr>
          <p:nvPr>
            <p:ph type="body" sz="quarter" idx="17" hasCustomPrompt="1"/>
          </p:nvPr>
        </p:nvSpPr>
        <p:spPr>
          <a:xfrm>
            <a:off x="2097220" y="3390848"/>
            <a:ext cx="3255332" cy="914400"/>
          </a:xfrm>
        </p:spPr>
        <p:txBody>
          <a:bodyPr>
            <a:normAutofit/>
          </a:bodyPr>
          <a:lstStyle>
            <a:lvl1pPr marL="0" indent="0">
              <a:buFont typeface="+mj-lt"/>
              <a:buNone/>
              <a:defRPr sz="2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[Insert Country] health system overview</a:t>
            </a:r>
          </a:p>
        </p:txBody>
      </p:sp>
      <p:sp>
        <p:nvSpPr>
          <p:cNvPr id="46" name="Text Placeholder 24">
            <a:extLst>
              <a:ext uri="{FF2B5EF4-FFF2-40B4-BE49-F238E27FC236}">
                <a16:creationId xmlns:a16="http://schemas.microsoft.com/office/drawing/2014/main" id="{07CF8C5C-B465-4803-88BD-3F77682B1EF8}"/>
              </a:ext>
            </a:extLst>
          </p:cNvPr>
          <p:cNvSpPr>
            <a:spLocks noGrp="1"/>
          </p:cNvSpPr>
          <p:nvPr>
            <p:ph type="body" sz="quarter" idx="18" hasCustomPrompt="1"/>
          </p:nvPr>
        </p:nvSpPr>
        <p:spPr>
          <a:xfrm>
            <a:off x="2097220" y="4874429"/>
            <a:ext cx="3255332" cy="914400"/>
          </a:xfrm>
        </p:spPr>
        <p:txBody>
          <a:bodyPr>
            <a:normAutofit/>
          </a:bodyPr>
          <a:lstStyle>
            <a:lvl1pPr marL="0" indent="0">
              <a:buFont typeface="+mj-lt"/>
              <a:buNone/>
              <a:defRPr sz="2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[Insert Country] health system overview</a:t>
            </a:r>
          </a:p>
        </p:txBody>
      </p:sp>
      <p:sp>
        <p:nvSpPr>
          <p:cNvPr id="53" name="Text Placeholder 24">
            <a:extLst>
              <a:ext uri="{FF2B5EF4-FFF2-40B4-BE49-F238E27FC236}">
                <a16:creationId xmlns:a16="http://schemas.microsoft.com/office/drawing/2014/main" id="{BB282597-4709-4F45-9452-344328B59351}"/>
              </a:ext>
            </a:extLst>
          </p:cNvPr>
          <p:cNvSpPr>
            <a:spLocks noGrp="1"/>
          </p:cNvSpPr>
          <p:nvPr>
            <p:ph type="body" sz="quarter" idx="19" hasCustomPrompt="1"/>
          </p:nvPr>
        </p:nvSpPr>
        <p:spPr>
          <a:xfrm>
            <a:off x="8109757" y="1907267"/>
            <a:ext cx="3255332" cy="914400"/>
          </a:xfrm>
        </p:spPr>
        <p:txBody>
          <a:bodyPr>
            <a:normAutofit/>
          </a:bodyPr>
          <a:lstStyle>
            <a:lvl1pPr marL="0" indent="0">
              <a:buFont typeface="+mj-lt"/>
              <a:buNone/>
              <a:defRPr sz="2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[Insert Country] health system overview</a:t>
            </a:r>
          </a:p>
        </p:txBody>
      </p:sp>
      <p:sp>
        <p:nvSpPr>
          <p:cNvPr id="54" name="Text Placeholder 24">
            <a:extLst>
              <a:ext uri="{FF2B5EF4-FFF2-40B4-BE49-F238E27FC236}">
                <a16:creationId xmlns:a16="http://schemas.microsoft.com/office/drawing/2014/main" id="{8DDB60ED-5289-4298-B1FF-A7CDB5F2B872}"/>
              </a:ext>
            </a:extLst>
          </p:cNvPr>
          <p:cNvSpPr>
            <a:spLocks noGrp="1"/>
          </p:cNvSpPr>
          <p:nvPr>
            <p:ph type="body" sz="quarter" idx="20" hasCustomPrompt="1"/>
          </p:nvPr>
        </p:nvSpPr>
        <p:spPr>
          <a:xfrm>
            <a:off x="8109757" y="3390848"/>
            <a:ext cx="3255332" cy="914400"/>
          </a:xfrm>
        </p:spPr>
        <p:txBody>
          <a:bodyPr>
            <a:normAutofit/>
          </a:bodyPr>
          <a:lstStyle>
            <a:lvl1pPr marL="0" indent="0">
              <a:buFont typeface="+mj-lt"/>
              <a:buNone/>
              <a:defRPr sz="2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[Insert Country] health system overview</a:t>
            </a:r>
          </a:p>
        </p:txBody>
      </p:sp>
      <p:sp>
        <p:nvSpPr>
          <p:cNvPr id="55" name="Text Placeholder 24">
            <a:extLst>
              <a:ext uri="{FF2B5EF4-FFF2-40B4-BE49-F238E27FC236}">
                <a16:creationId xmlns:a16="http://schemas.microsoft.com/office/drawing/2014/main" id="{86FD1311-549B-4FF2-8642-5FFC5727EDA6}"/>
              </a:ext>
            </a:extLst>
          </p:cNvPr>
          <p:cNvSpPr>
            <a:spLocks noGrp="1"/>
          </p:cNvSpPr>
          <p:nvPr>
            <p:ph type="body" sz="quarter" idx="21" hasCustomPrompt="1"/>
          </p:nvPr>
        </p:nvSpPr>
        <p:spPr>
          <a:xfrm>
            <a:off x="8109757" y="4874429"/>
            <a:ext cx="3255332" cy="914400"/>
          </a:xfrm>
        </p:spPr>
        <p:txBody>
          <a:bodyPr>
            <a:normAutofit/>
          </a:bodyPr>
          <a:lstStyle>
            <a:lvl1pPr marL="0" indent="0">
              <a:buFont typeface="+mj-lt"/>
              <a:buNone/>
              <a:defRPr sz="2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[Insert Country] health system overview</a:t>
            </a:r>
          </a:p>
        </p:txBody>
      </p:sp>
      <p:pic>
        <p:nvPicPr>
          <p:cNvPr id="56" name="Рисунок 9">
            <a:extLst>
              <a:ext uri="{FF2B5EF4-FFF2-40B4-BE49-F238E27FC236}">
                <a16:creationId xmlns:a16="http://schemas.microsoft.com/office/drawing/2014/main" id="{F07DCB5C-2B3F-4DA2-A5B0-24623A3A2B83}"/>
              </a:ext>
            </a:extLst>
          </p:cNvPr>
          <p:cNvPicPr>
            <a:picLocks noChangeAspect="1"/>
          </p:cNvPicPr>
          <p:nvPr userDrawn="1"/>
        </p:nvPicPr>
        <p:blipFill>
          <a:blip r:embed="rId2"/>
          <a:stretch>
            <a:fillRect/>
          </a:stretch>
        </p:blipFill>
        <p:spPr>
          <a:xfrm>
            <a:off x="7148152" y="2054261"/>
            <a:ext cx="749177" cy="620412"/>
          </a:xfrm>
          <a:prstGeom prst="rect">
            <a:avLst/>
          </a:prstGeom>
        </p:spPr>
      </p:pic>
      <p:pic>
        <p:nvPicPr>
          <p:cNvPr id="57" name="Рисунок 9">
            <a:extLst>
              <a:ext uri="{FF2B5EF4-FFF2-40B4-BE49-F238E27FC236}">
                <a16:creationId xmlns:a16="http://schemas.microsoft.com/office/drawing/2014/main" id="{46583581-D8FC-4E11-855C-D4E9CB086C47}"/>
              </a:ext>
            </a:extLst>
          </p:cNvPr>
          <p:cNvPicPr>
            <a:picLocks noChangeAspect="1"/>
          </p:cNvPicPr>
          <p:nvPr userDrawn="1"/>
        </p:nvPicPr>
        <p:blipFill>
          <a:blip r:embed="rId2"/>
          <a:stretch>
            <a:fillRect/>
          </a:stretch>
        </p:blipFill>
        <p:spPr>
          <a:xfrm>
            <a:off x="7148152" y="3531216"/>
            <a:ext cx="749177" cy="620412"/>
          </a:xfrm>
          <a:prstGeom prst="rect">
            <a:avLst/>
          </a:prstGeom>
        </p:spPr>
      </p:pic>
      <p:pic>
        <p:nvPicPr>
          <p:cNvPr id="58" name="Рисунок 9">
            <a:extLst>
              <a:ext uri="{FF2B5EF4-FFF2-40B4-BE49-F238E27FC236}">
                <a16:creationId xmlns:a16="http://schemas.microsoft.com/office/drawing/2014/main" id="{13CB95B3-728D-4A85-8C1F-8FAF2E4A741E}"/>
              </a:ext>
            </a:extLst>
          </p:cNvPr>
          <p:cNvPicPr>
            <a:picLocks noChangeAspect="1"/>
          </p:cNvPicPr>
          <p:nvPr userDrawn="1"/>
        </p:nvPicPr>
        <p:blipFill>
          <a:blip r:embed="rId2"/>
          <a:stretch>
            <a:fillRect/>
          </a:stretch>
        </p:blipFill>
        <p:spPr>
          <a:xfrm>
            <a:off x="7148152" y="5014797"/>
            <a:ext cx="749177" cy="620412"/>
          </a:xfrm>
          <a:prstGeom prst="rect">
            <a:avLst/>
          </a:prstGeom>
        </p:spPr>
      </p:pic>
      <p:sp>
        <p:nvSpPr>
          <p:cNvPr id="22" name="Нижний колонтитул 12">
            <a:extLst>
              <a:ext uri="{FF2B5EF4-FFF2-40B4-BE49-F238E27FC236}">
                <a16:creationId xmlns:a16="http://schemas.microsoft.com/office/drawing/2014/main" id="{A6BC4D8E-EF00-4965-B62E-04178206B4B1}"/>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23" name="Номер слайда 5">
            <a:extLst>
              <a:ext uri="{FF2B5EF4-FFF2-40B4-BE49-F238E27FC236}">
                <a16:creationId xmlns:a16="http://schemas.microsoft.com/office/drawing/2014/main" id="{3FA85F7F-C133-4D5A-B4C6-1DAAEFBA95AE}"/>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24" name="Рисунок 9">
            <a:extLst>
              <a:ext uri="{FF2B5EF4-FFF2-40B4-BE49-F238E27FC236}">
                <a16:creationId xmlns:a16="http://schemas.microsoft.com/office/drawing/2014/main" id="{228F62E0-14AB-47C8-B0A0-ABE1F5819829}"/>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347941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main theme">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009604" y="558798"/>
            <a:ext cx="7270796" cy="485422"/>
          </a:xfrm>
        </p:spPr>
        <p:txBody>
          <a:bodyPr lIns="0" tIns="0" rIns="0" bIns="0" anchor="t">
            <a:noAutofit/>
          </a:bodyPr>
          <a:lstStyle>
            <a:lvl1pPr>
              <a:defRPr sz="3200"/>
            </a:lvl1pPr>
          </a:lstStyle>
          <a:p>
            <a:r>
              <a:rPr lang="en-US" dirty="0"/>
              <a:t>Insert country</a:t>
            </a:r>
          </a:p>
        </p:txBody>
      </p:sp>
      <p:sp>
        <p:nvSpPr>
          <p:cNvPr id="9" name="Text Placeholder 8">
            <a:extLst>
              <a:ext uri="{FF2B5EF4-FFF2-40B4-BE49-F238E27FC236}">
                <a16:creationId xmlns:a16="http://schemas.microsoft.com/office/drawing/2014/main" id="{BA5CBF7A-6E68-439E-831B-8C44CD551B64}"/>
              </a:ext>
            </a:extLst>
          </p:cNvPr>
          <p:cNvSpPr>
            <a:spLocks noGrp="1"/>
          </p:cNvSpPr>
          <p:nvPr>
            <p:ph type="body" sz="quarter" idx="14" hasCustomPrompt="1"/>
          </p:nvPr>
        </p:nvSpPr>
        <p:spPr>
          <a:xfrm>
            <a:off x="1009604" y="1179510"/>
            <a:ext cx="7253863" cy="367068"/>
          </a:xfrm>
        </p:spPr>
        <p:txBody>
          <a:bodyPr>
            <a:normAutofit/>
          </a:bodyPr>
          <a:lstStyle>
            <a:lvl1pPr marL="0" indent="0">
              <a:buNone/>
              <a:defRPr sz="2000"/>
            </a:lvl1pPr>
          </a:lstStyle>
          <a:p>
            <a:pPr lvl="0"/>
            <a:r>
              <a:rPr lang="en-GB" dirty="0"/>
              <a:t>Health system overview</a:t>
            </a:r>
          </a:p>
        </p:txBody>
      </p:sp>
      <p:sp>
        <p:nvSpPr>
          <p:cNvPr id="5" name="Text Placeholder 4">
            <a:extLst>
              <a:ext uri="{FF2B5EF4-FFF2-40B4-BE49-F238E27FC236}">
                <a16:creationId xmlns:a16="http://schemas.microsoft.com/office/drawing/2014/main" id="{FAA7EB4D-3AFF-467E-9E90-8FB66256FE4C}"/>
              </a:ext>
            </a:extLst>
          </p:cNvPr>
          <p:cNvSpPr>
            <a:spLocks noGrp="1"/>
          </p:cNvSpPr>
          <p:nvPr>
            <p:ph type="body" sz="quarter" idx="15" hasCustomPrompt="1"/>
          </p:nvPr>
        </p:nvSpPr>
        <p:spPr>
          <a:xfrm>
            <a:off x="8991600" y="3736975"/>
            <a:ext cx="2880000" cy="1867958"/>
          </a:xfrm>
        </p:spPr>
        <p:txBody>
          <a:bodyPr/>
          <a:lstStyle>
            <a:lvl1pPr marL="0" indent="0">
              <a:buNone/>
              <a:defRPr/>
            </a:lvl1pPr>
          </a:lstStyle>
          <a:p>
            <a:pPr lvl="0"/>
            <a:r>
              <a:rPr lang="en-GB" dirty="0"/>
              <a:t>Insert key facts</a:t>
            </a:r>
          </a:p>
        </p:txBody>
      </p:sp>
      <p:sp>
        <p:nvSpPr>
          <p:cNvPr id="15" name="Picture Placeholder 14">
            <a:extLst>
              <a:ext uri="{FF2B5EF4-FFF2-40B4-BE49-F238E27FC236}">
                <a16:creationId xmlns:a16="http://schemas.microsoft.com/office/drawing/2014/main" id="{016CA970-DBE0-487D-9762-9D57F7B730B9}"/>
              </a:ext>
            </a:extLst>
          </p:cNvPr>
          <p:cNvSpPr>
            <a:spLocks noGrp="1"/>
          </p:cNvSpPr>
          <p:nvPr>
            <p:ph type="pic" sz="quarter" idx="17"/>
          </p:nvPr>
        </p:nvSpPr>
        <p:spPr>
          <a:xfrm>
            <a:off x="9009063" y="533400"/>
            <a:ext cx="2846387" cy="2886075"/>
          </a:xfrm>
        </p:spPr>
        <p:txBody>
          <a:bodyPr/>
          <a:lstStyle>
            <a:lvl1pPr marL="0" indent="0">
              <a:buNone/>
              <a:defRPr/>
            </a:lvl1pPr>
          </a:lstStyle>
          <a:p>
            <a:endParaRPr lang="en-GB" dirty="0"/>
          </a:p>
        </p:txBody>
      </p:sp>
      <p:sp>
        <p:nvSpPr>
          <p:cNvPr id="19" name="Content Placeholder 18">
            <a:extLst>
              <a:ext uri="{FF2B5EF4-FFF2-40B4-BE49-F238E27FC236}">
                <a16:creationId xmlns:a16="http://schemas.microsoft.com/office/drawing/2014/main" id="{C5D84D62-9E73-429D-B7AE-20F8F45D670A}"/>
              </a:ext>
            </a:extLst>
          </p:cNvPr>
          <p:cNvSpPr>
            <a:spLocks noGrp="1"/>
          </p:cNvSpPr>
          <p:nvPr>
            <p:ph sz="quarter" idx="18"/>
          </p:nvPr>
        </p:nvSpPr>
        <p:spPr>
          <a:xfrm>
            <a:off x="1057592" y="2042916"/>
            <a:ext cx="7195862" cy="3586605"/>
          </a:xfrm>
        </p:spPr>
        <p:txBody>
          <a:bodyPr/>
          <a:lstStyle>
            <a:lvl1pPr marL="0" indent="0">
              <a:buNone/>
              <a:defRPr/>
            </a:lvl1pPr>
          </a:lstStyle>
          <a:p>
            <a:pPr lvl="0"/>
            <a:endParaRPr lang="en-GB" dirty="0"/>
          </a:p>
        </p:txBody>
      </p:sp>
      <p:sp>
        <p:nvSpPr>
          <p:cNvPr id="16" name="Нижний колонтитул 12">
            <a:extLst>
              <a:ext uri="{FF2B5EF4-FFF2-40B4-BE49-F238E27FC236}">
                <a16:creationId xmlns:a16="http://schemas.microsoft.com/office/drawing/2014/main" id="{963F3DDD-E5F4-4AD0-9A8C-95D607405DAE}"/>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8" name="Номер слайда 5">
            <a:extLst>
              <a:ext uri="{FF2B5EF4-FFF2-40B4-BE49-F238E27FC236}">
                <a16:creationId xmlns:a16="http://schemas.microsoft.com/office/drawing/2014/main" id="{805FC957-5A08-44D0-BB41-811CEB11D1F4}"/>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20" name="Рисунок 9">
            <a:extLst>
              <a:ext uri="{FF2B5EF4-FFF2-40B4-BE49-F238E27FC236}">
                <a16:creationId xmlns:a16="http://schemas.microsoft.com/office/drawing/2014/main" id="{029B0ED3-7346-4F09-BFD3-30C160D7C37A}"/>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1961368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DBEFEE"/>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B26E0A3D-C3F4-43C6-8E6A-828FECB033A8}"/>
              </a:ext>
            </a:extLst>
          </p:cNvPr>
          <p:cNvSpPr>
            <a:spLocks noGrp="1"/>
          </p:cNvSpPr>
          <p:nvPr>
            <p:ph type="title" hasCustomPrompt="1"/>
          </p:nvPr>
        </p:nvSpPr>
        <p:spPr>
          <a:xfrm>
            <a:off x="3962399" y="2887470"/>
            <a:ext cx="7402689" cy="496053"/>
          </a:xfrm>
        </p:spPr>
        <p:txBody>
          <a:bodyPr lIns="0" tIns="0" rIns="0" bIns="0" anchor="t">
            <a:noAutofit/>
          </a:bodyPr>
          <a:lstStyle>
            <a:lvl1pPr>
              <a:defRPr sz="4000">
                <a:solidFill>
                  <a:schemeClr val="accent2"/>
                </a:solidFill>
              </a:defRPr>
            </a:lvl1pPr>
          </a:lstStyle>
          <a:p>
            <a:r>
              <a:rPr lang="en-US" dirty="0"/>
              <a:t>Click to insert section title</a:t>
            </a:r>
          </a:p>
        </p:txBody>
      </p:sp>
      <p:pic>
        <p:nvPicPr>
          <p:cNvPr id="13" name="Рисунок 8">
            <a:extLst>
              <a:ext uri="{FF2B5EF4-FFF2-40B4-BE49-F238E27FC236}">
                <a16:creationId xmlns:a16="http://schemas.microsoft.com/office/drawing/2014/main" id="{BA1BA6E6-09FC-46FB-A99C-1DACCF4870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276" y="2351191"/>
            <a:ext cx="3047725" cy="2155618"/>
          </a:xfrm>
          <a:prstGeom prst="rect">
            <a:avLst/>
          </a:prstGeom>
        </p:spPr>
      </p:pic>
      <p:sp>
        <p:nvSpPr>
          <p:cNvPr id="18" name="Text Placeholder 17">
            <a:extLst>
              <a:ext uri="{FF2B5EF4-FFF2-40B4-BE49-F238E27FC236}">
                <a16:creationId xmlns:a16="http://schemas.microsoft.com/office/drawing/2014/main" id="{D3E659F1-0AB3-4E04-BFBA-64D096E457CD}"/>
              </a:ext>
            </a:extLst>
          </p:cNvPr>
          <p:cNvSpPr>
            <a:spLocks noGrp="1"/>
          </p:cNvSpPr>
          <p:nvPr>
            <p:ph type="body" sz="quarter" idx="10"/>
          </p:nvPr>
        </p:nvSpPr>
        <p:spPr>
          <a:xfrm>
            <a:off x="3962399" y="3602038"/>
            <a:ext cx="7426325" cy="54133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Нижний колонтитул 12">
            <a:extLst>
              <a:ext uri="{FF2B5EF4-FFF2-40B4-BE49-F238E27FC236}">
                <a16:creationId xmlns:a16="http://schemas.microsoft.com/office/drawing/2014/main" id="{4C6DBA81-6D83-4F09-A17A-75FA4DF1D3DE}"/>
              </a:ext>
            </a:extLst>
          </p:cNvPr>
          <p:cNvSpPr txBox="1">
            <a:spLocks/>
          </p:cNvSpPr>
          <p:nvPr userDrawn="1"/>
        </p:nvSpPr>
        <p:spPr>
          <a:xfrm>
            <a:off x="3319623" y="6170635"/>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tx2"/>
                </a:solidFill>
                <a:latin typeface="+mj-lt"/>
              </a:rPr>
              <a:t> Partnership For Health System Sustainability &amp; Resilience</a:t>
            </a:r>
          </a:p>
          <a:p>
            <a:r>
              <a:rPr lang="en-US" sz="1000" noProof="1">
                <a:solidFill>
                  <a:schemeClr val="tx2"/>
                </a:solidFill>
              </a:rPr>
              <a:t>Founded by The World Economic Forum, London School of Economics and AstraZeneca</a:t>
            </a:r>
          </a:p>
        </p:txBody>
      </p:sp>
    </p:spTree>
    <p:extLst>
      <p:ext uri="{BB962C8B-B14F-4D97-AF65-F5344CB8AC3E}">
        <p14:creationId xmlns:p14="http://schemas.microsoft.com/office/powerpoint/2010/main" val="354727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7EFBDA6-CBB4-41C9-892C-942B23EF0549}"/>
              </a:ext>
            </a:extLst>
          </p:cNvPr>
          <p:cNvSpPr>
            <a:spLocks noGrp="1"/>
          </p:cNvSpPr>
          <p:nvPr>
            <p:ph type="body" sz="quarter" idx="13"/>
          </p:nvPr>
        </p:nvSpPr>
        <p:spPr>
          <a:xfrm>
            <a:off x="1354607" y="1669089"/>
            <a:ext cx="4271962" cy="4273200"/>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4E698BF7-332F-4855-95CD-53623E67DE79}"/>
              </a:ext>
            </a:extLst>
          </p:cNvPr>
          <p:cNvSpPr>
            <a:spLocks noGrp="1"/>
          </p:cNvSpPr>
          <p:nvPr>
            <p:ph type="body" sz="quarter" idx="14"/>
          </p:nvPr>
        </p:nvSpPr>
        <p:spPr>
          <a:xfrm>
            <a:off x="7134518" y="1663444"/>
            <a:ext cx="4271962" cy="4273200"/>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Box 13">
            <a:extLst>
              <a:ext uri="{FF2B5EF4-FFF2-40B4-BE49-F238E27FC236}">
                <a16:creationId xmlns:a16="http://schemas.microsoft.com/office/drawing/2014/main" id="{0116EA06-D6B0-411B-A22E-116E98F09996}"/>
              </a:ext>
            </a:extLst>
          </p:cNvPr>
          <p:cNvSpPr txBox="1"/>
          <p:nvPr userDrawn="1"/>
        </p:nvSpPr>
        <p:spPr>
          <a:xfrm rot="16200000">
            <a:off x="-971256" y="3642408"/>
            <a:ext cx="4284133" cy="338554"/>
          </a:xfrm>
          <a:prstGeom prst="rect">
            <a:avLst/>
          </a:prstGeom>
          <a:noFill/>
        </p:spPr>
        <p:txBody>
          <a:bodyPr wrap="square" rtlCol="0">
            <a:spAutoFit/>
          </a:bodyPr>
          <a:lstStyle/>
          <a:p>
            <a:pPr algn="ctr"/>
            <a:r>
              <a:rPr lang="en-GB" sz="1600" b="1" spc="100" baseline="0" dirty="0">
                <a:solidFill>
                  <a:schemeClr val="accent1"/>
                </a:solidFill>
                <a:latin typeface="+mj-lt"/>
              </a:rPr>
              <a:t>STRENGTHS</a:t>
            </a:r>
          </a:p>
        </p:txBody>
      </p:sp>
      <p:sp>
        <p:nvSpPr>
          <p:cNvPr id="15" name="TextBox 14">
            <a:extLst>
              <a:ext uri="{FF2B5EF4-FFF2-40B4-BE49-F238E27FC236}">
                <a16:creationId xmlns:a16="http://schemas.microsoft.com/office/drawing/2014/main" id="{76F3A669-BC39-4D7B-8765-536076DDF470}"/>
              </a:ext>
            </a:extLst>
          </p:cNvPr>
          <p:cNvSpPr txBox="1"/>
          <p:nvPr userDrawn="1"/>
        </p:nvSpPr>
        <p:spPr>
          <a:xfrm rot="16200000">
            <a:off x="4836876" y="3659341"/>
            <a:ext cx="4284133" cy="338554"/>
          </a:xfrm>
          <a:prstGeom prst="rect">
            <a:avLst/>
          </a:prstGeom>
          <a:noFill/>
        </p:spPr>
        <p:txBody>
          <a:bodyPr wrap="square" rtlCol="0">
            <a:spAutoFit/>
          </a:bodyPr>
          <a:lstStyle/>
          <a:p>
            <a:pPr algn="ctr"/>
            <a:r>
              <a:rPr lang="en-GB" sz="1600" b="1" spc="100" baseline="0" dirty="0">
                <a:solidFill>
                  <a:schemeClr val="accent2"/>
                </a:solidFill>
                <a:latin typeface="+mj-lt"/>
              </a:rPr>
              <a:t>WEAKNESSES</a:t>
            </a:r>
          </a:p>
        </p:txBody>
      </p:sp>
      <p:sp>
        <p:nvSpPr>
          <p:cNvPr id="22" name="Заголовок 1">
            <a:extLst>
              <a:ext uri="{FF2B5EF4-FFF2-40B4-BE49-F238E27FC236}">
                <a16:creationId xmlns:a16="http://schemas.microsoft.com/office/drawing/2014/main" id="{294575B3-1618-4A1A-8B27-1ACDA549BAAB}"/>
              </a:ext>
            </a:extLst>
          </p:cNvPr>
          <p:cNvSpPr>
            <a:spLocks noGrp="1"/>
          </p:cNvSpPr>
          <p:nvPr>
            <p:ph type="title" hasCustomPrompt="1"/>
          </p:nvPr>
        </p:nvSpPr>
        <p:spPr>
          <a:xfrm>
            <a:off x="1020893" y="536880"/>
            <a:ext cx="10344196" cy="496053"/>
          </a:xfrm>
        </p:spPr>
        <p:txBody>
          <a:bodyPr lIns="0" tIns="0" rIns="0" bIns="0" anchor="t">
            <a:noAutofit/>
          </a:bodyPr>
          <a:lstStyle>
            <a:lvl1pPr>
              <a:defRPr sz="3200"/>
            </a:lvl1pPr>
          </a:lstStyle>
          <a:p>
            <a:r>
              <a:rPr lang="en-US" dirty="0"/>
              <a:t>Click to insert title</a:t>
            </a:r>
          </a:p>
        </p:txBody>
      </p:sp>
      <p:sp>
        <p:nvSpPr>
          <p:cNvPr id="18" name="Нижний колонтитул 12">
            <a:extLst>
              <a:ext uri="{FF2B5EF4-FFF2-40B4-BE49-F238E27FC236}">
                <a16:creationId xmlns:a16="http://schemas.microsoft.com/office/drawing/2014/main" id="{5973894B-BAAD-4D4E-AB7A-8C3396688B33}"/>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9" name="Номер слайда 5">
            <a:extLst>
              <a:ext uri="{FF2B5EF4-FFF2-40B4-BE49-F238E27FC236}">
                <a16:creationId xmlns:a16="http://schemas.microsoft.com/office/drawing/2014/main" id="{D5F42343-68EF-460D-AC7B-D04EB60DF298}"/>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20" name="Рисунок 9">
            <a:extLst>
              <a:ext uri="{FF2B5EF4-FFF2-40B4-BE49-F238E27FC236}">
                <a16:creationId xmlns:a16="http://schemas.microsoft.com/office/drawing/2014/main" id="{835CBB5A-8398-4188-8311-1D90E2F0AAED}"/>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164840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7EFBDA6-CBB4-41C9-892C-942B23EF0549}"/>
              </a:ext>
            </a:extLst>
          </p:cNvPr>
          <p:cNvSpPr>
            <a:spLocks noGrp="1"/>
          </p:cNvSpPr>
          <p:nvPr>
            <p:ph type="body" sz="quarter" idx="13"/>
          </p:nvPr>
        </p:nvSpPr>
        <p:spPr>
          <a:xfrm>
            <a:off x="1012703" y="1296063"/>
            <a:ext cx="2988000" cy="4675049"/>
          </a:xfrm>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1">
            <a:extLst>
              <a:ext uri="{FF2B5EF4-FFF2-40B4-BE49-F238E27FC236}">
                <a16:creationId xmlns:a16="http://schemas.microsoft.com/office/drawing/2014/main" id="{1A4360D5-2558-4C29-8242-63443D221BBB}"/>
              </a:ext>
            </a:extLst>
          </p:cNvPr>
          <p:cNvSpPr>
            <a:spLocks noGrp="1"/>
          </p:cNvSpPr>
          <p:nvPr>
            <p:ph type="body" sz="quarter" idx="14"/>
          </p:nvPr>
        </p:nvSpPr>
        <p:spPr>
          <a:xfrm>
            <a:off x="4656192" y="1296063"/>
            <a:ext cx="2988000" cy="4675049"/>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1">
            <a:extLst>
              <a:ext uri="{FF2B5EF4-FFF2-40B4-BE49-F238E27FC236}">
                <a16:creationId xmlns:a16="http://schemas.microsoft.com/office/drawing/2014/main" id="{4A93784D-5AB9-4A53-B13B-6BBED3E60C61}"/>
              </a:ext>
            </a:extLst>
          </p:cNvPr>
          <p:cNvSpPr>
            <a:spLocks noGrp="1"/>
          </p:cNvSpPr>
          <p:nvPr>
            <p:ph type="body" sz="quarter" idx="15"/>
          </p:nvPr>
        </p:nvSpPr>
        <p:spPr>
          <a:xfrm>
            <a:off x="8299681" y="1296063"/>
            <a:ext cx="2988000" cy="4675049"/>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Заголовок 1">
            <a:extLst>
              <a:ext uri="{FF2B5EF4-FFF2-40B4-BE49-F238E27FC236}">
                <a16:creationId xmlns:a16="http://schemas.microsoft.com/office/drawing/2014/main" id="{D894CFD4-A7A6-49D7-AC82-09E9C0A242D7}"/>
              </a:ext>
            </a:extLst>
          </p:cNvPr>
          <p:cNvSpPr>
            <a:spLocks noGrp="1"/>
          </p:cNvSpPr>
          <p:nvPr>
            <p:ph type="title" hasCustomPrompt="1"/>
          </p:nvPr>
        </p:nvSpPr>
        <p:spPr>
          <a:xfrm>
            <a:off x="1020893" y="536880"/>
            <a:ext cx="10344196" cy="496053"/>
          </a:xfrm>
        </p:spPr>
        <p:txBody>
          <a:bodyPr lIns="0" tIns="0" rIns="0" bIns="0" anchor="t">
            <a:noAutofit/>
          </a:bodyPr>
          <a:lstStyle>
            <a:lvl1pPr>
              <a:defRPr sz="3200"/>
            </a:lvl1pPr>
          </a:lstStyle>
          <a:p>
            <a:r>
              <a:rPr lang="en-US" dirty="0"/>
              <a:t>Click to insert title</a:t>
            </a:r>
          </a:p>
        </p:txBody>
      </p:sp>
      <p:sp>
        <p:nvSpPr>
          <p:cNvPr id="15" name="Нижний колонтитул 12">
            <a:extLst>
              <a:ext uri="{FF2B5EF4-FFF2-40B4-BE49-F238E27FC236}">
                <a16:creationId xmlns:a16="http://schemas.microsoft.com/office/drawing/2014/main" id="{B79C5543-E186-4FA1-8223-7F359A6050F8}"/>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7" name="Номер слайда 5">
            <a:extLst>
              <a:ext uri="{FF2B5EF4-FFF2-40B4-BE49-F238E27FC236}">
                <a16:creationId xmlns:a16="http://schemas.microsoft.com/office/drawing/2014/main" id="{A77434BF-21D1-4AB2-B659-51C87DF23590}"/>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8" name="Рисунок 9">
            <a:extLst>
              <a:ext uri="{FF2B5EF4-FFF2-40B4-BE49-F238E27FC236}">
                <a16:creationId xmlns:a16="http://schemas.microsoft.com/office/drawing/2014/main" id="{2CD6C317-A1DC-443A-A0B6-F05C5849055E}"/>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8971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24ADC-26DA-4595-80D2-4E560D9088DC}"/>
              </a:ext>
            </a:extLst>
          </p:cNvPr>
          <p:cNvSpPr>
            <a:spLocks noGrp="1"/>
          </p:cNvSpPr>
          <p:nvPr>
            <p:ph type="body" sz="quarter" idx="13"/>
          </p:nvPr>
        </p:nvSpPr>
        <p:spPr>
          <a:xfrm>
            <a:off x="1049338" y="1272209"/>
            <a:ext cx="4510587" cy="21914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2">
            <a:extLst>
              <a:ext uri="{FF2B5EF4-FFF2-40B4-BE49-F238E27FC236}">
                <a16:creationId xmlns:a16="http://schemas.microsoft.com/office/drawing/2014/main" id="{73370077-267D-4523-91EE-0B6CDB2B70BE}"/>
              </a:ext>
            </a:extLst>
          </p:cNvPr>
          <p:cNvSpPr>
            <a:spLocks noGrp="1"/>
          </p:cNvSpPr>
          <p:nvPr>
            <p:ph type="body" sz="quarter" idx="14"/>
          </p:nvPr>
        </p:nvSpPr>
        <p:spPr>
          <a:xfrm>
            <a:off x="1043694" y="3740081"/>
            <a:ext cx="4510587" cy="21385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2">
            <a:extLst>
              <a:ext uri="{FF2B5EF4-FFF2-40B4-BE49-F238E27FC236}">
                <a16:creationId xmlns:a16="http://schemas.microsoft.com/office/drawing/2014/main" id="{7113BC61-62A5-4ACD-8CDA-E845FEF3969A}"/>
              </a:ext>
            </a:extLst>
          </p:cNvPr>
          <p:cNvSpPr>
            <a:spLocks noGrp="1"/>
          </p:cNvSpPr>
          <p:nvPr>
            <p:ph type="body" sz="quarter" idx="15"/>
          </p:nvPr>
        </p:nvSpPr>
        <p:spPr>
          <a:xfrm>
            <a:off x="6851827" y="1278263"/>
            <a:ext cx="4510587" cy="2174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2">
            <a:extLst>
              <a:ext uri="{FF2B5EF4-FFF2-40B4-BE49-F238E27FC236}">
                <a16:creationId xmlns:a16="http://schemas.microsoft.com/office/drawing/2014/main" id="{9E991290-FC38-45CF-B70B-FBCD362043B9}"/>
              </a:ext>
            </a:extLst>
          </p:cNvPr>
          <p:cNvSpPr>
            <a:spLocks noGrp="1"/>
          </p:cNvSpPr>
          <p:nvPr>
            <p:ph type="body" sz="quarter" idx="16"/>
          </p:nvPr>
        </p:nvSpPr>
        <p:spPr>
          <a:xfrm>
            <a:off x="6834893" y="3744853"/>
            <a:ext cx="4510587" cy="2175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Заголовок 1">
            <a:extLst>
              <a:ext uri="{FF2B5EF4-FFF2-40B4-BE49-F238E27FC236}">
                <a16:creationId xmlns:a16="http://schemas.microsoft.com/office/drawing/2014/main" id="{3C60EB05-2E5A-4D72-8AAE-71C29CBFF9BE}"/>
              </a:ext>
            </a:extLst>
          </p:cNvPr>
          <p:cNvSpPr>
            <a:spLocks noGrp="1"/>
          </p:cNvSpPr>
          <p:nvPr>
            <p:ph type="title" hasCustomPrompt="1"/>
          </p:nvPr>
        </p:nvSpPr>
        <p:spPr>
          <a:xfrm>
            <a:off x="1020893" y="536880"/>
            <a:ext cx="10344196" cy="496053"/>
          </a:xfrm>
        </p:spPr>
        <p:txBody>
          <a:bodyPr lIns="0" tIns="0" rIns="0" bIns="0" anchor="t">
            <a:noAutofit/>
          </a:bodyPr>
          <a:lstStyle>
            <a:lvl1pPr>
              <a:defRPr sz="3200"/>
            </a:lvl1pPr>
          </a:lstStyle>
          <a:p>
            <a:r>
              <a:rPr lang="en-US" dirty="0"/>
              <a:t>Click to insert title</a:t>
            </a:r>
          </a:p>
        </p:txBody>
      </p:sp>
      <p:sp>
        <p:nvSpPr>
          <p:cNvPr id="17" name="Нижний колонтитул 12">
            <a:extLst>
              <a:ext uri="{FF2B5EF4-FFF2-40B4-BE49-F238E27FC236}">
                <a16:creationId xmlns:a16="http://schemas.microsoft.com/office/drawing/2014/main" id="{B9308596-287A-4982-A631-A69C6270F181}"/>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8" name="Номер слайда 5">
            <a:extLst>
              <a:ext uri="{FF2B5EF4-FFF2-40B4-BE49-F238E27FC236}">
                <a16:creationId xmlns:a16="http://schemas.microsoft.com/office/drawing/2014/main" id="{969C1F9D-E772-4D82-ADF1-EEAAFDD4A9B5}"/>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9" name="Рисунок 9">
            <a:extLst>
              <a:ext uri="{FF2B5EF4-FFF2-40B4-BE49-F238E27FC236}">
                <a16:creationId xmlns:a16="http://schemas.microsoft.com/office/drawing/2014/main" id="{B5467FA1-1F1E-4D95-9E51-EDA01EFFB165}"/>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1520622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31117814-2D3D-47FB-9200-B0BEE3FCFC06}"/>
              </a:ext>
            </a:extLst>
          </p:cNvPr>
          <p:cNvSpPr>
            <a:spLocks noGrp="1"/>
          </p:cNvSpPr>
          <p:nvPr>
            <p:ph type="title" hasCustomPrompt="1"/>
          </p:nvPr>
        </p:nvSpPr>
        <p:spPr>
          <a:xfrm>
            <a:off x="1020893" y="536880"/>
            <a:ext cx="10344196" cy="496053"/>
          </a:xfrm>
        </p:spPr>
        <p:txBody>
          <a:bodyPr lIns="0" tIns="0" rIns="0" bIns="0" anchor="t">
            <a:noAutofit/>
          </a:bodyPr>
          <a:lstStyle>
            <a:lvl1pPr>
              <a:defRPr sz="3200"/>
            </a:lvl1pPr>
          </a:lstStyle>
          <a:p>
            <a:r>
              <a:rPr lang="en-US" dirty="0"/>
              <a:t>Click to insert title</a:t>
            </a:r>
          </a:p>
        </p:txBody>
      </p:sp>
      <p:sp>
        <p:nvSpPr>
          <p:cNvPr id="13" name="Нижний колонтитул 12">
            <a:extLst>
              <a:ext uri="{FF2B5EF4-FFF2-40B4-BE49-F238E27FC236}">
                <a16:creationId xmlns:a16="http://schemas.microsoft.com/office/drawing/2014/main" id="{662779AF-F5C0-4401-9A91-6BE48A5A701E}"/>
              </a:ext>
            </a:extLst>
          </p:cNvPr>
          <p:cNvSpPr txBox="1">
            <a:spLocks/>
          </p:cNvSpPr>
          <p:nvPr userDrawn="1"/>
        </p:nvSpPr>
        <p:spPr>
          <a:xfrm>
            <a:off x="3319623" y="6175699"/>
            <a:ext cx="55527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noProof="1">
                <a:solidFill>
                  <a:schemeClr val="accent1"/>
                </a:solidFill>
                <a:latin typeface="+mj-lt"/>
              </a:rPr>
              <a:t> Partnership For Health System Sustainability &amp; Resilience</a:t>
            </a:r>
          </a:p>
          <a:p>
            <a:r>
              <a:rPr lang="en-US" sz="1000" noProof="1">
                <a:solidFill>
                  <a:schemeClr val="tx1"/>
                </a:solidFill>
              </a:rPr>
              <a:t>Founded by The World Economic Forum, London School of Economics and AstraZeneca</a:t>
            </a:r>
          </a:p>
        </p:txBody>
      </p:sp>
      <p:sp>
        <p:nvSpPr>
          <p:cNvPr id="14" name="Номер слайда 5">
            <a:extLst>
              <a:ext uri="{FF2B5EF4-FFF2-40B4-BE49-F238E27FC236}">
                <a16:creationId xmlns:a16="http://schemas.microsoft.com/office/drawing/2014/main" id="{35DD2F4F-BE1B-438F-9B18-02FD0B4CDBCF}"/>
              </a:ext>
            </a:extLst>
          </p:cNvPr>
          <p:cNvSpPr>
            <a:spLocks noGrp="1"/>
          </p:cNvSpPr>
          <p:nvPr>
            <p:ph type="sldNum" sz="quarter" idx="12"/>
          </p:nvPr>
        </p:nvSpPr>
        <p:spPr>
          <a:xfrm>
            <a:off x="9864126" y="6175699"/>
            <a:ext cx="1166424" cy="365125"/>
          </a:xfrm>
        </p:spPr>
        <p:txBody>
          <a:bodyPr lIns="0" tIns="0" rIns="0" bIns="0"/>
          <a:lstStyle>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stStyle>
          <a:p>
            <a:fld id="{B10ED83D-44FE-4C24-829D-365FD056AF99}" type="slidenum">
              <a:rPr lang="en-US" smtClean="0"/>
              <a:pPr/>
              <a:t>‹#›</a:t>
            </a:fld>
            <a:endParaRPr lang="en-US" dirty="0"/>
          </a:p>
        </p:txBody>
      </p:sp>
      <p:pic>
        <p:nvPicPr>
          <p:cNvPr id="15" name="Рисунок 9">
            <a:extLst>
              <a:ext uri="{FF2B5EF4-FFF2-40B4-BE49-F238E27FC236}">
                <a16:creationId xmlns:a16="http://schemas.microsoft.com/office/drawing/2014/main" id="{0B8290C5-85AB-4618-ADC0-958827555383}"/>
              </a:ext>
            </a:extLst>
          </p:cNvPr>
          <p:cNvPicPr>
            <a:picLocks noChangeAspect="1"/>
          </p:cNvPicPr>
          <p:nvPr userDrawn="1"/>
        </p:nvPicPr>
        <p:blipFill>
          <a:blip r:embed="rId2"/>
          <a:stretch>
            <a:fillRect/>
          </a:stretch>
        </p:blipFill>
        <p:spPr>
          <a:xfrm>
            <a:off x="11147425" y="6123677"/>
            <a:ext cx="566544" cy="469169"/>
          </a:xfrm>
          <a:prstGeom prst="rect">
            <a:avLst/>
          </a:prstGeom>
        </p:spPr>
      </p:pic>
    </p:spTree>
    <p:extLst>
      <p:ext uri="{BB962C8B-B14F-4D97-AF65-F5344CB8AC3E}">
        <p14:creationId xmlns:p14="http://schemas.microsoft.com/office/powerpoint/2010/main" val="2429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err="1"/>
              <a:t>Образец</a:t>
            </a:r>
            <a:r>
              <a:rPr lang="en-GB" noProof="0" dirty="0"/>
              <a:t> </a:t>
            </a:r>
            <a:r>
              <a:rPr lang="en-GB" noProof="0" dirty="0" err="1"/>
              <a:t>заголовка</a:t>
            </a:r>
            <a:endParaRPr lang="en-GB" noProof="0" dirty="0"/>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ED83D-44FE-4C24-829D-365FD056AF99}" type="slidenum">
              <a:rPr lang="en-US" smtClean="0"/>
              <a:t>‹#›</a:t>
            </a:fld>
            <a:endParaRPr lang="en-US"/>
          </a:p>
        </p:txBody>
      </p:sp>
    </p:spTree>
    <p:extLst>
      <p:ext uri="{BB962C8B-B14F-4D97-AF65-F5344CB8AC3E}">
        <p14:creationId xmlns:p14="http://schemas.microsoft.com/office/powerpoint/2010/main" val="32558333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66" r:id="rId4"/>
    <p:sldLayoutId id="2147483672" r:id="rId5"/>
    <p:sldLayoutId id="2147483673" r:id="rId6"/>
    <p:sldLayoutId id="2147483675" r:id="rId7"/>
    <p:sldLayoutId id="2147483676" r:id="rId8"/>
    <p:sldLayoutId id="2147483674" r:id="rId9"/>
    <p:sldLayoutId id="2147483677" r:id="rId10"/>
    <p:sldLayoutId id="2147483663" r:id="rId11"/>
    <p:sldLayoutId id="2147483671" r:id="rId12"/>
    <p:sldLayoutId id="2147483670" r:id="rId13"/>
    <p:sldLayoutId id="2147483650" r:id="rId14"/>
    <p:sldLayoutId id="2147483665" r:id="rId15"/>
    <p:sldLayoutId id="2147483662" r:id="rId16"/>
    <p:sldLayoutId id="2147483661"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20.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eforum.org/phssr/outputs"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5EF75-A529-40F0-B1F2-E664ED9CB7C6}"/>
              </a:ext>
            </a:extLst>
          </p:cNvPr>
          <p:cNvSpPr>
            <a:spLocks noGrp="1"/>
          </p:cNvSpPr>
          <p:nvPr>
            <p:ph type="ctrTitle"/>
          </p:nvPr>
        </p:nvSpPr>
        <p:spPr>
          <a:xfrm>
            <a:off x="996099" y="2818614"/>
            <a:ext cx="9144000" cy="851604"/>
          </a:xfrm>
        </p:spPr>
        <p:txBody>
          <a:bodyPr/>
          <a:lstStyle/>
          <a:p>
            <a:r>
              <a:rPr lang="en-GB" dirty="0"/>
              <a:t>Russia</a:t>
            </a:r>
          </a:p>
        </p:txBody>
      </p:sp>
      <p:sp>
        <p:nvSpPr>
          <p:cNvPr id="5" name="Subtitle 4">
            <a:extLst>
              <a:ext uri="{FF2B5EF4-FFF2-40B4-BE49-F238E27FC236}">
                <a16:creationId xmlns:a16="http://schemas.microsoft.com/office/drawing/2014/main" id="{D81BF6B7-DFAE-4F67-90E0-5C63BE2ACBCB}"/>
              </a:ext>
            </a:extLst>
          </p:cNvPr>
          <p:cNvSpPr>
            <a:spLocks noGrp="1"/>
          </p:cNvSpPr>
          <p:nvPr>
            <p:ph type="subTitle" idx="1"/>
          </p:nvPr>
        </p:nvSpPr>
        <p:spPr>
          <a:xfrm>
            <a:off x="996099" y="3923161"/>
            <a:ext cx="9144000" cy="744183"/>
          </a:xfrm>
        </p:spPr>
        <p:txBody>
          <a:bodyPr>
            <a:normAutofit lnSpcReduction="10000"/>
          </a:bodyPr>
          <a:lstStyle/>
          <a:p>
            <a:r>
              <a:rPr lang="en-GB" dirty="0"/>
              <a:t>Partnership for Health System Sustainability and Resilience</a:t>
            </a:r>
          </a:p>
          <a:p>
            <a:r>
              <a:rPr lang="en-GB" dirty="0"/>
              <a:t>Virtual Summit, 15 - 19 March 2021</a:t>
            </a:r>
          </a:p>
        </p:txBody>
      </p:sp>
      <p:sp>
        <p:nvSpPr>
          <p:cNvPr id="6" name="Text Placeholder 5">
            <a:extLst>
              <a:ext uri="{FF2B5EF4-FFF2-40B4-BE49-F238E27FC236}">
                <a16:creationId xmlns:a16="http://schemas.microsoft.com/office/drawing/2014/main" id="{1424F651-7272-4AF0-BE42-12AE69C17092}"/>
              </a:ext>
            </a:extLst>
          </p:cNvPr>
          <p:cNvSpPr>
            <a:spLocks noGrp="1"/>
          </p:cNvSpPr>
          <p:nvPr>
            <p:ph type="body" sz="quarter" idx="11"/>
          </p:nvPr>
        </p:nvSpPr>
        <p:spPr>
          <a:xfrm>
            <a:off x="4666836" y="5158525"/>
            <a:ext cx="2858328" cy="680332"/>
          </a:xfrm>
        </p:spPr>
        <p:txBody>
          <a:bodyPr/>
          <a:lstStyle/>
          <a:p>
            <a:r>
              <a:rPr lang="en-GB" dirty="0"/>
              <a:t>Elena </a:t>
            </a:r>
            <a:r>
              <a:rPr lang="en-GB" dirty="0" err="1"/>
              <a:t>Aksenova</a:t>
            </a:r>
            <a:endParaRPr lang="en-GB" dirty="0"/>
          </a:p>
        </p:txBody>
      </p:sp>
      <p:sp>
        <p:nvSpPr>
          <p:cNvPr id="7" name="Slide Number Placeholder 2">
            <a:extLst>
              <a:ext uri="{FF2B5EF4-FFF2-40B4-BE49-F238E27FC236}">
                <a16:creationId xmlns:a16="http://schemas.microsoft.com/office/drawing/2014/main" id="{74436DC7-A36D-4FFC-8E47-E9ABA8E40AB8}"/>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chemeClr val="tx2"/>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endParaRPr>
          </a:p>
        </p:txBody>
      </p:sp>
      <p:sp>
        <p:nvSpPr>
          <p:cNvPr id="8" name="Slide Number Placeholder 2">
            <a:extLst>
              <a:ext uri="{FF2B5EF4-FFF2-40B4-BE49-F238E27FC236}">
                <a16:creationId xmlns:a16="http://schemas.microsoft.com/office/drawing/2014/main" id="{F1B4D8A4-2BFC-4649-AD2C-A6F90ACA0362}"/>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79624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E081-6421-443A-846F-75BAB50466C8}"/>
              </a:ext>
            </a:extLst>
          </p:cNvPr>
          <p:cNvSpPr>
            <a:spLocks noGrp="1"/>
          </p:cNvSpPr>
          <p:nvPr>
            <p:ph type="title"/>
          </p:nvPr>
        </p:nvSpPr>
        <p:spPr/>
        <p:txBody>
          <a:bodyPr/>
          <a:lstStyle/>
          <a:p>
            <a:r>
              <a:rPr lang="en-GB" dirty="0"/>
              <a:t>Health system financing</a:t>
            </a:r>
            <a:br>
              <a:rPr lang="en-GB" dirty="0"/>
            </a:br>
            <a:r>
              <a:rPr lang="en-GB" sz="2800" dirty="0">
                <a:latin typeface="+mn-lt"/>
              </a:rPr>
              <a:t>Findings</a:t>
            </a:r>
            <a:endParaRPr lang="en-GB" dirty="0">
              <a:latin typeface="+mn-lt"/>
            </a:endParaRPr>
          </a:p>
        </p:txBody>
      </p:sp>
      <p:pic>
        <p:nvPicPr>
          <p:cNvPr id="8" name="Picture 2" descr="Flag of Russia - Wikipedia">
            <a:extLst>
              <a:ext uri="{FF2B5EF4-FFF2-40B4-BE49-F238E27FC236}">
                <a16:creationId xmlns:a16="http://schemas.microsoft.com/office/drawing/2014/main" id="{DC4E6A21-3503-492A-A56D-8BF78B01B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9" name="Graphic 8" descr="Coins">
            <a:extLst>
              <a:ext uri="{FF2B5EF4-FFF2-40B4-BE49-F238E27FC236}">
                <a16:creationId xmlns:a16="http://schemas.microsoft.com/office/drawing/2014/main" id="{73622D52-3A90-4D64-99FA-207506C902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0858" y="448971"/>
            <a:ext cx="516293" cy="516293"/>
          </a:xfrm>
          <a:prstGeom prst="rect">
            <a:avLst/>
          </a:prstGeom>
        </p:spPr>
      </p:pic>
      <p:graphicFrame>
        <p:nvGraphicFramePr>
          <p:cNvPr id="10" name="Table 5">
            <a:extLst>
              <a:ext uri="{FF2B5EF4-FFF2-40B4-BE49-F238E27FC236}">
                <a16:creationId xmlns:a16="http://schemas.microsoft.com/office/drawing/2014/main" id="{A0ACC647-6A09-4D40-A75D-6F4BECC9FFC9}"/>
              </a:ext>
            </a:extLst>
          </p:cNvPr>
          <p:cNvGraphicFramePr>
            <a:graphicFrameLocks noGrp="1"/>
          </p:cNvGraphicFramePr>
          <p:nvPr>
            <p:extLst>
              <p:ext uri="{D42A27DB-BD31-4B8C-83A1-F6EECF244321}">
                <p14:modId xmlns:p14="http://schemas.microsoft.com/office/powerpoint/2010/main" val="2521303814"/>
              </p:ext>
            </p:extLst>
          </p:nvPr>
        </p:nvGraphicFramePr>
        <p:xfrm>
          <a:off x="806215" y="1707903"/>
          <a:ext cx="10579569" cy="4119880"/>
        </p:xfrm>
        <a:graphic>
          <a:graphicData uri="http://schemas.openxmlformats.org/drawingml/2006/table">
            <a:tbl>
              <a:tblPr firstRow="1" bandRow="1">
                <a:tableStyleId>{5C22544A-7EE6-4342-B048-85BDC9FD1C3A}</a:tableStyleId>
              </a:tblPr>
              <a:tblGrid>
                <a:gridCol w="1743191">
                  <a:extLst>
                    <a:ext uri="{9D8B030D-6E8A-4147-A177-3AD203B41FA5}">
                      <a16:colId xmlns:a16="http://schemas.microsoft.com/office/drawing/2014/main" val="1086582845"/>
                    </a:ext>
                  </a:extLst>
                </a:gridCol>
                <a:gridCol w="4233333">
                  <a:extLst>
                    <a:ext uri="{9D8B030D-6E8A-4147-A177-3AD203B41FA5}">
                      <a16:colId xmlns:a16="http://schemas.microsoft.com/office/drawing/2014/main" val="2519863855"/>
                    </a:ext>
                  </a:extLst>
                </a:gridCol>
                <a:gridCol w="4603045">
                  <a:extLst>
                    <a:ext uri="{9D8B030D-6E8A-4147-A177-3AD203B41FA5}">
                      <a16:colId xmlns:a16="http://schemas.microsoft.com/office/drawing/2014/main" val="3775834583"/>
                    </a:ext>
                  </a:extLst>
                </a:gridCol>
              </a:tblGrid>
              <a:tr h="370840">
                <a:tc>
                  <a:txBody>
                    <a:bodyPr/>
                    <a:lstStyle/>
                    <a:p>
                      <a:r>
                        <a:rPr lang="en-GB" i="0" dirty="0">
                          <a:solidFill>
                            <a:schemeClr val="tx2"/>
                          </a:solidFill>
                        </a:rPr>
                        <a:t>Finance </a:t>
                      </a:r>
                      <a:endParaRPr lang="en-CH" i="0" dirty="0">
                        <a:solidFill>
                          <a:schemeClr val="tx2"/>
                        </a:solidFill>
                      </a:endParaRPr>
                    </a:p>
                  </a:txBody>
                  <a:tcPr>
                    <a:solidFill>
                      <a:schemeClr val="bg1"/>
                    </a:solidFill>
                  </a:tcPr>
                </a:tc>
                <a:tc>
                  <a:txBody>
                    <a:bodyPr/>
                    <a:lstStyle/>
                    <a:p>
                      <a:r>
                        <a:rPr lang="en-GB" dirty="0"/>
                        <a:t>Sustainability</a:t>
                      </a:r>
                      <a:endParaRPr lang="en-CH" dirty="0"/>
                    </a:p>
                  </a:txBody>
                  <a:tcPr/>
                </a:tc>
                <a:tc>
                  <a:txBody>
                    <a:bodyPr/>
                    <a:lstStyle/>
                    <a:p>
                      <a:r>
                        <a:rPr lang="en-GB" dirty="0"/>
                        <a:t>Resilience </a:t>
                      </a:r>
                      <a:endParaRPr lang="en-CH" dirty="0"/>
                    </a:p>
                  </a:txBody>
                  <a:tcPr>
                    <a:solidFill>
                      <a:schemeClr val="accent2"/>
                    </a:solidFill>
                  </a:tcPr>
                </a:tc>
                <a:extLst>
                  <a:ext uri="{0D108BD9-81ED-4DB2-BD59-A6C34878D82A}">
                    <a16:rowId xmlns:a16="http://schemas.microsoft.com/office/drawing/2014/main" val="1203570088"/>
                  </a:ext>
                </a:extLst>
              </a:tr>
              <a:tr h="370840">
                <a:tc>
                  <a:txBody>
                    <a:bodyPr/>
                    <a:lstStyle/>
                    <a:p>
                      <a:r>
                        <a:rPr lang="en-GB" dirty="0">
                          <a:solidFill>
                            <a:schemeClr val="bg1"/>
                          </a:solidFill>
                        </a:rPr>
                        <a:t>Strengths</a:t>
                      </a:r>
                      <a:endParaRPr lang="en-CH" dirty="0">
                        <a:solidFill>
                          <a:schemeClr val="bg1"/>
                        </a:solidFill>
                      </a:endParaRPr>
                    </a:p>
                  </a:txBody>
                  <a:tcPr anchor="ctr">
                    <a:solidFill>
                      <a:schemeClr val="tx2"/>
                    </a:solidFill>
                  </a:tcPr>
                </a:tc>
                <a:tc>
                  <a:txBody>
                    <a:bodyPr/>
                    <a:lstStyle/>
                    <a:p>
                      <a:pPr marL="285750" indent="-285750">
                        <a:buFont typeface="Arial" panose="020B0604020202020204" pitchFamily="34" charset="0"/>
                        <a:buChar char="•"/>
                      </a:pPr>
                      <a:r>
                        <a:rPr lang="en-US" sz="1800" dirty="0"/>
                        <a:t>Recommendations on implementing effective mechanisms for rewarding medical organisations, depending on indicators of the availability and quality of medical care, as well as the effectiveness of the use of financial resources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Extensive and multidirectional financial support in the event of local and global emergencies (through reallocation of funds and Reserve funds of the President of the Russian Federation and the Government of the Russian Federation)</a:t>
                      </a:r>
                    </a:p>
                    <a:p>
                      <a:pPr marL="285750" indent="-285750">
                        <a:buFont typeface="Arial" panose="020B0604020202020204" pitchFamily="34" charset="0"/>
                        <a:buChar char="•"/>
                      </a:pPr>
                      <a:endParaRPr lang="en-US" sz="1800" dirty="0"/>
                    </a:p>
                  </a:txBody>
                  <a:tcPr/>
                </a:tc>
                <a:extLst>
                  <a:ext uri="{0D108BD9-81ED-4DB2-BD59-A6C34878D82A}">
                    <a16:rowId xmlns:a16="http://schemas.microsoft.com/office/drawing/2014/main" val="876558162"/>
                  </a:ext>
                </a:extLst>
              </a:tr>
              <a:tr h="370840">
                <a:tc>
                  <a:txBody>
                    <a:bodyPr/>
                    <a:lstStyle/>
                    <a:p>
                      <a:r>
                        <a:rPr lang="en-GB" dirty="0">
                          <a:solidFill>
                            <a:schemeClr val="bg1"/>
                          </a:solidFill>
                        </a:rPr>
                        <a:t>Challenges </a:t>
                      </a:r>
                      <a:endParaRPr lang="en-CH" dirty="0">
                        <a:solidFill>
                          <a:schemeClr val="bg1"/>
                        </a:solidFill>
                      </a:endParaRPr>
                    </a:p>
                  </a:txBody>
                  <a:tcPr anchor="ctr">
                    <a:solidFill>
                      <a:schemeClr val="tx2"/>
                    </a:solidFill>
                  </a:tcPr>
                </a:tc>
                <a:tc>
                  <a:txBody>
                    <a:bodyPr/>
                    <a:lstStyle/>
                    <a:p>
                      <a:pPr marL="285750" indent="-285750">
                        <a:buFont typeface="Arial" panose="020B0604020202020204" pitchFamily="34" charset="0"/>
                        <a:buChar char="•"/>
                      </a:pPr>
                      <a:r>
                        <a:rPr lang="en-US" sz="1800" dirty="0"/>
                        <a:t>Mechanisms for rewarding performance are not yet mandated nationally</a:t>
                      </a:r>
                      <a:endParaRPr lang="ru-RU" sz="1800" dirty="0"/>
                    </a:p>
                    <a:p>
                      <a:pPr marL="285750" indent="-285750">
                        <a:buFont typeface="Arial" panose="020B0604020202020204" pitchFamily="34" charset="0"/>
                        <a:buChar char="•"/>
                      </a:pPr>
                      <a:r>
                        <a:rPr lang="en-US" sz="1800" dirty="0"/>
                        <a:t>Natural decline and aging of the population, increasing the financial burden on the country's budget</a:t>
                      </a:r>
                      <a:endParaRPr lang="ru-RU" sz="1800" dirty="0"/>
                    </a:p>
                    <a:p>
                      <a:pPr marL="285750" indent="-285750">
                        <a:buFont typeface="Arial" panose="020B0604020202020204" pitchFamily="34" charset="0"/>
                        <a:buChar char="•"/>
                      </a:pPr>
                      <a:r>
                        <a:rPr lang="en-US" sz="1800" dirty="0"/>
                        <a:t>Low level of healthcare spending</a:t>
                      </a:r>
                      <a:endParaRPr lang="ru-RU" sz="1800" dirty="0"/>
                    </a:p>
                  </a:txBody>
                  <a:tcPr/>
                </a:tc>
                <a:tc>
                  <a:txBody>
                    <a:bodyPr/>
                    <a:lstStyle/>
                    <a:p>
                      <a:pPr marL="285750" indent="-285750">
                        <a:buFont typeface="Arial" panose="020B0604020202020204" pitchFamily="34" charset="0"/>
                        <a:buChar char="•"/>
                      </a:pPr>
                      <a:r>
                        <a:rPr lang="en-US" sz="1800" kern="1200" dirty="0">
                          <a:solidFill>
                            <a:schemeClr val="dk1"/>
                          </a:solidFill>
                          <a:effectLst/>
                          <a:latin typeface="+mn-lt"/>
                          <a:ea typeface="+mn-ea"/>
                          <a:cs typeface="+mn-cs"/>
                        </a:rPr>
                        <a:t>Slow process of redistributing budgetary funds to cover additional costs associated with the epidemic</a:t>
                      </a:r>
                      <a:endParaRPr lang="ru-RU" sz="1800" dirty="0"/>
                    </a:p>
                  </a:txBody>
                  <a:tcPr/>
                </a:tc>
                <a:extLst>
                  <a:ext uri="{0D108BD9-81ED-4DB2-BD59-A6C34878D82A}">
                    <a16:rowId xmlns:a16="http://schemas.microsoft.com/office/drawing/2014/main" val="1643676338"/>
                  </a:ext>
                </a:extLst>
              </a:tr>
            </a:tbl>
          </a:graphicData>
        </a:graphic>
      </p:graphicFrame>
      <p:sp>
        <p:nvSpPr>
          <p:cNvPr id="7" name="Slide Number Placeholder 2">
            <a:extLst>
              <a:ext uri="{FF2B5EF4-FFF2-40B4-BE49-F238E27FC236}">
                <a16:creationId xmlns:a16="http://schemas.microsoft.com/office/drawing/2014/main" id="{F3E0B69D-B64E-4EEA-A3CA-84867CDDF08B}"/>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2" name="Slide Number Placeholder 2">
            <a:extLst>
              <a:ext uri="{FF2B5EF4-FFF2-40B4-BE49-F238E27FC236}">
                <a16:creationId xmlns:a16="http://schemas.microsoft.com/office/drawing/2014/main" id="{8D3FA828-1080-470D-A917-D2DBCCAEC2C4}"/>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3548798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58811-A978-48C7-8CF8-8D0A09AC2853}"/>
              </a:ext>
            </a:extLst>
          </p:cNvPr>
          <p:cNvSpPr>
            <a:spLocks noGrp="1"/>
          </p:cNvSpPr>
          <p:nvPr>
            <p:ph type="title"/>
          </p:nvPr>
        </p:nvSpPr>
        <p:spPr/>
        <p:txBody>
          <a:bodyPr/>
          <a:lstStyle/>
          <a:p>
            <a:r>
              <a:rPr lang="en-GB" dirty="0"/>
              <a:t>Health system financing</a:t>
            </a:r>
            <a:br>
              <a:rPr lang="en-GB" dirty="0"/>
            </a:br>
            <a:r>
              <a:rPr lang="en-GB" sz="2800" dirty="0">
                <a:latin typeface="+mn-lt"/>
              </a:rPr>
              <a:t>Recommendations</a:t>
            </a:r>
            <a:endParaRPr lang="en-GB" dirty="0">
              <a:latin typeface="+mn-lt"/>
            </a:endParaRPr>
          </a:p>
        </p:txBody>
      </p:sp>
      <p:pic>
        <p:nvPicPr>
          <p:cNvPr id="11" name="Picture 2" descr="Flag of Russia - Wikipedia">
            <a:extLst>
              <a:ext uri="{FF2B5EF4-FFF2-40B4-BE49-F238E27FC236}">
                <a16:creationId xmlns:a16="http://schemas.microsoft.com/office/drawing/2014/main" id="{BFC6A4E8-E3AB-4D52-8623-2EB2F7509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3CC346B2-5CC0-4703-A15C-C000C3AA6B54}"/>
              </a:ext>
            </a:extLst>
          </p:cNvPr>
          <p:cNvSpPr/>
          <p:nvPr/>
        </p:nvSpPr>
        <p:spPr>
          <a:xfrm>
            <a:off x="-10616745" y="818329"/>
            <a:ext cx="13851177" cy="1385117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4" name="Rectangle 13">
            <a:extLst>
              <a:ext uri="{FF2B5EF4-FFF2-40B4-BE49-F238E27FC236}">
                <a16:creationId xmlns:a16="http://schemas.microsoft.com/office/drawing/2014/main" id="{C62A5D96-6ECD-48FF-8A31-9010EA0625BF}"/>
              </a:ext>
            </a:extLst>
          </p:cNvPr>
          <p:cNvSpPr/>
          <p:nvPr/>
        </p:nvSpPr>
        <p:spPr>
          <a:xfrm>
            <a:off x="2500387" y="4030814"/>
            <a:ext cx="8767122" cy="8798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742950" lvl="1" indent="-285750">
              <a:buFont typeface="Arial" panose="020B0604020202020204" pitchFamily="34" charset="0"/>
              <a:buChar char="•"/>
            </a:pPr>
            <a:r>
              <a:rPr lang="en-US" dirty="0">
                <a:solidFill>
                  <a:schemeClr val="tx1"/>
                </a:solidFill>
              </a:rPr>
              <a:t>Budget financing of medical organisations in the process of re-profiling or functioning in standby mode</a:t>
            </a:r>
            <a:endParaRPr lang="en-GB" dirty="0">
              <a:solidFill>
                <a:schemeClr val="tx1"/>
              </a:solidFill>
            </a:endParaRPr>
          </a:p>
        </p:txBody>
      </p:sp>
      <p:sp>
        <p:nvSpPr>
          <p:cNvPr id="15" name="Rectangle 14">
            <a:extLst>
              <a:ext uri="{FF2B5EF4-FFF2-40B4-BE49-F238E27FC236}">
                <a16:creationId xmlns:a16="http://schemas.microsoft.com/office/drawing/2014/main" id="{A0A22B3C-1533-4CC2-BA8B-B3102337783D}"/>
              </a:ext>
            </a:extLst>
          </p:cNvPr>
          <p:cNvSpPr/>
          <p:nvPr/>
        </p:nvSpPr>
        <p:spPr>
          <a:xfrm>
            <a:off x="630296" y="1768670"/>
            <a:ext cx="10637214" cy="884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085850" lvl="2" indent="-171450">
              <a:buFont typeface="Arial" panose="020B0604020202020204" pitchFamily="34" charset="0"/>
              <a:buChar char="•"/>
            </a:pPr>
            <a:r>
              <a:rPr lang="en-US" dirty="0">
                <a:solidFill>
                  <a:schemeClr val="tx1"/>
                </a:solidFill>
              </a:rPr>
              <a:t>Development of Public Private Partnership and assessment of the possibility of providing certain types of medical care on the basis of private medical organisations</a:t>
            </a:r>
            <a:endParaRPr lang="ru-RU" dirty="0">
              <a:solidFill>
                <a:schemeClr val="tx1"/>
              </a:solidFill>
            </a:endParaRPr>
          </a:p>
        </p:txBody>
      </p:sp>
      <p:sp>
        <p:nvSpPr>
          <p:cNvPr id="16" name="Rectangle 15">
            <a:extLst>
              <a:ext uri="{FF2B5EF4-FFF2-40B4-BE49-F238E27FC236}">
                <a16:creationId xmlns:a16="http://schemas.microsoft.com/office/drawing/2014/main" id="{1486F3AF-9A27-484C-861F-DC30A6CC4725}"/>
              </a:ext>
            </a:extLst>
          </p:cNvPr>
          <p:cNvSpPr/>
          <p:nvPr/>
        </p:nvSpPr>
        <p:spPr>
          <a:xfrm>
            <a:off x="2936574" y="5159792"/>
            <a:ext cx="8330935" cy="8798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dirty="0">
                <a:solidFill>
                  <a:schemeClr val="tx1"/>
                </a:solidFill>
              </a:rPr>
              <a:t>Establishment of a separate foundation for reimbursing the costs of combatting pandemics</a:t>
            </a:r>
            <a:endParaRPr lang="en-GB" dirty="0">
              <a:solidFill>
                <a:schemeClr val="tx1"/>
              </a:solidFill>
            </a:endParaRPr>
          </a:p>
        </p:txBody>
      </p:sp>
      <p:sp>
        <p:nvSpPr>
          <p:cNvPr id="17" name="Rectangle 16">
            <a:extLst>
              <a:ext uri="{FF2B5EF4-FFF2-40B4-BE49-F238E27FC236}">
                <a16:creationId xmlns:a16="http://schemas.microsoft.com/office/drawing/2014/main" id="{6C901A9D-80F3-485C-81EC-F3DC1DDF58DB}"/>
              </a:ext>
            </a:extLst>
          </p:cNvPr>
          <p:cNvSpPr/>
          <p:nvPr/>
        </p:nvSpPr>
        <p:spPr>
          <a:xfrm>
            <a:off x="1770648" y="2901835"/>
            <a:ext cx="9496861" cy="8798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742950" lvl="1" indent="-285750">
              <a:buFont typeface="Arial" panose="020B0604020202020204" pitchFamily="34" charset="0"/>
              <a:buChar char="•"/>
            </a:pPr>
            <a:r>
              <a:rPr lang="en-US" dirty="0">
                <a:solidFill>
                  <a:schemeClr val="tx1"/>
                </a:solidFill>
              </a:rPr>
              <a:t>Mandatory mechanisms to incentivise the quality of medical services</a:t>
            </a:r>
            <a:endParaRPr lang="en-GB" dirty="0">
              <a:solidFill>
                <a:schemeClr val="tx1"/>
              </a:solidFill>
            </a:endParaRPr>
          </a:p>
        </p:txBody>
      </p:sp>
      <p:sp>
        <p:nvSpPr>
          <p:cNvPr id="19" name="Oval 18">
            <a:extLst>
              <a:ext uri="{FF2B5EF4-FFF2-40B4-BE49-F238E27FC236}">
                <a16:creationId xmlns:a16="http://schemas.microsoft.com/office/drawing/2014/main" id="{94E4E4F5-41E1-49CD-99D0-24A1EC2E96C7}"/>
              </a:ext>
            </a:extLst>
          </p:cNvPr>
          <p:cNvSpPr/>
          <p:nvPr/>
        </p:nvSpPr>
        <p:spPr>
          <a:xfrm>
            <a:off x="178715" y="1764763"/>
            <a:ext cx="903161" cy="8840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2A</a:t>
            </a:r>
          </a:p>
        </p:txBody>
      </p:sp>
      <p:sp>
        <p:nvSpPr>
          <p:cNvPr id="22" name="Oval 21">
            <a:extLst>
              <a:ext uri="{FF2B5EF4-FFF2-40B4-BE49-F238E27FC236}">
                <a16:creationId xmlns:a16="http://schemas.microsoft.com/office/drawing/2014/main" id="{789AFCBE-827C-4BF8-B30C-32E387DE8345}"/>
              </a:ext>
            </a:extLst>
          </p:cNvPr>
          <p:cNvSpPr/>
          <p:nvPr/>
        </p:nvSpPr>
        <p:spPr>
          <a:xfrm>
            <a:off x="1313448" y="2886648"/>
            <a:ext cx="914399" cy="8950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2B</a:t>
            </a:r>
          </a:p>
        </p:txBody>
      </p:sp>
      <p:sp>
        <p:nvSpPr>
          <p:cNvPr id="23" name="Oval 22">
            <a:extLst>
              <a:ext uri="{FF2B5EF4-FFF2-40B4-BE49-F238E27FC236}">
                <a16:creationId xmlns:a16="http://schemas.microsoft.com/office/drawing/2014/main" id="{77447EFE-F177-4E49-87D8-812A94292219}"/>
              </a:ext>
            </a:extLst>
          </p:cNvPr>
          <p:cNvSpPr/>
          <p:nvPr/>
        </p:nvSpPr>
        <p:spPr>
          <a:xfrm>
            <a:off x="1937972" y="4015626"/>
            <a:ext cx="914400" cy="89506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2C</a:t>
            </a:r>
          </a:p>
        </p:txBody>
      </p:sp>
      <p:sp>
        <p:nvSpPr>
          <p:cNvPr id="24" name="Oval 23">
            <a:extLst>
              <a:ext uri="{FF2B5EF4-FFF2-40B4-BE49-F238E27FC236}">
                <a16:creationId xmlns:a16="http://schemas.microsoft.com/office/drawing/2014/main" id="{622D6852-C01B-48FE-9EAA-57B893A1C125}"/>
              </a:ext>
            </a:extLst>
          </p:cNvPr>
          <p:cNvSpPr/>
          <p:nvPr/>
        </p:nvSpPr>
        <p:spPr>
          <a:xfrm>
            <a:off x="2404236" y="5144605"/>
            <a:ext cx="914399" cy="8950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2D</a:t>
            </a:r>
          </a:p>
        </p:txBody>
      </p:sp>
      <p:pic>
        <p:nvPicPr>
          <p:cNvPr id="20" name="Graphic 19" descr="Coins">
            <a:extLst>
              <a:ext uri="{FF2B5EF4-FFF2-40B4-BE49-F238E27FC236}">
                <a16:creationId xmlns:a16="http://schemas.microsoft.com/office/drawing/2014/main" id="{43FE2A36-170F-4090-ABC4-345E72EFBEF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0858" y="448971"/>
            <a:ext cx="516293" cy="516293"/>
          </a:xfrm>
          <a:prstGeom prst="rect">
            <a:avLst/>
          </a:prstGeom>
        </p:spPr>
      </p:pic>
      <p:sp>
        <p:nvSpPr>
          <p:cNvPr id="21" name="Slide Number Placeholder 2">
            <a:extLst>
              <a:ext uri="{FF2B5EF4-FFF2-40B4-BE49-F238E27FC236}">
                <a16:creationId xmlns:a16="http://schemas.microsoft.com/office/drawing/2014/main" id="{6E824C73-21D5-4A26-A983-FCC0DFEE42F8}"/>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25" name="Slide Number Placeholder 2">
            <a:extLst>
              <a:ext uri="{FF2B5EF4-FFF2-40B4-BE49-F238E27FC236}">
                <a16:creationId xmlns:a16="http://schemas.microsoft.com/office/drawing/2014/main" id="{1929E8D3-59DF-48DC-A19C-F2A9F122ADE8}"/>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26280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4F46C-B9B2-4AC3-B1C3-E96A98DAD102}"/>
              </a:ext>
            </a:extLst>
          </p:cNvPr>
          <p:cNvSpPr>
            <a:spLocks noGrp="1"/>
          </p:cNvSpPr>
          <p:nvPr>
            <p:ph type="title"/>
          </p:nvPr>
        </p:nvSpPr>
        <p:spPr/>
        <p:txBody>
          <a:bodyPr/>
          <a:lstStyle/>
          <a:p>
            <a:r>
              <a:rPr lang="en-GB" dirty="0">
                <a:solidFill>
                  <a:srgbClr val="18A7B5"/>
                </a:solidFill>
              </a:rPr>
              <a:t>Workforce</a:t>
            </a:r>
          </a:p>
        </p:txBody>
      </p:sp>
      <p:sp>
        <p:nvSpPr>
          <p:cNvPr id="6" name="Text Placeholder 7">
            <a:extLst>
              <a:ext uri="{FF2B5EF4-FFF2-40B4-BE49-F238E27FC236}">
                <a16:creationId xmlns:a16="http://schemas.microsoft.com/office/drawing/2014/main" id="{69860E87-5C78-4CDC-8032-4C051436652E}"/>
              </a:ext>
            </a:extLst>
          </p:cNvPr>
          <p:cNvSpPr>
            <a:spLocks noGrp="1"/>
          </p:cNvSpPr>
          <p:nvPr>
            <p:ph type="body" sz="quarter" idx="10"/>
          </p:nvPr>
        </p:nvSpPr>
        <p:spPr>
          <a:xfrm>
            <a:off x="3870324" y="3658501"/>
            <a:ext cx="7401933" cy="541337"/>
          </a:xfrm>
        </p:spPr>
        <p:txBody>
          <a:bodyPr/>
          <a:lstStyle/>
          <a:p>
            <a:r>
              <a:rPr lang="en-GB" dirty="0"/>
              <a:t>Findings and recommendations</a:t>
            </a:r>
          </a:p>
        </p:txBody>
      </p:sp>
      <p:sp>
        <p:nvSpPr>
          <p:cNvPr id="4" name="Slide Number Placeholder 2">
            <a:extLst>
              <a:ext uri="{FF2B5EF4-FFF2-40B4-BE49-F238E27FC236}">
                <a16:creationId xmlns:a16="http://schemas.microsoft.com/office/drawing/2014/main" id="{3A7B8CAA-519F-464A-89E9-A5E3475FAD84}"/>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chemeClr val="tx2"/>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endParaRPr>
          </a:p>
        </p:txBody>
      </p:sp>
      <p:sp>
        <p:nvSpPr>
          <p:cNvPr id="5" name="Slide Number Placeholder 2">
            <a:extLst>
              <a:ext uri="{FF2B5EF4-FFF2-40B4-BE49-F238E27FC236}">
                <a16:creationId xmlns:a16="http://schemas.microsoft.com/office/drawing/2014/main" id="{45546493-2654-4D4F-9836-4B1ED27B51DB}"/>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1825702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E081-6421-443A-846F-75BAB50466C8}"/>
              </a:ext>
            </a:extLst>
          </p:cNvPr>
          <p:cNvSpPr>
            <a:spLocks noGrp="1"/>
          </p:cNvSpPr>
          <p:nvPr>
            <p:ph type="title"/>
          </p:nvPr>
        </p:nvSpPr>
        <p:spPr/>
        <p:txBody>
          <a:bodyPr/>
          <a:lstStyle/>
          <a:p>
            <a:r>
              <a:rPr lang="en-GB" dirty="0"/>
              <a:t>Workforce</a:t>
            </a:r>
            <a:br>
              <a:rPr lang="en-GB" dirty="0"/>
            </a:br>
            <a:r>
              <a:rPr lang="en-GB" sz="2800" dirty="0">
                <a:latin typeface="+mn-lt"/>
              </a:rPr>
              <a:t>Findings</a:t>
            </a:r>
            <a:endParaRPr lang="en-GB" dirty="0">
              <a:latin typeface="+mn-lt"/>
            </a:endParaRPr>
          </a:p>
        </p:txBody>
      </p:sp>
      <p:pic>
        <p:nvPicPr>
          <p:cNvPr id="8" name="Picture 2" descr="Flag of Russia - Wikipedia">
            <a:extLst>
              <a:ext uri="{FF2B5EF4-FFF2-40B4-BE49-F238E27FC236}">
                <a16:creationId xmlns:a16="http://schemas.microsoft.com/office/drawing/2014/main" id="{AA43A5E9-D4A8-4DCC-885E-F3C221133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9" name="Graphic 8" descr="Doctor">
            <a:extLst>
              <a:ext uri="{FF2B5EF4-FFF2-40B4-BE49-F238E27FC236}">
                <a16:creationId xmlns:a16="http://schemas.microsoft.com/office/drawing/2014/main" id="{24FE3E2B-D17A-4960-83DF-C9B031902F8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618" y="438851"/>
            <a:ext cx="516293" cy="516293"/>
          </a:xfrm>
          <a:prstGeom prst="rect">
            <a:avLst/>
          </a:prstGeom>
        </p:spPr>
      </p:pic>
      <p:graphicFrame>
        <p:nvGraphicFramePr>
          <p:cNvPr id="10" name="Table 5">
            <a:extLst>
              <a:ext uri="{FF2B5EF4-FFF2-40B4-BE49-F238E27FC236}">
                <a16:creationId xmlns:a16="http://schemas.microsoft.com/office/drawing/2014/main" id="{5EB31850-9137-4484-924D-9CED09035678}"/>
              </a:ext>
            </a:extLst>
          </p:cNvPr>
          <p:cNvGraphicFramePr>
            <a:graphicFrameLocks noGrp="1"/>
          </p:cNvGraphicFramePr>
          <p:nvPr>
            <p:extLst>
              <p:ext uri="{D42A27DB-BD31-4B8C-83A1-F6EECF244321}">
                <p14:modId xmlns:p14="http://schemas.microsoft.com/office/powerpoint/2010/main" val="653416342"/>
              </p:ext>
            </p:extLst>
          </p:nvPr>
        </p:nvGraphicFramePr>
        <p:xfrm>
          <a:off x="903206" y="1963397"/>
          <a:ext cx="10579569" cy="2473960"/>
        </p:xfrm>
        <a:graphic>
          <a:graphicData uri="http://schemas.openxmlformats.org/drawingml/2006/table">
            <a:tbl>
              <a:tblPr firstRow="1" bandRow="1">
                <a:tableStyleId>{5C22544A-7EE6-4342-B048-85BDC9FD1C3A}</a:tableStyleId>
              </a:tblPr>
              <a:tblGrid>
                <a:gridCol w="1743191">
                  <a:extLst>
                    <a:ext uri="{9D8B030D-6E8A-4147-A177-3AD203B41FA5}">
                      <a16:colId xmlns:a16="http://schemas.microsoft.com/office/drawing/2014/main" val="1086582845"/>
                    </a:ext>
                  </a:extLst>
                </a:gridCol>
                <a:gridCol w="4233333">
                  <a:extLst>
                    <a:ext uri="{9D8B030D-6E8A-4147-A177-3AD203B41FA5}">
                      <a16:colId xmlns:a16="http://schemas.microsoft.com/office/drawing/2014/main" val="2519863855"/>
                    </a:ext>
                  </a:extLst>
                </a:gridCol>
                <a:gridCol w="4603045">
                  <a:extLst>
                    <a:ext uri="{9D8B030D-6E8A-4147-A177-3AD203B41FA5}">
                      <a16:colId xmlns:a16="http://schemas.microsoft.com/office/drawing/2014/main" val="3775834583"/>
                    </a:ext>
                  </a:extLst>
                </a:gridCol>
              </a:tblGrid>
              <a:tr h="370840">
                <a:tc>
                  <a:txBody>
                    <a:bodyPr/>
                    <a:lstStyle/>
                    <a:p>
                      <a:r>
                        <a:rPr lang="en-GB" i="0" dirty="0">
                          <a:solidFill>
                            <a:schemeClr val="tx2"/>
                          </a:solidFill>
                        </a:rPr>
                        <a:t>Workforce  </a:t>
                      </a:r>
                      <a:endParaRPr lang="en-CH" i="0" dirty="0">
                        <a:solidFill>
                          <a:schemeClr val="tx2"/>
                        </a:solidFill>
                      </a:endParaRPr>
                    </a:p>
                  </a:txBody>
                  <a:tcPr>
                    <a:solidFill>
                      <a:schemeClr val="bg1"/>
                    </a:solidFill>
                  </a:tcPr>
                </a:tc>
                <a:tc>
                  <a:txBody>
                    <a:bodyPr/>
                    <a:lstStyle/>
                    <a:p>
                      <a:r>
                        <a:rPr lang="en-GB" dirty="0"/>
                        <a:t>Sustainability </a:t>
                      </a:r>
                      <a:endParaRPr lang="en-CH" dirty="0"/>
                    </a:p>
                  </a:txBody>
                  <a:tcPr/>
                </a:tc>
                <a:tc>
                  <a:txBody>
                    <a:bodyPr/>
                    <a:lstStyle/>
                    <a:p>
                      <a:r>
                        <a:rPr lang="en-GB" dirty="0"/>
                        <a:t>Resilience</a:t>
                      </a:r>
                      <a:endParaRPr lang="en-CH" dirty="0"/>
                    </a:p>
                  </a:txBody>
                  <a:tcPr>
                    <a:solidFill>
                      <a:schemeClr val="accent2"/>
                    </a:solidFill>
                  </a:tcPr>
                </a:tc>
                <a:extLst>
                  <a:ext uri="{0D108BD9-81ED-4DB2-BD59-A6C34878D82A}">
                    <a16:rowId xmlns:a16="http://schemas.microsoft.com/office/drawing/2014/main" val="1203570088"/>
                  </a:ext>
                </a:extLst>
              </a:tr>
              <a:tr h="370840">
                <a:tc>
                  <a:txBody>
                    <a:bodyPr/>
                    <a:lstStyle/>
                    <a:p>
                      <a:r>
                        <a:rPr lang="en-GB" dirty="0">
                          <a:solidFill>
                            <a:schemeClr val="bg1"/>
                          </a:solidFill>
                        </a:rPr>
                        <a:t>Strengths</a:t>
                      </a:r>
                      <a:endParaRPr lang="en-CH" dirty="0">
                        <a:solidFill>
                          <a:schemeClr val="bg1"/>
                        </a:solidFill>
                      </a:endParaRPr>
                    </a:p>
                  </a:txBody>
                  <a:tcPr anchor="ctr">
                    <a:solidFill>
                      <a:schemeClr val="tx2"/>
                    </a:solidFill>
                  </a:tcPr>
                </a:tc>
                <a:tc>
                  <a:txBody>
                    <a:bodyPr/>
                    <a:lstStyle/>
                    <a:p>
                      <a:pPr marL="285750" lvl="0" indent="-285750">
                        <a:buFont typeface="Arial" panose="020B0604020202020204" pitchFamily="34" charset="0"/>
                        <a:buChar char="•"/>
                      </a:pPr>
                      <a:r>
                        <a:rPr lang="en-US" sz="1800" dirty="0"/>
                        <a:t>Persistent trend towards increasing medical staff salaries and decreasing personnel turnover</a:t>
                      </a:r>
                      <a:endParaRPr lang="ru-RU" sz="1800" dirty="0"/>
                    </a:p>
                    <a:p>
                      <a:pPr marL="285750" indent="-285750">
                        <a:buFont typeface="Arial" panose="020B0604020202020204" pitchFamily="34" charset="0"/>
                        <a:buChar char="•"/>
                      </a:pPr>
                      <a:r>
                        <a:rPr lang="en-US" sz="1800" dirty="0"/>
                        <a:t>Optimisation of staffing levels in past ten years</a:t>
                      </a:r>
                      <a:endParaRPr lang="ru-RU" sz="18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Success in mobilizing human resources: involving students, residents and teaching staff of medical universities, introducing longer working hours, etc.</a:t>
                      </a:r>
                      <a:endParaRPr lang="en-GB" sz="1800" dirty="0"/>
                    </a:p>
                    <a:p>
                      <a:pPr marL="0" indent="0">
                        <a:buFont typeface="Arial" panose="020B0604020202020204" pitchFamily="34" charset="0"/>
                        <a:buNone/>
                      </a:pPr>
                      <a:endParaRPr lang="en-GB" sz="1800" dirty="0"/>
                    </a:p>
                  </a:txBody>
                  <a:tcPr/>
                </a:tc>
                <a:extLst>
                  <a:ext uri="{0D108BD9-81ED-4DB2-BD59-A6C34878D82A}">
                    <a16:rowId xmlns:a16="http://schemas.microsoft.com/office/drawing/2014/main" val="876558162"/>
                  </a:ext>
                </a:extLst>
              </a:tr>
              <a:tr h="370840">
                <a:tc>
                  <a:txBody>
                    <a:bodyPr/>
                    <a:lstStyle/>
                    <a:p>
                      <a:r>
                        <a:rPr lang="en-GB" dirty="0">
                          <a:solidFill>
                            <a:schemeClr val="bg1"/>
                          </a:solidFill>
                        </a:rPr>
                        <a:t>Challenges </a:t>
                      </a:r>
                      <a:endParaRPr lang="en-CH" dirty="0">
                        <a:solidFill>
                          <a:schemeClr val="bg1"/>
                        </a:solidFill>
                      </a:endParaRPr>
                    </a:p>
                  </a:txBody>
                  <a:tcPr anchor="ctr">
                    <a:solidFill>
                      <a:schemeClr val="tx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Decline in availability of health workers, increase in number of vacant positions</a:t>
                      </a:r>
                      <a:endParaRPr lang="en-GB" sz="18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Physicians lack triage skills, ability to work in PPE and reasonable suspicion</a:t>
                      </a:r>
                      <a:endParaRPr lang="en-GB" sz="1800" dirty="0"/>
                    </a:p>
                  </a:txBody>
                  <a:tcPr/>
                </a:tc>
                <a:extLst>
                  <a:ext uri="{0D108BD9-81ED-4DB2-BD59-A6C34878D82A}">
                    <a16:rowId xmlns:a16="http://schemas.microsoft.com/office/drawing/2014/main" val="4226180974"/>
                  </a:ext>
                </a:extLst>
              </a:tr>
            </a:tbl>
          </a:graphicData>
        </a:graphic>
      </p:graphicFrame>
      <p:sp>
        <p:nvSpPr>
          <p:cNvPr id="7" name="Slide Number Placeholder 2">
            <a:extLst>
              <a:ext uri="{FF2B5EF4-FFF2-40B4-BE49-F238E27FC236}">
                <a16:creationId xmlns:a16="http://schemas.microsoft.com/office/drawing/2014/main" id="{99D8F491-770C-4567-AF56-FE162412373F}"/>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2" name="Slide Number Placeholder 2">
            <a:extLst>
              <a:ext uri="{FF2B5EF4-FFF2-40B4-BE49-F238E27FC236}">
                <a16:creationId xmlns:a16="http://schemas.microsoft.com/office/drawing/2014/main" id="{EBC84CA2-FF9C-455C-8D13-719B25E75EDA}"/>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1133242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58811-A978-48C7-8CF8-8D0A09AC2853}"/>
              </a:ext>
            </a:extLst>
          </p:cNvPr>
          <p:cNvSpPr>
            <a:spLocks noGrp="1"/>
          </p:cNvSpPr>
          <p:nvPr>
            <p:ph type="title"/>
          </p:nvPr>
        </p:nvSpPr>
        <p:spPr/>
        <p:txBody>
          <a:bodyPr/>
          <a:lstStyle/>
          <a:p>
            <a:r>
              <a:rPr lang="en-GB" dirty="0"/>
              <a:t>Workforce</a:t>
            </a:r>
            <a:br>
              <a:rPr lang="en-GB" dirty="0"/>
            </a:br>
            <a:r>
              <a:rPr lang="en-GB" sz="2800" dirty="0">
                <a:latin typeface="+mn-lt"/>
              </a:rPr>
              <a:t>Recommendations</a:t>
            </a:r>
            <a:endParaRPr lang="en-GB" dirty="0">
              <a:latin typeface="+mn-lt"/>
            </a:endParaRPr>
          </a:p>
        </p:txBody>
      </p:sp>
      <p:pic>
        <p:nvPicPr>
          <p:cNvPr id="8" name="Picture 2" descr="Flag of Russia - Wikipedia">
            <a:extLst>
              <a:ext uri="{FF2B5EF4-FFF2-40B4-BE49-F238E27FC236}">
                <a16:creationId xmlns:a16="http://schemas.microsoft.com/office/drawing/2014/main" id="{94F9EB0D-9139-4975-A164-C5959E116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4" name="Arc 13">
            <a:extLst>
              <a:ext uri="{FF2B5EF4-FFF2-40B4-BE49-F238E27FC236}">
                <a16:creationId xmlns:a16="http://schemas.microsoft.com/office/drawing/2014/main" id="{5F51B704-F5C0-40E1-92CC-91270184D0E3}"/>
              </a:ext>
            </a:extLst>
          </p:cNvPr>
          <p:cNvSpPr/>
          <p:nvPr/>
        </p:nvSpPr>
        <p:spPr>
          <a:xfrm>
            <a:off x="-4159708" y="2026273"/>
            <a:ext cx="7687734" cy="7687734"/>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H"/>
          </a:p>
        </p:txBody>
      </p:sp>
      <p:sp>
        <p:nvSpPr>
          <p:cNvPr id="15" name="Rectangle 14">
            <a:extLst>
              <a:ext uri="{FF2B5EF4-FFF2-40B4-BE49-F238E27FC236}">
                <a16:creationId xmlns:a16="http://schemas.microsoft.com/office/drawing/2014/main" id="{84392032-DCE7-4B9C-B0DB-5A6007B42062}"/>
              </a:ext>
            </a:extLst>
          </p:cNvPr>
          <p:cNvSpPr/>
          <p:nvPr/>
        </p:nvSpPr>
        <p:spPr>
          <a:xfrm>
            <a:off x="2310398" y="2504718"/>
            <a:ext cx="8552267" cy="969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r>
              <a:rPr lang="ru-RU" dirty="0">
                <a:solidFill>
                  <a:schemeClr val="tx1"/>
                </a:solidFill>
              </a:rPr>
              <a:t>        </a:t>
            </a:r>
            <a:r>
              <a:rPr lang="ru-RU" dirty="0">
                <a:solidFill>
                  <a:schemeClr val="tx1"/>
                </a:solidFill>
                <a:effectLst/>
                <a:latin typeface="u2000"/>
              </a:rPr>
              <a:t>•</a:t>
            </a:r>
            <a:r>
              <a:rPr lang="ru-RU" dirty="0">
                <a:effectLst/>
                <a:latin typeface="u2000"/>
              </a:rPr>
              <a:t>        </a:t>
            </a:r>
            <a:r>
              <a:rPr lang="en-US" dirty="0">
                <a:solidFill>
                  <a:schemeClr val="tx1"/>
                </a:solidFill>
              </a:rPr>
              <a:t>Promote the prestige of medical professions to younger generations </a:t>
            </a:r>
            <a:endParaRPr lang="en-GB" dirty="0">
              <a:solidFill>
                <a:schemeClr val="tx1"/>
              </a:solidFill>
            </a:endParaRPr>
          </a:p>
        </p:txBody>
      </p:sp>
      <p:sp>
        <p:nvSpPr>
          <p:cNvPr id="16" name="Rectangle 15">
            <a:extLst>
              <a:ext uri="{FF2B5EF4-FFF2-40B4-BE49-F238E27FC236}">
                <a16:creationId xmlns:a16="http://schemas.microsoft.com/office/drawing/2014/main" id="{EDCC9395-6583-4184-ACC2-7C59A9E46582}"/>
              </a:ext>
            </a:extLst>
          </p:cNvPr>
          <p:cNvSpPr/>
          <p:nvPr/>
        </p:nvSpPr>
        <p:spPr>
          <a:xfrm>
            <a:off x="3465657" y="4219817"/>
            <a:ext cx="7397008" cy="969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42950" lvl="1" indent="-285750">
              <a:buFont typeface="Arial" panose="020B0604020202020204" pitchFamily="34" charset="0"/>
              <a:buChar char="•"/>
            </a:pPr>
            <a:r>
              <a:rPr lang="en-US" dirty="0">
                <a:solidFill>
                  <a:schemeClr val="tx1"/>
                </a:solidFill>
              </a:rPr>
              <a:t>Need for supplementing or revising educational courses on infectious diseases regarding epidemic preparedness</a:t>
            </a:r>
            <a:endParaRPr lang="en-GB" dirty="0">
              <a:solidFill>
                <a:schemeClr val="tx1"/>
              </a:solidFill>
            </a:endParaRPr>
          </a:p>
        </p:txBody>
      </p:sp>
      <p:sp>
        <p:nvSpPr>
          <p:cNvPr id="18" name="Oval 17">
            <a:extLst>
              <a:ext uri="{FF2B5EF4-FFF2-40B4-BE49-F238E27FC236}">
                <a16:creationId xmlns:a16="http://schemas.microsoft.com/office/drawing/2014/main" id="{AD476B67-6CA9-44A5-8427-4AE0D20649AB}"/>
              </a:ext>
            </a:extLst>
          </p:cNvPr>
          <p:cNvSpPr/>
          <p:nvPr/>
        </p:nvSpPr>
        <p:spPr>
          <a:xfrm>
            <a:off x="1823943" y="2504718"/>
            <a:ext cx="972909" cy="9729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dirty="0"/>
              <a:t>3A</a:t>
            </a:r>
          </a:p>
        </p:txBody>
      </p:sp>
      <p:sp>
        <p:nvSpPr>
          <p:cNvPr id="12" name="Oval 11">
            <a:extLst>
              <a:ext uri="{FF2B5EF4-FFF2-40B4-BE49-F238E27FC236}">
                <a16:creationId xmlns:a16="http://schemas.microsoft.com/office/drawing/2014/main" id="{663CF5D1-739B-46E7-AA3F-20AD53690AC2}"/>
              </a:ext>
            </a:extLst>
          </p:cNvPr>
          <p:cNvSpPr/>
          <p:nvPr/>
        </p:nvSpPr>
        <p:spPr>
          <a:xfrm>
            <a:off x="2980940" y="4219817"/>
            <a:ext cx="969433" cy="9694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dirty="0"/>
              <a:t>3B</a:t>
            </a:r>
          </a:p>
        </p:txBody>
      </p:sp>
      <p:pic>
        <p:nvPicPr>
          <p:cNvPr id="17" name="Graphic 16" descr="Doctor">
            <a:extLst>
              <a:ext uri="{FF2B5EF4-FFF2-40B4-BE49-F238E27FC236}">
                <a16:creationId xmlns:a16="http://schemas.microsoft.com/office/drawing/2014/main" id="{411C4250-EDEB-44E1-AB5C-7F2CAC49C8E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618" y="438851"/>
            <a:ext cx="516293" cy="516293"/>
          </a:xfrm>
          <a:prstGeom prst="rect">
            <a:avLst/>
          </a:prstGeom>
        </p:spPr>
      </p:pic>
      <p:sp>
        <p:nvSpPr>
          <p:cNvPr id="11" name="Slide Number Placeholder 2">
            <a:extLst>
              <a:ext uri="{FF2B5EF4-FFF2-40B4-BE49-F238E27FC236}">
                <a16:creationId xmlns:a16="http://schemas.microsoft.com/office/drawing/2014/main" id="{E2246B26-6E23-4468-9E5C-218561665962}"/>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9" name="Slide Number Placeholder 2">
            <a:extLst>
              <a:ext uri="{FF2B5EF4-FFF2-40B4-BE49-F238E27FC236}">
                <a16:creationId xmlns:a16="http://schemas.microsoft.com/office/drawing/2014/main" id="{6E9CC08F-7B68-49AD-847F-AEF77CAC4420}"/>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2824019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4F46C-B9B2-4AC3-B1C3-E96A98DAD102}"/>
              </a:ext>
            </a:extLst>
          </p:cNvPr>
          <p:cNvSpPr>
            <a:spLocks noGrp="1"/>
          </p:cNvSpPr>
          <p:nvPr>
            <p:ph type="title"/>
          </p:nvPr>
        </p:nvSpPr>
        <p:spPr/>
        <p:txBody>
          <a:bodyPr/>
          <a:lstStyle/>
          <a:p>
            <a:r>
              <a:rPr lang="en-GB" dirty="0"/>
              <a:t>Medicines and technology</a:t>
            </a:r>
          </a:p>
        </p:txBody>
      </p:sp>
      <p:sp>
        <p:nvSpPr>
          <p:cNvPr id="6" name="Text Placeholder 7">
            <a:extLst>
              <a:ext uri="{FF2B5EF4-FFF2-40B4-BE49-F238E27FC236}">
                <a16:creationId xmlns:a16="http://schemas.microsoft.com/office/drawing/2014/main" id="{86712BBE-C101-45A9-AB75-0B58177418B3}"/>
              </a:ext>
            </a:extLst>
          </p:cNvPr>
          <p:cNvSpPr>
            <a:spLocks noGrp="1"/>
          </p:cNvSpPr>
          <p:nvPr>
            <p:ph type="body" sz="quarter" idx="10"/>
          </p:nvPr>
        </p:nvSpPr>
        <p:spPr>
          <a:xfrm>
            <a:off x="3870324" y="3658501"/>
            <a:ext cx="7401933" cy="541337"/>
          </a:xfrm>
        </p:spPr>
        <p:txBody>
          <a:bodyPr/>
          <a:lstStyle/>
          <a:p>
            <a:r>
              <a:rPr lang="en-GB" dirty="0"/>
              <a:t>Findings and recommendations</a:t>
            </a:r>
          </a:p>
        </p:txBody>
      </p:sp>
      <p:sp>
        <p:nvSpPr>
          <p:cNvPr id="4" name="Slide Number Placeholder 2">
            <a:extLst>
              <a:ext uri="{FF2B5EF4-FFF2-40B4-BE49-F238E27FC236}">
                <a16:creationId xmlns:a16="http://schemas.microsoft.com/office/drawing/2014/main" id="{B7D6DF0B-D41A-4CDE-B6DE-42CC5FFD5767}"/>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chemeClr val="tx2"/>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endParaRPr>
          </a:p>
        </p:txBody>
      </p:sp>
      <p:sp>
        <p:nvSpPr>
          <p:cNvPr id="5" name="Slide Number Placeholder 2">
            <a:extLst>
              <a:ext uri="{FF2B5EF4-FFF2-40B4-BE49-F238E27FC236}">
                <a16:creationId xmlns:a16="http://schemas.microsoft.com/office/drawing/2014/main" id="{C5FE38FD-C4D6-4513-B6A5-B0744C355033}"/>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246480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009C5E-3A16-4253-8A90-7A5947D414CF}"/>
              </a:ext>
            </a:extLst>
          </p:cNvPr>
          <p:cNvGrpSpPr/>
          <p:nvPr/>
        </p:nvGrpSpPr>
        <p:grpSpPr>
          <a:xfrm>
            <a:off x="128968" y="405651"/>
            <a:ext cx="819050" cy="819050"/>
            <a:chOff x="7604300" y="1783179"/>
            <a:chExt cx="879591" cy="879591"/>
          </a:xfrm>
          <a:solidFill>
            <a:schemeClr val="tx1"/>
          </a:solidFill>
        </p:grpSpPr>
        <p:pic>
          <p:nvPicPr>
            <p:cNvPr id="12" name="Graphic 11" descr="Internet">
              <a:extLst>
                <a:ext uri="{FF2B5EF4-FFF2-40B4-BE49-F238E27FC236}">
                  <a16:creationId xmlns:a16="http://schemas.microsoft.com/office/drawing/2014/main" id="{FA75F684-7540-4DB5-8A19-BA94C4FA5DD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604300" y="1783179"/>
              <a:ext cx="879591" cy="879591"/>
            </a:xfrm>
            <a:prstGeom prst="rect">
              <a:avLst/>
            </a:prstGeom>
          </p:spPr>
        </p:pic>
        <p:sp>
          <p:nvSpPr>
            <p:cNvPr id="13" name="Rectangle 12">
              <a:extLst>
                <a:ext uri="{FF2B5EF4-FFF2-40B4-BE49-F238E27FC236}">
                  <a16:creationId xmlns:a16="http://schemas.microsoft.com/office/drawing/2014/main" id="{5B2D01A8-F6B2-4D3B-AB82-32C001910A0D}"/>
                </a:ext>
              </a:extLst>
            </p:cNvPr>
            <p:cNvSpPr/>
            <p:nvPr/>
          </p:nvSpPr>
          <p:spPr>
            <a:xfrm>
              <a:off x="7772998" y="2021601"/>
              <a:ext cx="528180" cy="316908"/>
            </a:xfrm>
            <a:prstGeom prst="rect">
              <a:avLst/>
            </a:prstGeom>
            <a:grp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solidFill>
                  <a:schemeClr val="tx1"/>
                </a:solidFill>
              </a:endParaRPr>
            </a:p>
          </p:txBody>
        </p:sp>
        <p:pic>
          <p:nvPicPr>
            <p:cNvPr id="14" name="Graphic 13" descr="Medicine with solid fill">
              <a:extLst>
                <a:ext uri="{FF2B5EF4-FFF2-40B4-BE49-F238E27FC236}">
                  <a16:creationId xmlns:a16="http://schemas.microsoft.com/office/drawing/2014/main" id="{B2A424E9-5E91-4080-8C9D-ECFE86B5EF8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915914" y="2061664"/>
              <a:ext cx="259858" cy="259858"/>
            </a:xfrm>
            <a:prstGeom prst="rect">
              <a:avLst/>
            </a:prstGeom>
          </p:spPr>
        </p:pic>
      </p:grpSp>
      <p:sp>
        <p:nvSpPr>
          <p:cNvPr id="2" name="Title 1">
            <a:extLst>
              <a:ext uri="{FF2B5EF4-FFF2-40B4-BE49-F238E27FC236}">
                <a16:creationId xmlns:a16="http://schemas.microsoft.com/office/drawing/2014/main" id="{E515E081-6421-443A-846F-75BAB50466C8}"/>
              </a:ext>
            </a:extLst>
          </p:cNvPr>
          <p:cNvSpPr>
            <a:spLocks noGrp="1"/>
          </p:cNvSpPr>
          <p:nvPr>
            <p:ph type="title"/>
          </p:nvPr>
        </p:nvSpPr>
        <p:spPr/>
        <p:txBody>
          <a:bodyPr/>
          <a:lstStyle/>
          <a:p>
            <a:r>
              <a:rPr lang="en-GB" dirty="0"/>
              <a:t>Medicines and technology</a:t>
            </a:r>
            <a:br>
              <a:rPr lang="en-GB" dirty="0"/>
            </a:br>
            <a:r>
              <a:rPr lang="en-GB" sz="2800" dirty="0">
                <a:latin typeface="+mn-lt"/>
              </a:rPr>
              <a:t>Findings</a:t>
            </a:r>
            <a:endParaRPr lang="en-GB" dirty="0">
              <a:latin typeface="+mn-lt"/>
            </a:endParaRPr>
          </a:p>
        </p:txBody>
      </p:sp>
      <p:pic>
        <p:nvPicPr>
          <p:cNvPr id="8" name="Picture 2" descr="Flag of Russia - Wikipedia">
            <a:extLst>
              <a:ext uri="{FF2B5EF4-FFF2-40B4-BE49-F238E27FC236}">
                <a16:creationId xmlns:a16="http://schemas.microsoft.com/office/drawing/2014/main" id="{3AAD8A3A-2917-45AF-BCD1-76E2370FF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graphicFrame>
        <p:nvGraphicFramePr>
          <p:cNvPr id="10" name="Table 5">
            <a:extLst>
              <a:ext uri="{FF2B5EF4-FFF2-40B4-BE49-F238E27FC236}">
                <a16:creationId xmlns:a16="http://schemas.microsoft.com/office/drawing/2014/main" id="{2AFF236B-B3FC-421B-BC16-85E130E1949D}"/>
              </a:ext>
            </a:extLst>
          </p:cNvPr>
          <p:cNvGraphicFramePr>
            <a:graphicFrameLocks noGrp="1"/>
          </p:cNvGraphicFramePr>
          <p:nvPr>
            <p:extLst>
              <p:ext uri="{D42A27DB-BD31-4B8C-83A1-F6EECF244321}">
                <p14:modId xmlns:p14="http://schemas.microsoft.com/office/powerpoint/2010/main" val="2838620315"/>
              </p:ext>
            </p:extLst>
          </p:nvPr>
        </p:nvGraphicFramePr>
        <p:xfrm>
          <a:off x="777881" y="1717040"/>
          <a:ext cx="10579569" cy="4236720"/>
        </p:xfrm>
        <a:graphic>
          <a:graphicData uri="http://schemas.openxmlformats.org/drawingml/2006/table">
            <a:tbl>
              <a:tblPr firstRow="1" bandRow="1">
                <a:tableStyleId>{5C22544A-7EE6-4342-B048-85BDC9FD1C3A}</a:tableStyleId>
              </a:tblPr>
              <a:tblGrid>
                <a:gridCol w="1743191">
                  <a:extLst>
                    <a:ext uri="{9D8B030D-6E8A-4147-A177-3AD203B41FA5}">
                      <a16:colId xmlns:a16="http://schemas.microsoft.com/office/drawing/2014/main" val="1086582845"/>
                    </a:ext>
                  </a:extLst>
                </a:gridCol>
                <a:gridCol w="4233333">
                  <a:extLst>
                    <a:ext uri="{9D8B030D-6E8A-4147-A177-3AD203B41FA5}">
                      <a16:colId xmlns:a16="http://schemas.microsoft.com/office/drawing/2014/main" val="2519863855"/>
                    </a:ext>
                  </a:extLst>
                </a:gridCol>
                <a:gridCol w="4603045">
                  <a:extLst>
                    <a:ext uri="{9D8B030D-6E8A-4147-A177-3AD203B41FA5}">
                      <a16:colId xmlns:a16="http://schemas.microsoft.com/office/drawing/2014/main" val="3775834583"/>
                    </a:ext>
                  </a:extLst>
                </a:gridCol>
              </a:tblGrid>
              <a:tr h="370840">
                <a:tc>
                  <a:txBody>
                    <a:bodyPr/>
                    <a:lstStyle/>
                    <a:p>
                      <a:r>
                        <a:rPr lang="en-GB" i="0" dirty="0">
                          <a:solidFill>
                            <a:schemeClr val="tx2"/>
                          </a:solidFill>
                        </a:rPr>
                        <a:t>Medicines and technology   </a:t>
                      </a:r>
                      <a:endParaRPr lang="en-CH" i="0" dirty="0">
                        <a:solidFill>
                          <a:schemeClr val="tx2"/>
                        </a:solidFill>
                      </a:endParaRPr>
                    </a:p>
                  </a:txBody>
                  <a:tcPr>
                    <a:solidFill>
                      <a:schemeClr val="bg1"/>
                    </a:solidFill>
                  </a:tcPr>
                </a:tc>
                <a:tc>
                  <a:txBody>
                    <a:bodyPr/>
                    <a:lstStyle/>
                    <a:p>
                      <a:r>
                        <a:rPr lang="en-GB" dirty="0"/>
                        <a:t>Sustainability </a:t>
                      </a:r>
                      <a:endParaRPr lang="en-CH" dirty="0"/>
                    </a:p>
                  </a:txBody>
                  <a:tcPr/>
                </a:tc>
                <a:tc>
                  <a:txBody>
                    <a:bodyPr/>
                    <a:lstStyle/>
                    <a:p>
                      <a:r>
                        <a:rPr lang="en-GB" dirty="0"/>
                        <a:t>Resilience</a:t>
                      </a:r>
                      <a:endParaRPr lang="en-CH" dirty="0"/>
                    </a:p>
                  </a:txBody>
                  <a:tcPr>
                    <a:solidFill>
                      <a:schemeClr val="accent2"/>
                    </a:solidFill>
                  </a:tcPr>
                </a:tc>
                <a:extLst>
                  <a:ext uri="{0D108BD9-81ED-4DB2-BD59-A6C34878D82A}">
                    <a16:rowId xmlns:a16="http://schemas.microsoft.com/office/drawing/2014/main" val="1203570088"/>
                  </a:ext>
                </a:extLst>
              </a:tr>
              <a:tr h="370840">
                <a:tc>
                  <a:txBody>
                    <a:bodyPr/>
                    <a:lstStyle/>
                    <a:p>
                      <a:r>
                        <a:rPr lang="en-GB" dirty="0">
                          <a:solidFill>
                            <a:schemeClr val="bg1"/>
                          </a:solidFill>
                        </a:rPr>
                        <a:t>Strengths</a:t>
                      </a:r>
                      <a:endParaRPr lang="en-CH" dirty="0">
                        <a:solidFill>
                          <a:schemeClr val="bg1"/>
                        </a:solidFill>
                      </a:endParaRPr>
                    </a:p>
                  </a:txBody>
                  <a:tcPr>
                    <a:solidFill>
                      <a:schemeClr val="tx2"/>
                    </a:solidFill>
                  </a:tcPr>
                </a:tc>
                <a:tc>
                  <a:txBody>
                    <a:bodyPr/>
                    <a:lstStyle/>
                    <a:p>
                      <a:pPr marL="285750" lvl="0" indent="-285750">
                        <a:buFont typeface="Arial" panose="020B0604020202020204" pitchFamily="34" charset="0"/>
                        <a:buChar char="•"/>
                      </a:pPr>
                      <a:r>
                        <a:rPr lang="en-US" sz="1600" dirty="0"/>
                        <a:t>Political course towards reaching digital maturity by creating a single digital environment, introducing innovative technologies (including telemedicine), developing communication infrastructure</a:t>
                      </a:r>
                      <a:endParaRPr lang="ru-RU" sz="1600" dirty="0"/>
                    </a:p>
                    <a:p>
                      <a:pPr marL="285750" lvl="0" indent="-285750">
                        <a:buFont typeface="Arial" panose="020B0604020202020204" pitchFamily="34" charset="0"/>
                        <a:buChar char="•"/>
                      </a:pPr>
                      <a:r>
                        <a:rPr lang="en-US" sz="1600" dirty="0"/>
                        <a:t>New mechanisms of state support for medical and pharmaceutical industry</a:t>
                      </a:r>
                      <a:endParaRPr lang="ru-RU" sz="1600" dirty="0"/>
                    </a:p>
                    <a:p>
                      <a:pPr marL="285750" indent="-285750">
                        <a:buFont typeface="Arial" panose="020B0604020202020204" pitchFamily="34" charset="0"/>
                        <a:buChar char="•"/>
                      </a:pPr>
                      <a:r>
                        <a:rPr lang="en-US" sz="1600" dirty="0"/>
                        <a:t>Program to re-equip state clinics with modern medical equipment</a:t>
                      </a:r>
                      <a:endParaRPr lang="ru-RU" sz="1600" dirty="0"/>
                    </a:p>
                  </a:txBody>
                  <a:tcPr/>
                </a:tc>
                <a:tc>
                  <a:txBody>
                    <a:bodyPr/>
                    <a:lstStyle/>
                    <a:p>
                      <a:pPr marL="285750" lvl="0" indent="-285750">
                        <a:buFont typeface="Arial" panose="020B0604020202020204" pitchFamily="34" charset="0"/>
                        <a:buChar char="•"/>
                      </a:pPr>
                      <a:r>
                        <a:rPr lang="en-US" sz="1600" dirty="0"/>
                        <a:t>Temporary simplification of the procedure for allowing PPE to the market, so that customers can begin to buy goods and services without procurement procedures</a:t>
                      </a:r>
                      <a:endParaRPr lang="ru-RU" sz="1600" dirty="0"/>
                    </a:p>
                    <a:p>
                      <a:pPr marL="285750" lvl="0" indent="-285750">
                        <a:buFont typeface="Arial" panose="020B0604020202020204" pitchFamily="34" charset="0"/>
                        <a:buChar char="•"/>
                      </a:pPr>
                      <a:r>
                        <a:rPr lang="en-US" sz="1600" dirty="0"/>
                        <a:t>Increasing the production of medical equipment, drugs and PPE by 20-50%</a:t>
                      </a:r>
                      <a:endParaRPr lang="ru-RU" sz="1600" dirty="0"/>
                    </a:p>
                    <a:p>
                      <a:pPr marL="285750" lvl="0" indent="-285750">
                        <a:buFont typeface="Arial" panose="020B0604020202020204" pitchFamily="34" charset="0"/>
                        <a:buChar char="•"/>
                      </a:pPr>
                      <a:r>
                        <a:rPr lang="en-US" sz="1600" dirty="0"/>
                        <a:t>Increasing stocks for emergency care in medical organizations</a:t>
                      </a:r>
                      <a:endParaRPr lang="ru-RU" sz="1600" dirty="0"/>
                    </a:p>
                    <a:p>
                      <a:pPr marL="285750" indent="-285750">
                        <a:buFont typeface="Arial" panose="020B0604020202020204" pitchFamily="34" charset="0"/>
                        <a:buChar char="•"/>
                      </a:pPr>
                      <a:r>
                        <a:rPr lang="en-US" sz="1600" dirty="0"/>
                        <a:t>Maintaining a reserve of special beds for treating patients with coronavirus</a:t>
                      </a:r>
                      <a:endParaRPr lang="en-GB" sz="1600" dirty="0"/>
                    </a:p>
                  </a:txBody>
                  <a:tcPr/>
                </a:tc>
                <a:extLst>
                  <a:ext uri="{0D108BD9-81ED-4DB2-BD59-A6C34878D82A}">
                    <a16:rowId xmlns:a16="http://schemas.microsoft.com/office/drawing/2014/main" val="876558162"/>
                  </a:ext>
                </a:extLst>
              </a:tr>
              <a:tr h="370840">
                <a:tc>
                  <a:txBody>
                    <a:bodyPr/>
                    <a:lstStyle/>
                    <a:p>
                      <a:r>
                        <a:rPr lang="en-GB" dirty="0">
                          <a:solidFill>
                            <a:schemeClr val="bg1"/>
                          </a:solidFill>
                        </a:rPr>
                        <a:t>Challenges </a:t>
                      </a:r>
                      <a:endParaRPr lang="en-CH" dirty="0">
                        <a:solidFill>
                          <a:schemeClr val="bg1"/>
                        </a:solidFill>
                      </a:endParaRPr>
                    </a:p>
                  </a:txBody>
                  <a:tcPr>
                    <a:solidFill>
                      <a:schemeClr val="tx2"/>
                    </a:solidFill>
                  </a:tcPr>
                </a:tc>
                <a:tc>
                  <a:txBody>
                    <a:bodyPr/>
                    <a:lstStyle/>
                    <a:p>
                      <a:pPr marL="285750" indent="-285750">
                        <a:buFont typeface="Arial" panose="020B0604020202020204" pitchFamily="34" charset="0"/>
                        <a:buChar char="•"/>
                      </a:pPr>
                      <a:r>
                        <a:rPr lang="en-US" sz="1600" dirty="0"/>
                        <a:t>No clear thresholds of economic efficiency for healthcare technology assessment</a:t>
                      </a:r>
                      <a:endParaRPr lang="ru-RU" sz="1600" dirty="0"/>
                    </a:p>
                    <a:p>
                      <a:pPr marL="285750" indent="-285750">
                        <a:buFont typeface="Arial" panose="020B0604020202020204" pitchFamily="34" charset="0"/>
                        <a:buChar char="•"/>
                      </a:pPr>
                      <a:r>
                        <a:rPr lang="en-US" sz="1600" dirty="0"/>
                        <a:t>Gaps in the legislative regulation in provision of telemedicine services </a:t>
                      </a:r>
                      <a:endParaRPr lang="ru-RU"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Lack of supplies at the beginning of the pandemic</a:t>
                      </a:r>
                      <a:endParaRPr lang="en-GB" sz="1600" dirty="0"/>
                    </a:p>
                    <a:p>
                      <a:pPr marL="285750" indent="-285750">
                        <a:buFont typeface="Arial" panose="020B0604020202020204" pitchFamily="34" charset="0"/>
                        <a:buChar char="•"/>
                      </a:pPr>
                      <a:endParaRPr lang="en-GB" sz="1600" dirty="0"/>
                    </a:p>
                  </a:txBody>
                  <a:tcPr/>
                </a:tc>
                <a:extLst>
                  <a:ext uri="{0D108BD9-81ED-4DB2-BD59-A6C34878D82A}">
                    <a16:rowId xmlns:a16="http://schemas.microsoft.com/office/drawing/2014/main" val="1608327076"/>
                  </a:ext>
                </a:extLst>
              </a:tr>
            </a:tbl>
          </a:graphicData>
        </a:graphic>
      </p:graphicFrame>
      <p:sp>
        <p:nvSpPr>
          <p:cNvPr id="15" name="Slide Number Placeholder 2">
            <a:extLst>
              <a:ext uri="{FF2B5EF4-FFF2-40B4-BE49-F238E27FC236}">
                <a16:creationId xmlns:a16="http://schemas.microsoft.com/office/drawing/2014/main" id="{9568F7BD-8AB4-434C-85CA-EE6544BF35CF}"/>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6" name="Slide Number Placeholder 2">
            <a:extLst>
              <a:ext uri="{FF2B5EF4-FFF2-40B4-BE49-F238E27FC236}">
                <a16:creationId xmlns:a16="http://schemas.microsoft.com/office/drawing/2014/main" id="{165336DB-F229-47A4-85B4-BC7F5837552B}"/>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124235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58811-A978-48C7-8CF8-8D0A09AC2853}"/>
              </a:ext>
            </a:extLst>
          </p:cNvPr>
          <p:cNvSpPr>
            <a:spLocks noGrp="1"/>
          </p:cNvSpPr>
          <p:nvPr>
            <p:ph type="title"/>
          </p:nvPr>
        </p:nvSpPr>
        <p:spPr/>
        <p:txBody>
          <a:bodyPr/>
          <a:lstStyle/>
          <a:p>
            <a:r>
              <a:rPr lang="en-GB" dirty="0"/>
              <a:t>Medicines and technology</a:t>
            </a:r>
            <a:br>
              <a:rPr lang="en-GB" dirty="0"/>
            </a:br>
            <a:r>
              <a:rPr lang="en-GB" sz="2800" dirty="0">
                <a:latin typeface="+mn-lt"/>
              </a:rPr>
              <a:t>Recommendations</a:t>
            </a:r>
            <a:endParaRPr lang="en-GB" dirty="0">
              <a:latin typeface="+mn-lt"/>
            </a:endParaRPr>
          </a:p>
        </p:txBody>
      </p:sp>
      <p:pic>
        <p:nvPicPr>
          <p:cNvPr id="11" name="Picture 2" descr="Flag of Russia - Wikipedia">
            <a:extLst>
              <a:ext uri="{FF2B5EF4-FFF2-40B4-BE49-F238E27FC236}">
                <a16:creationId xmlns:a16="http://schemas.microsoft.com/office/drawing/2014/main" id="{3DEB58EF-9E4B-4BE9-813A-D46EE26B6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97ACBFE9-3258-4F3D-99A6-3184C434CF04}"/>
              </a:ext>
            </a:extLst>
          </p:cNvPr>
          <p:cNvSpPr/>
          <p:nvPr/>
        </p:nvSpPr>
        <p:spPr>
          <a:xfrm>
            <a:off x="-3449814" y="2053273"/>
            <a:ext cx="7687734" cy="7687734"/>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4" name="Rectangle 13">
            <a:extLst>
              <a:ext uri="{FF2B5EF4-FFF2-40B4-BE49-F238E27FC236}">
                <a16:creationId xmlns:a16="http://schemas.microsoft.com/office/drawing/2014/main" id="{5C857F93-0308-4EE5-8678-C018FA7038E8}"/>
              </a:ext>
            </a:extLst>
          </p:cNvPr>
          <p:cNvSpPr/>
          <p:nvPr/>
        </p:nvSpPr>
        <p:spPr>
          <a:xfrm>
            <a:off x="3399725" y="3178575"/>
            <a:ext cx="7867784" cy="572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628650" lvl="1" indent="-171450">
              <a:buFont typeface="Arial" panose="020B0604020202020204" pitchFamily="34" charset="0"/>
              <a:buChar char="•"/>
            </a:pPr>
            <a:r>
              <a:rPr lang="en-US" sz="1600" dirty="0">
                <a:solidFill>
                  <a:schemeClr val="tx1"/>
                </a:solidFill>
              </a:rPr>
              <a:t>Improvement of the regulatory framework for provision of telemedicine services </a:t>
            </a:r>
            <a:endParaRPr lang="ru-RU" sz="1600" dirty="0">
              <a:solidFill>
                <a:schemeClr val="tx1"/>
              </a:solidFill>
            </a:endParaRPr>
          </a:p>
        </p:txBody>
      </p:sp>
      <p:sp>
        <p:nvSpPr>
          <p:cNvPr id="15" name="Rectangle 14">
            <a:extLst>
              <a:ext uri="{FF2B5EF4-FFF2-40B4-BE49-F238E27FC236}">
                <a16:creationId xmlns:a16="http://schemas.microsoft.com/office/drawing/2014/main" id="{3625B889-CCC2-4508-AB16-DC1045A1CB19}"/>
              </a:ext>
            </a:extLst>
          </p:cNvPr>
          <p:cNvSpPr/>
          <p:nvPr/>
        </p:nvSpPr>
        <p:spPr>
          <a:xfrm>
            <a:off x="630295" y="1752301"/>
            <a:ext cx="10637213" cy="572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628650" lvl="1" indent="-171450">
              <a:buFont typeface="Arial" panose="020B0604020202020204" pitchFamily="34" charset="0"/>
              <a:buChar char="•"/>
            </a:pPr>
            <a:r>
              <a:rPr lang="en-US" sz="1600" dirty="0">
                <a:solidFill>
                  <a:schemeClr val="tx1"/>
                </a:solidFill>
              </a:rPr>
              <a:t>Need for a full integration of all electronic medical systems, eliminating the lack of open data, as well as creating a high-quality unbiased source of professional knowledge</a:t>
            </a:r>
            <a:endParaRPr lang="ru-RU" sz="1600" dirty="0">
              <a:solidFill>
                <a:schemeClr val="tx1"/>
              </a:solidFill>
            </a:endParaRPr>
          </a:p>
        </p:txBody>
      </p:sp>
      <p:sp>
        <p:nvSpPr>
          <p:cNvPr id="16" name="Rectangle 15">
            <a:extLst>
              <a:ext uri="{FF2B5EF4-FFF2-40B4-BE49-F238E27FC236}">
                <a16:creationId xmlns:a16="http://schemas.microsoft.com/office/drawing/2014/main" id="{98C1F769-CA2F-4B77-B036-9800E0E151B8}"/>
              </a:ext>
            </a:extLst>
          </p:cNvPr>
          <p:cNvSpPr/>
          <p:nvPr/>
        </p:nvSpPr>
        <p:spPr>
          <a:xfrm>
            <a:off x="3909075" y="3866211"/>
            <a:ext cx="7358434" cy="572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1" indent="-171450">
              <a:buFont typeface="Arial" panose="020B0604020202020204" pitchFamily="34" charset="0"/>
              <a:buChar char="•"/>
            </a:pPr>
            <a:r>
              <a:rPr lang="en-US" sz="1600" dirty="0">
                <a:solidFill>
                  <a:schemeClr val="tx1"/>
                </a:solidFill>
              </a:rPr>
              <a:t>Implementation of a federal program for improving population digital literacy</a:t>
            </a:r>
            <a:endParaRPr lang="ru-RU" sz="1600" dirty="0">
              <a:solidFill>
                <a:schemeClr val="tx1"/>
              </a:solidFill>
            </a:endParaRPr>
          </a:p>
        </p:txBody>
      </p:sp>
      <p:sp>
        <p:nvSpPr>
          <p:cNvPr id="17" name="Rectangle 16">
            <a:extLst>
              <a:ext uri="{FF2B5EF4-FFF2-40B4-BE49-F238E27FC236}">
                <a16:creationId xmlns:a16="http://schemas.microsoft.com/office/drawing/2014/main" id="{2C63F130-FFF8-4DA1-A570-507F81ECA832}"/>
              </a:ext>
            </a:extLst>
          </p:cNvPr>
          <p:cNvSpPr/>
          <p:nvPr/>
        </p:nvSpPr>
        <p:spPr>
          <a:xfrm>
            <a:off x="2711436" y="2472243"/>
            <a:ext cx="8556073" cy="572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628650" lvl="1" indent="-171450">
              <a:buFont typeface="Arial" panose="020B0604020202020204" pitchFamily="34" charset="0"/>
              <a:buChar char="•"/>
            </a:pPr>
            <a:r>
              <a:rPr lang="en-US" sz="1600" dirty="0">
                <a:solidFill>
                  <a:schemeClr val="tx1"/>
                </a:solidFill>
              </a:rPr>
              <a:t>Introduction of a dynamic system of economic viability’s threshold values</a:t>
            </a:r>
            <a:endParaRPr lang="ru-RU" sz="1600" dirty="0">
              <a:solidFill>
                <a:schemeClr val="tx1"/>
              </a:solidFill>
            </a:endParaRPr>
          </a:p>
        </p:txBody>
      </p:sp>
      <p:sp>
        <p:nvSpPr>
          <p:cNvPr id="18" name="Oval 17">
            <a:extLst>
              <a:ext uri="{FF2B5EF4-FFF2-40B4-BE49-F238E27FC236}">
                <a16:creationId xmlns:a16="http://schemas.microsoft.com/office/drawing/2014/main" id="{88086003-7F85-4003-8010-90E283A2E289}"/>
              </a:ext>
            </a:extLst>
          </p:cNvPr>
          <p:cNvSpPr/>
          <p:nvPr/>
        </p:nvSpPr>
        <p:spPr>
          <a:xfrm>
            <a:off x="2421986" y="2466131"/>
            <a:ext cx="569034" cy="5789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4B</a:t>
            </a:r>
          </a:p>
        </p:txBody>
      </p:sp>
      <p:sp>
        <p:nvSpPr>
          <p:cNvPr id="19" name="Oval 18">
            <a:extLst>
              <a:ext uri="{FF2B5EF4-FFF2-40B4-BE49-F238E27FC236}">
                <a16:creationId xmlns:a16="http://schemas.microsoft.com/office/drawing/2014/main" id="{8A3D2473-8942-4F2F-ABC8-1DC9D75BAD6C}"/>
              </a:ext>
            </a:extLst>
          </p:cNvPr>
          <p:cNvSpPr/>
          <p:nvPr/>
        </p:nvSpPr>
        <p:spPr>
          <a:xfrm>
            <a:off x="335365" y="1746189"/>
            <a:ext cx="591404" cy="5789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4A</a:t>
            </a:r>
          </a:p>
        </p:txBody>
      </p:sp>
      <p:sp>
        <p:nvSpPr>
          <p:cNvPr id="20" name="Oval 19">
            <a:extLst>
              <a:ext uri="{FF2B5EF4-FFF2-40B4-BE49-F238E27FC236}">
                <a16:creationId xmlns:a16="http://schemas.microsoft.com/office/drawing/2014/main" id="{303F48B3-A716-4B0C-ACA9-202809FC3B18}"/>
              </a:ext>
            </a:extLst>
          </p:cNvPr>
          <p:cNvSpPr/>
          <p:nvPr/>
        </p:nvSpPr>
        <p:spPr>
          <a:xfrm>
            <a:off x="3619625" y="3860099"/>
            <a:ext cx="578900" cy="5789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4D</a:t>
            </a:r>
          </a:p>
        </p:txBody>
      </p:sp>
      <p:sp>
        <p:nvSpPr>
          <p:cNvPr id="21" name="Rectangle 20">
            <a:extLst>
              <a:ext uri="{FF2B5EF4-FFF2-40B4-BE49-F238E27FC236}">
                <a16:creationId xmlns:a16="http://schemas.microsoft.com/office/drawing/2014/main" id="{C6C6368D-10D6-48E5-9F9D-B101AE90BD44}"/>
              </a:ext>
            </a:extLst>
          </p:cNvPr>
          <p:cNvSpPr/>
          <p:nvPr/>
        </p:nvSpPr>
        <p:spPr>
          <a:xfrm>
            <a:off x="4198526" y="5351916"/>
            <a:ext cx="7068984" cy="818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1" indent="-171450">
              <a:buFont typeface="Arial" panose="020B0604020202020204" pitchFamily="34" charset="0"/>
              <a:buChar char="•"/>
            </a:pPr>
            <a:r>
              <a:rPr lang="en-US" sz="1200" dirty="0">
                <a:solidFill>
                  <a:schemeClr val="tx1"/>
                </a:solidFill>
              </a:rPr>
              <a:t>Need to take legislative measures to temporarily restrict speculation of goods used for treating patients and preventing the spread of COVID-19, to strengthen the work of the FAS (Federal Antimonopoly Service of Russia) and other law-enforcement agencies to prevent speculation in this area</a:t>
            </a:r>
            <a:endParaRPr lang="ru-RU" sz="1200" dirty="0">
              <a:solidFill>
                <a:schemeClr val="tx1"/>
              </a:solidFill>
            </a:endParaRPr>
          </a:p>
        </p:txBody>
      </p:sp>
      <p:sp>
        <p:nvSpPr>
          <p:cNvPr id="22" name="Oval 21">
            <a:extLst>
              <a:ext uri="{FF2B5EF4-FFF2-40B4-BE49-F238E27FC236}">
                <a16:creationId xmlns:a16="http://schemas.microsoft.com/office/drawing/2014/main" id="{597BFFBA-8B33-4AEB-987E-FC4769CF7937}"/>
              </a:ext>
            </a:extLst>
          </p:cNvPr>
          <p:cNvSpPr/>
          <p:nvPr/>
        </p:nvSpPr>
        <p:spPr>
          <a:xfrm>
            <a:off x="3909075" y="5480203"/>
            <a:ext cx="578900" cy="5789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4F</a:t>
            </a:r>
          </a:p>
        </p:txBody>
      </p:sp>
      <p:sp>
        <p:nvSpPr>
          <p:cNvPr id="23" name="Rectangle 22">
            <a:extLst>
              <a:ext uri="{FF2B5EF4-FFF2-40B4-BE49-F238E27FC236}">
                <a16:creationId xmlns:a16="http://schemas.microsoft.com/office/drawing/2014/main" id="{A9CEBBA1-716F-4473-B8D5-677EBAF24523}"/>
              </a:ext>
            </a:extLst>
          </p:cNvPr>
          <p:cNvSpPr/>
          <p:nvPr/>
        </p:nvSpPr>
        <p:spPr>
          <a:xfrm>
            <a:off x="4054080" y="4606443"/>
            <a:ext cx="7213429" cy="572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1" indent="-171450">
              <a:buFont typeface="Arial" panose="020B0604020202020204" pitchFamily="34" charset="0"/>
              <a:buChar char="•"/>
            </a:pPr>
            <a:r>
              <a:rPr lang="en-US" sz="1600" dirty="0">
                <a:solidFill>
                  <a:schemeClr val="tx1"/>
                </a:solidFill>
              </a:rPr>
              <a:t>Creation of a separate National Health Foundation (NHF), using Russian Science Foundation as an example</a:t>
            </a:r>
            <a:endParaRPr lang="en-GB" sz="1600" dirty="0">
              <a:solidFill>
                <a:schemeClr val="tx1"/>
              </a:solidFill>
            </a:endParaRPr>
          </a:p>
        </p:txBody>
      </p:sp>
      <p:sp>
        <p:nvSpPr>
          <p:cNvPr id="24" name="Oval 23">
            <a:extLst>
              <a:ext uri="{FF2B5EF4-FFF2-40B4-BE49-F238E27FC236}">
                <a16:creationId xmlns:a16="http://schemas.microsoft.com/office/drawing/2014/main" id="{0C2E94E7-1B59-4B40-94FC-2318EBB8A97F}"/>
              </a:ext>
            </a:extLst>
          </p:cNvPr>
          <p:cNvSpPr/>
          <p:nvPr/>
        </p:nvSpPr>
        <p:spPr>
          <a:xfrm>
            <a:off x="3764630" y="4606443"/>
            <a:ext cx="578900" cy="5789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4E</a:t>
            </a:r>
          </a:p>
        </p:txBody>
      </p:sp>
      <p:sp>
        <p:nvSpPr>
          <p:cNvPr id="25" name="Oval 24">
            <a:extLst>
              <a:ext uri="{FF2B5EF4-FFF2-40B4-BE49-F238E27FC236}">
                <a16:creationId xmlns:a16="http://schemas.microsoft.com/office/drawing/2014/main" id="{8B493A6E-57E4-4FFE-8A7F-AE3CE3FBB85A}"/>
              </a:ext>
            </a:extLst>
          </p:cNvPr>
          <p:cNvSpPr/>
          <p:nvPr/>
        </p:nvSpPr>
        <p:spPr>
          <a:xfrm>
            <a:off x="3110275" y="3182327"/>
            <a:ext cx="578900" cy="5789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4C</a:t>
            </a:r>
          </a:p>
        </p:txBody>
      </p:sp>
      <p:grpSp>
        <p:nvGrpSpPr>
          <p:cNvPr id="28" name="Group 27">
            <a:extLst>
              <a:ext uri="{FF2B5EF4-FFF2-40B4-BE49-F238E27FC236}">
                <a16:creationId xmlns:a16="http://schemas.microsoft.com/office/drawing/2014/main" id="{F1175126-AD47-4ED4-959F-F5BCA8254DF7}"/>
              </a:ext>
            </a:extLst>
          </p:cNvPr>
          <p:cNvGrpSpPr/>
          <p:nvPr/>
        </p:nvGrpSpPr>
        <p:grpSpPr>
          <a:xfrm>
            <a:off x="128968" y="405651"/>
            <a:ext cx="819050" cy="819050"/>
            <a:chOff x="7604300" y="1783179"/>
            <a:chExt cx="879591" cy="879591"/>
          </a:xfrm>
          <a:solidFill>
            <a:schemeClr val="tx1"/>
          </a:solidFill>
        </p:grpSpPr>
        <p:pic>
          <p:nvPicPr>
            <p:cNvPr id="29" name="Graphic 28" descr="Internet">
              <a:extLst>
                <a:ext uri="{FF2B5EF4-FFF2-40B4-BE49-F238E27FC236}">
                  <a16:creationId xmlns:a16="http://schemas.microsoft.com/office/drawing/2014/main" id="{7A52F6B9-BDC8-467C-9432-D36D1E472D3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604300" y="1783179"/>
              <a:ext cx="879591" cy="879591"/>
            </a:xfrm>
            <a:prstGeom prst="rect">
              <a:avLst/>
            </a:prstGeom>
          </p:spPr>
        </p:pic>
        <p:sp>
          <p:nvSpPr>
            <p:cNvPr id="30" name="Rectangle 29">
              <a:extLst>
                <a:ext uri="{FF2B5EF4-FFF2-40B4-BE49-F238E27FC236}">
                  <a16:creationId xmlns:a16="http://schemas.microsoft.com/office/drawing/2014/main" id="{760DCACD-6B4F-45C6-88E3-F5CDC76465D9}"/>
                </a:ext>
              </a:extLst>
            </p:cNvPr>
            <p:cNvSpPr/>
            <p:nvPr/>
          </p:nvSpPr>
          <p:spPr>
            <a:xfrm>
              <a:off x="7772998" y="2021601"/>
              <a:ext cx="528180" cy="316908"/>
            </a:xfrm>
            <a:prstGeom prst="rect">
              <a:avLst/>
            </a:prstGeom>
            <a:grp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solidFill>
                  <a:schemeClr val="tx1"/>
                </a:solidFill>
              </a:endParaRPr>
            </a:p>
          </p:txBody>
        </p:sp>
        <p:pic>
          <p:nvPicPr>
            <p:cNvPr id="31" name="Graphic 30" descr="Medicine with solid fill">
              <a:extLst>
                <a:ext uri="{FF2B5EF4-FFF2-40B4-BE49-F238E27FC236}">
                  <a16:creationId xmlns:a16="http://schemas.microsoft.com/office/drawing/2014/main" id="{2AAE49D6-8398-4D63-B422-FB48BF95D6A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15914" y="2061664"/>
              <a:ext cx="259858" cy="259858"/>
            </a:xfrm>
            <a:prstGeom prst="rect">
              <a:avLst/>
            </a:prstGeom>
          </p:spPr>
        </p:pic>
      </p:grpSp>
      <p:sp>
        <p:nvSpPr>
          <p:cNvPr id="27" name="Slide Number Placeholder 2">
            <a:extLst>
              <a:ext uri="{FF2B5EF4-FFF2-40B4-BE49-F238E27FC236}">
                <a16:creationId xmlns:a16="http://schemas.microsoft.com/office/drawing/2014/main" id="{603FBDB0-37E2-44AF-ABFD-370193157F62}"/>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32" name="Slide Number Placeholder 2">
            <a:extLst>
              <a:ext uri="{FF2B5EF4-FFF2-40B4-BE49-F238E27FC236}">
                <a16:creationId xmlns:a16="http://schemas.microsoft.com/office/drawing/2014/main" id="{351AA4AA-9353-4050-BE0C-A8376149AE06}"/>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691502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4F46C-B9B2-4AC3-B1C3-E96A98DAD102}"/>
              </a:ext>
            </a:extLst>
          </p:cNvPr>
          <p:cNvSpPr>
            <a:spLocks noGrp="1"/>
          </p:cNvSpPr>
          <p:nvPr>
            <p:ph type="title"/>
          </p:nvPr>
        </p:nvSpPr>
        <p:spPr/>
        <p:txBody>
          <a:bodyPr/>
          <a:lstStyle/>
          <a:p>
            <a:r>
              <a:rPr lang="en-GB" dirty="0"/>
              <a:t>Service delivery</a:t>
            </a:r>
          </a:p>
        </p:txBody>
      </p:sp>
      <p:sp>
        <p:nvSpPr>
          <p:cNvPr id="6" name="Text Placeholder 7">
            <a:extLst>
              <a:ext uri="{FF2B5EF4-FFF2-40B4-BE49-F238E27FC236}">
                <a16:creationId xmlns:a16="http://schemas.microsoft.com/office/drawing/2014/main" id="{FCE1ED2E-36AA-48B9-85AD-3FBADE63708D}"/>
              </a:ext>
            </a:extLst>
          </p:cNvPr>
          <p:cNvSpPr>
            <a:spLocks noGrp="1"/>
          </p:cNvSpPr>
          <p:nvPr>
            <p:ph type="body" sz="quarter" idx="10"/>
          </p:nvPr>
        </p:nvSpPr>
        <p:spPr>
          <a:xfrm>
            <a:off x="3870324" y="3658501"/>
            <a:ext cx="7401933" cy="541337"/>
          </a:xfrm>
        </p:spPr>
        <p:txBody>
          <a:bodyPr/>
          <a:lstStyle/>
          <a:p>
            <a:r>
              <a:rPr lang="en-GB" dirty="0"/>
              <a:t>Findings and recommendations</a:t>
            </a:r>
          </a:p>
        </p:txBody>
      </p:sp>
      <p:sp>
        <p:nvSpPr>
          <p:cNvPr id="4" name="Slide Number Placeholder 2">
            <a:extLst>
              <a:ext uri="{FF2B5EF4-FFF2-40B4-BE49-F238E27FC236}">
                <a16:creationId xmlns:a16="http://schemas.microsoft.com/office/drawing/2014/main" id="{B600F5FF-FD37-41B8-B61F-DB588CE64A7A}"/>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chemeClr val="tx2"/>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endParaRPr>
          </a:p>
        </p:txBody>
      </p:sp>
      <p:sp>
        <p:nvSpPr>
          <p:cNvPr id="5" name="Slide Number Placeholder 2">
            <a:extLst>
              <a:ext uri="{FF2B5EF4-FFF2-40B4-BE49-F238E27FC236}">
                <a16:creationId xmlns:a16="http://schemas.microsoft.com/office/drawing/2014/main" id="{C4A9217E-1685-45EF-BD8B-7D740A3B30C1}"/>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260676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E081-6421-443A-846F-75BAB50466C8}"/>
              </a:ext>
            </a:extLst>
          </p:cNvPr>
          <p:cNvSpPr>
            <a:spLocks noGrp="1"/>
          </p:cNvSpPr>
          <p:nvPr>
            <p:ph type="title"/>
          </p:nvPr>
        </p:nvSpPr>
        <p:spPr/>
        <p:txBody>
          <a:bodyPr/>
          <a:lstStyle/>
          <a:p>
            <a:r>
              <a:rPr lang="en-GB" dirty="0"/>
              <a:t>Service delivery</a:t>
            </a:r>
            <a:br>
              <a:rPr lang="en-GB" dirty="0"/>
            </a:br>
            <a:r>
              <a:rPr lang="en-GB" sz="2800" dirty="0">
                <a:latin typeface="+mn-lt"/>
              </a:rPr>
              <a:t>Findings</a:t>
            </a:r>
            <a:endParaRPr lang="en-GB" dirty="0">
              <a:latin typeface="+mn-lt"/>
            </a:endParaRPr>
          </a:p>
        </p:txBody>
      </p:sp>
      <p:pic>
        <p:nvPicPr>
          <p:cNvPr id="8" name="Picture 2" descr="Flag of Russia - Wikipedia">
            <a:extLst>
              <a:ext uri="{FF2B5EF4-FFF2-40B4-BE49-F238E27FC236}">
                <a16:creationId xmlns:a16="http://schemas.microsoft.com/office/drawing/2014/main" id="{36E95214-D5A7-4563-9616-A7854BB51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9" name="Graphic 8" descr="Bullseye">
            <a:extLst>
              <a:ext uri="{FF2B5EF4-FFF2-40B4-BE49-F238E27FC236}">
                <a16:creationId xmlns:a16="http://schemas.microsoft.com/office/drawing/2014/main" id="{CC7742FC-B5D4-4D86-BD22-505303FAA30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57886" y="456616"/>
            <a:ext cx="599364" cy="599364"/>
          </a:xfrm>
          <a:prstGeom prst="rect">
            <a:avLst/>
          </a:prstGeom>
        </p:spPr>
      </p:pic>
      <p:graphicFrame>
        <p:nvGraphicFramePr>
          <p:cNvPr id="10" name="Table 5">
            <a:extLst>
              <a:ext uri="{FF2B5EF4-FFF2-40B4-BE49-F238E27FC236}">
                <a16:creationId xmlns:a16="http://schemas.microsoft.com/office/drawing/2014/main" id="{55241189-270C-49DF-A6D9-1D1D04B6DDE8}"/>
              </a:ext>
            </a:extLst>
          </p:cNvPr>
          <p:cNvGraphicFramePr>
            <a:graphicFrameLocks noGrp="1"/>
          </p:cNvGraphicFramePr>
          <p:nvPr>
            <p:extLst>
              <p:ext uri="{D42A27DB-BD31-4B8C-83A1-F6EECF244321}">
                <p14:modId xmlns:p14="http://schemas.microsoft.com/office/powerpoint/2010/main" val="4030770403"/>
              </p:ext>
            </p:extLst>
          </p:nvPr>
        </p:nvGraphicFramePr>
        <p:xfrm>
          <a:off x="785520" y="1689100"/>
          <a:ext cx="10579569" cy="4119880"/>
        </p:xfrm>
        <a:graphic>
          <a:graphicData uri="http://schemas.openxmlformats.org/drawingml/2006/table">
            <a:tbl>
              <a:tblPr firstRow="1" bandRow="1">
                <a:tableStyleId>{5C22544A-7EE6-4342-B048-85BDC9FD1C3A}</a:tableStyleId>
              </a:tblPr>
              <a:tblGrid>
                <a:gridCol w="1743191">
                  <a:extLst>
                    <a:ext uri="{9D8B030D-6E8A-4147-A177-3AD203B41FA5}">
                      <a16:colId xmlns:a16="http://schemas.microsoft.com/office/drawing/2014/main" val="1086582845"/>
                    </a:ext>
                  </a:extLst>
                </a:gridCol>
                <a:gridCol w="4233333">
                  <a:extLst>
                    <a:ext uri="{9D8B030D-6E8A-4147-A177-3AD203B41FA5}">
                      <a16:colId xmlns:a16="http://schemas.microsoft.com/office/drawing/2014/main" val="2519863855"/>
                    </a:ext>
                  </a:extLst>
                </a:gridCol>
                <a:gridCol w="4603045">
                  <a:extLst>
                    <a:ext uri="{9D8B030D-6E8A-4147-A177-3AD203B41FA5}">
                      <a16:colId xmlns:a16="http://schemas.microsoft.com/office/drawing/2014/main" val="3775834583"/>
                    </a:ext>
                  </a:extLst>
                </a:gridCol>
              </a:tblGrid>
              <a:tr h="370840">
                <a:tc>
                  <a:txBody>
                    <a:bodyPr/>
                    <a:lstStyle/>
                    <a:p>
                      <a:r>
                        <a:rPr lang="en-GB" i="0" dirty="0">
                          <a:solidFill>
                            <a:schemeClr val="tx2"/>
                          </a:solidFill>
                        </a:rPr>
                        <a:t>Service delivery </a:t>
                      </a:r>
                      <a:endParaRPr lang="en-CH" i="0" dirty="0">
                        <a:solidFill>
                          <a:schemeClr val="tx2"/>
                        </a:solidFill>
                      </a:endParaRPr>
                    </a:p>
                  </a:txBody>
                  <a:tcPr>
                    <a:solidFill>
                      <a:schemeClr val="bg1"/>
                    </a:solidFill>
                  </a:tcPr>
                </a:tc>
                <a:tc>
                  <a:txBody>
                    <a:bodyPr/>
                    <a:lstStyle/>
                    <a:p>
                      <a:r>
                        <a:rPr lang="en-GB" dirty="0"/>
                        <a:t>Sustainability </a:t>
                      </a:r>
                      <a:endParaRPr lang="en-CH" dirty="0"/>
                    </a:p>
                  </a:txBody>
                  <a:tcPr/>
                </a:tc>
                <a:tc>
                  <a:txBody>
                    <a:bodyPr/>
                    <a:lstStyle/>
                    <a:p>
                      <a:r>
                        <a:rPr lang="en-GB" dirty="0"/>
                        <a:t>Resilience</a:t>
                      </a:r>
                      <a:endParaRPr lang="en-CH" dirty="0"/>
                    </a:p>
                  </a:txBody>
                  <a:tcPr>
                    <a:solidFill>
                      <a:schemeClr val="accent2"/>
                    </a:solidFill>
                  </a:tcPr>
                </a:tc>
                <a:extLst>
                  <a:ext uri="{0D108BD9-81ED-4DB2-BD59-A6C34878D82A}">
                    <a16:rowId xmlns:a16="http://schemas.microsoft.com/office/drawing/2014/main" val="1203570088"/>
                  </a:ext>
                </a:extLst>
              </a:tr>
              <a:tr h="370840">
                <a:tc>
                  <a:txBody>
                    <a:bodyPr/>
                    <a:lstStyle/>
                    <a:p>
                      <a:r>
                        <a:rPr lang="en-GB" dirty="0">
                          <a:solidFill>
                            <a:schemeClr val="bg1"/>
                          </a:solidFill>
                        </a:rPr>
                        <a:t>Strengths</a:t>
                      </a:r>
                      <a:endParaRPr lang="en-CH" dirty="0">
                        <a:solidFill>
                          <a:schemeClr val="bg1"/>
                        </a:solidFill>
                      </a:endParaRPr>
                    </a:p>
                  </a:txBody>
                  <a:tcPr anchor="ctr">
                    <a:solidFill>
                      <a:schemeClr val="tx2"/>
                    </a:solidFill>
                  </a:tcPr>
                </a:tc>
                <a:tc>
                  <a:txBody>
                    <a:bodyPr/>
                    <a:lstStyle/>
                    <a:p>
                      <a:pPr marL="285750" indent="-285750">
                        <a:buFont typeface="Arial" panose="020B0604020202020204" pitchFamily="34" charset="0"/>
                        <a:buChar char="•"/>
                      </a:pPr>
                      <a:r>
                        <a:rPr lang="en-US" sz="1800" dirty="0"/>
                        <a:t>Reduction of hospital stay</a:t>
                      </a:r>
                      <a:endParaRPr lang="ru-RU" sz="1800" dirty="0"/>
                    </a:p>
                    <a:p>
                      <a:pPr marL="285750" indent="-285750">
                        <a:buFont typeface="Arial" panose="020B0604020202020204" pitchFamily="34" charset="0"/>
                        <a:buChar char="•"/>
                      </a:pPr>
                      <a:r>
                        <a:rPr lang="en-US" sz="1800" dirty="0"/>
                        <a:t>Federal quality control of medical care</a:t>
                      </a:r>
                      <a:endParaRPr lang="ru-RU" sz="1800" dirty="0"/>
                    </a:p>
                    <a:p>
                      <a:pPr marL="285750" indent="-285750">
                        <a:buFont typeface="Arial" panose="020B0604020202020204" pitchFamily="34" charset="0"/>
                        <a:buChar char="•"/>
                      </a:pPr>
                      <a:r>
                        <a:rPr lang="en-US" sz="1800" dirty="0"/>
                        <a:t>Approved national strategy for healthy living and a three-stage prevention complex</a:t>
                      </a:r>
                      <a:endParaRPr lang="ru-RU" sz="18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Timely response to the pandemic by temporarily suspending regular and preventive medical examinations, cancellation of hospitalisation and planned operations in hospitals redesigned for infectious diseases</a:t>
                      </a:r>
                      <a:endParaRPr lang="en-GB" sz="1800" dirty="0"/>
                    </a:p>
                  </a:txBody>
                  <a:tcPr/>
                </a:tc>
                <a:extLst>
                  <a:ext uri="{0D108BD9-81ED-4DB2-BD59-A6C34878D82A}">
                    <a16:rowId xmlns:a16="http://schemas.microsoft.com/office/drawing/2014/main" val="876558162"/>
                  </a:ext>
                </a:extLst>
              </a:tr>
              <a:tr h="370840">
                <a:tc>
                  <a:txBody>
                    <a:bodyPr/>
                    <a:lstStyle/>
                    <a:p>
                      <a:r>
                        <a:rPr lang="en-GB" dirty="0">
                          <a:solidFill>
                            <a:schemeClr val="bg1"/>
                          </a:solidFill>
                        </a:rPr>
                        <a:t>Challenges </a:t>
                      </a:r>
                      <a:endParaRPr lang="en-CH" dirty="0">
                        <a:solidFill>
                          <a:schemeClr val="bg1"/>
                        </a:solidFill>
                      </a:endParaRPr>
                    </a:p>
                  </a:txBody>
                  <a:tcPr anchor="ctr">
                    <a:solidFill>
                      <a:schemeClr val="tx2"/>
                    </a:solidFill>
                  </a:tcPr>
                </a:tc>
                <a:tc>
                  <a:txBody>
                    <a:bodyPr/>
                    <a:lstStyle/>
                    <a:p>
                      <a:pPr marL="285750" indent="-285750">
                        <a:buFont typeface="Arial" panose="020B0604020202020204" pitchFamily="34" charset="0"/>
                        <a:buChar char="•"/>
                      </a:pPr>
                      <a:r>
                        <a:rPr lang="en-US" sz="1800" dirty="0"/>
                        <a:t>Patients are responsible for their own referrals and pathway co-ordination between different types of care</a:t>
                      </a:r>
                      <a:endParaRPr lang="ru-RU" sz="1800" dirty="0"/>
                    </a:p>
                    <a:p>
                      <a:pPr marL="285750" indent="-285750">
                        <a:buFont typeface="Arial" panose="020B0604020202020204" pitchFamily="34" charset="0"/>
                        <a:buChar char="•"/>
                      </a:pPr>
                      <a:r>
                        <a:rPr lang="en-US" sz="1800" dirty="0"/>
                        <a:t>Congestion of the inpatient and emergency care segments. Prevention, early diagnosis, rehabilitation and palliative care are underdeveloped</a:t>
                      </a:r>
                      <a:endParaRPr lang="ru-RU" sz="18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Deferred demand effect observed during the first wave led to a surge in medical requests during the plateau period</a:t>
                      </a:r>
                      <a:endParaRPr lang="en-GB" sz="1800" dirty="0"/>
                    </a:p>
                    <a:p>
                      <a:pPr marL="285750" indent="-285750">
                        <a:buFont typeface="Arial" panose="020B0604020202020204" pitchFamily="34" charset="0"/>
                        <a:buChar char="•"/>
                      </a:pPr>
                      <a:endParaRPr lang="en-GB" sz="1800" dirty="0"/>
                    </a:p>
                  </a:txBody>
                  <a:tcPr/>
                </a:tc>
                <a:extLst>
                  <a:ext uri="{0D108BD9-81ED-4DB2-BD59-A6C34878D82A}">
                    <a16:rowId xmlns:a16="http://schemas.microsoft.com/office/drawing/2014/main" val="3826201644"/>
                  </a:ext>
                </a:extLst>
              </a:tr>
            </a:tbl>
          </a:graphicData>
        </a:graphic>
      </p:graphicFrame>
      <p:sp>
        <p:nvSpPr>
          <p:cNvPr id="7" name="Slide Number Placeholder 2">
            <a:extLst>
              <a:ext uri="{FF2B5EF4-FFF2-40B4-BE49-F238E27FC236}">
                <a16:creationId xmlns:a16="http://schemas.microsoft.com/office/drawing/2014/main" id="{119DD81A-EC65-4A66-A7FB-D13BD0B09FDE}"/>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2" name="Slide Number Placeholder 2">
            <a:extLst>
              <a:ext uri="{FF2B5EF4-FFF2-40B4-BE49-F238E27FC236}">
                <a16:creationId xmlns:a16="http://schemas.microsoft.com/office/drawing/2014/main" id="{63BC45DF-5F9A-40F8-AA89-A2C8068886BF}"/>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3726013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CF6F-197F-46B2-A01C-374D99E23F34}"/>
              </a:ext>
            </a:extLst>
          </p:cNvPr>
          <p:cNvSpPr>
            <a:spLocks noGrp="1"/>
          </p:cNvSpPr>
          <p:nvPr>
            <p:ph type="title"/>
          </p:nvPr>
        </p:nvSpPr>
        <p:spPr/>
        <p:txBody>
          <a:bodyPr/>
          <a:lstStyle/>
          <a:p>
            <a:r>
              <a:rPr lang="en-GB" dirty="0"/>
              <a:t>Important information  </a:t>
            </a:r>
          </a:p>
        </p:txBody>
      </p:sp>
      <p:sp>
        <p:nvSpPr>
          <p:cNvPr id="7" name="Title 1">
            <a:extLst>
              <a:ext uri="{FF2B5EF4-FFF2-40B4-BE49-F238E27FC236}">
                <a16:creationId xmlns:a16="http://schemas.microsoft.com/office/drawing/2014/main" id="{46C24758-1588-4350-815E-F126646B1512}"/>
              </a:ext>
            </a:extLst>
          </p:cNvPr>
          <p:cNvSpPr txBox="1">
            <a:spLocks/>
          </p:cNvSpPr>
          <p:nvPr/>
        </p:nvSpPr>
        <p:spPr>
          <a:xfrm>
            <a:off x="1020893" y="1405560"/>
            <a:ext cx="10344196" cy="424086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fontAlgn="base"/>
            <a:r>
              <a:rPr lang="en-GB" sz="2000" dirty="0">
                <a:latin typeface="+mn-lt"/>
              </a:rPr>
              <a:t>The Partnership for Health System Sustainability and Resilience (PHSSR) is a co-creation by LSE, the WEF and AstraZeneca to support the strengthening of the global public health ecosystem. </a:t>
            </a:r>
            <a:r>
              <a:rPr lang="en-US" sz="2000" dirty="0">
                <a:latin typeface="+mn-lt"/>
              </a:rPr>
              <a:t>​</a:t>
            </a:r>
          </a:p>
          <a:p>
            <a:pPr fontAlgn="base"/>
            <a:r>
              <a:rPr lang="en-GB" sz="2000" dirty="0">
                <a:latin typeface="+mn-lt"/>
              </a:rPr>
              <a:t>​</a:t>
            </a:r>
          </a:p>
          <a:p>
            <a:pPr fontAlgn="base"/>
            <a:r>
              <a:rPr lang="en-GB" sz="2000" dirty="0">
                <a:latin typeface="+mn-lt"/>
              </a:rPr>
              <a:t>AstraZeneca is the sole seed funder of the PHSSR but defers to the Steering Committee for all strategic decisions. This event is strictly non-promotional.</a:t>
            </a:r>
            <a:r>
              <a:rPr lang="en-US" sz="2000" dirty="0">
                <a:latin typeface="+mn-lt"/>
              </a:rPr>
              <a:t>​</a:t>
            </a:r>
          </a:p>
          <a:p>
            <a:pPr fontAlgn="base"/>
            <a:r>
              <a:rPr lang="en-GB" sz="2000" dirty="0">
                <a:latin typeface="+mn-lt"/>
              </a:rPr>
              <a:t>​</a:t>
            </a:r>
          </a:p>
          <a:p>
            <a:pPr fontAlgn="base"/>
            <a:r>
              <a:rPr lang="en-GB" sz="2000" dirty="0">
                <a:latin typeface="+mn-lt"/>
              </a:rPr>
              <a:t>The ideas and opinions presented at today’s event are the speakers’ own, and do not represent the views of AstraZeneca, the World Economic Forum or the London School of Economics and Political Science.</a:t>
            </a:r>
            <a:r>
              <a:rPr lang="en-US" sz="2000" dirty="0">
                <a:latin typeface="+mn-lt"/>
              </a:rPr>
              <a:t>​</a:t>
            </a:r>
          </a:p>
          <a:p>
            <a:pPr fontAlgn="base"/>
            <a:r>
              <a:rPr lang="en-GB" sz="2000" dirty="0">
                <a:latin typeface="+mn-lt"/>
              </a:rPr>
              <a:t>​</a:t>
            </a:r>
          </a:p>
          <a:p>
            <a:pPr fontAlgn="base"/>
            <a:r>
              <a:rPr lang="en-GB" sz="2000" dirty="0">
                <a:latin typeface="+mn-lt"/>
              </a:rPr>
              <a:t>The summit is being recorded, and summary videos of the sessions will be made available following the event.</a:t>
            </a:r>
            <a:r>
              <a:rPr lang="en-US" sz="2000" dirty="0">
                <a:latin typeface="+mn-lt"/>
              </a:rPr>
              <a:t>​</a:t>
            </a:r>
          </a:p>
          <a:p>
            <a:pPr fontAlgn="base"/>
            <a:r>
              <a:rPr lang="en-GB" sz="2000" dirty="0">
                <a:latin typeface="+mn-lt"/>
              </a:rPr>
              <a:t>​</a:t>
            </a:r>
            <a:br>
              <a:rPr lang="en-GB" sz="2000" dirty="0">
                <a:latin typeface="+mn-lt"/>
              </a:rPr>
            </a:br>
            <a:r>
              <a:rPr lang="en-GB" sz="2000" dirty="0">
                <a:latin typeface="+mn-lt"/>
              </a:rPr>
              <a:t>​</a:t>
            </a:r>
          </a:p>
        </p:txBody>
      </p:sp>
      <p:sp>
        <p:nvSpPr>
          <p:cNvPr id="5" name="Slide Number Placeholder 2">
            <a:extLst>
              <a:ext uri="{FF2B5EF4-FFF2-40B4-BE49-F238E27FC236}">
                <a16:creationId xmlns:a16="http://schemas.microsoft.com/office/drawing/2014/main" id="{7D38E8BE-BA0F-4B44-8F2F-F211308ED996}"/>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6" name="Slide Number Placeholder 2">
            <a:extLst>
              <a:ext uri="{FF2B5EF4-FFF2-40B4-BE49-F238E27FC236}">
                <a16:creationId xmlns:a16="http://schemas.microsoft.com/office/drawing/2014/main" id="{F3E48A7A-3374-47CE-A9D4-59B1AC7B23A4}"/>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4097865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58811-A978-48C7-8CF8-8D0A09AC2853}"/>
              </a:ext>
            </a:extLst>
          </p:cNvPr>
          <p:cNvSpPr>
            <a:spLocks noGrp="1"/>
          </p:cNvSpPr>
          <p:nvPr>
            <p:ph type="title"/>
          </p:nvPr>
        </p:nvSpPr>
        <p:spPr/>
        <p:txBody>
          <a:bodyPr/>
          <a:lstStyle/>
          <a:p>
            <a:r>
              <a:rPr lang="en-GB" dirty="0"/>
              <a:t>Service delivery</a:t>
            </a:r>
            <a:br>
              <a:rPr lang="en-GB" dirty="0"/>
            </a:br>
            <a:r>
              <a:rPr lang="en-GB" sz="2800" dirty="0">
                <a:latin typeface="+mn-lt"/>
              </a:rPr>
              <a:t>Recommendations</a:t>
            </a:r>
            <a:endParaRPr lang="en-GB" dirty="0">
              <a:latin typeface="+mn-lt"/>
            </a:endParaRPr>
          </a:p>
        </p:txBody>
      </p:sp>
      <p:pic>
        <p:nvPicPr>
          <p:cNvPr id="11" name="Picture 2" descr="Flag of Russia - Wikipedia">
            <a:extLst>
              <a:ext uri="{FF2B5EF4-FFF2-40B4-BE49-F238E27FC236}">
                <a16:creationId xmlns:a16="http://schemas.microsoft.com/office/drawing/2014/main" id="{635A9ACA-7766-425F-A2A1-B0EC80010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2AD3276E-F27F-43B3-92AE-7C2D82464DB6}"/>
              </a:ext>
            </a:extLst>
          </p:cNvPr>
          <p:cNvSpPr/>
          <p:nvPr/>
        </p:nvSpPr>
        <p:spPr>
          <a:xfrm>
            <a:off x="-3524708" y="1962773"/>
            <a:ext cx="7687734" cy="7687734"/>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H"/>
          </a:p>
        </p:txBody>
      </p:sp>
      <p:sp>
        <p:nvSpPr>
          <p:cNvPr id="14" name="Rectangle 13">
            <a:extLst>
              <a:ext uri="{FF2B5EF4-FFF2-40B4-BE49-F238E27FC236}">
                <a16:creationId xmlns:a16="http://schemas.microsoft.com/office/drawing/2014/main" id="{126ECF89-35E5-4514-9FA2-D076816DD539}"/>
              </a:ext>
            </a:extLst>
          </p:cNvPr>
          <p:cNvSpPr/>
          <p:nvPr/>
        </p:nvSpPr>
        <p:spPr>
          <a:xfrm>
            <a:off x="4231897" y="5032387"/>
            <a:ext cx="6939209" cy="849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42950" lvl="1" indent="-285750">
              <a:buFont typeface="Arial" panose="020B0604020202020204" pitchFamily="34" charset="0"/>
              <a:buChar char="•"/>
            </a:pPr>
            <a:r>
              <a:rPr lang="en-US" dirty="0">
                <a:solidFill>
                  <a:schemeClr val="tx1"/>
                </a:solidFill>
              </a:rPr>
              <a:t>Expansion of the outpatient clinics network and conducting a review of the hospital facilities’ standards</a:t>
            </a:r>
            <a:endParaRPr lang="ru-RU" dirty="0">
              <a:solidFill>
                <a:schemeClr val="tx1"/>
              </a:solidFill>
            </a:endParaRPr>
          </a:p>
        </p:txBody>
      </p:sp>
      <p:sp>
        <p:nvSpPr>
          <p:cNvPr id="15" name="Rectangle 14">
            <a:extLst>
              <a:ext uri="{FF2B5EF4-FFF2-40B4-BE49-F238E27FC236}">
                <a16:creationId xmlns:a16="http://schemas.microsoft.com/office/drawing/2014/main" id="{3EB2DA7E-E3C1-4F72-BF33-8B4C133735DD}"/>
              </a:ext>
            </a:extLst>
          </p:cNvPr>
          <p:cNvSpPr/>
          <p:nvPr/>
        </p:nvSpPr>
        <p:spPr>
          <a:xfrm>
            <a:off x="1488452" y="1889426"/>
            <a:ext cx="9682655" cy="849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0150" lvl="2" indent="-285750">
              <a:buFont typeface="Arial" panose="020B0604020202020204" pitchFamily="34" charset="0"/>
              <a:buChar char="•"/>
            </a:pPr>
            <a:r>
              <a:rPr lang="en-US" dirty="0">
                <a:solidFill>
                  <a:schemeClr val="tx1"/>
                </a:solidFill>
              </a:rPr>
              <a:t>Introducing day-to-day rehabilitation on a hospital base, as well as developing institutions for treatment and home care</a:t>
            </a:r>
            <a:endParaRPr lang="ru-RU" dirty="0">
              <a:solidFill>
                <a:schemeClr val="tx1"/>
              </a:solidFill>
            </a:endParaRPr>
          </a:p>
        </p:txBody>
      </p:sp>
      <p:sp>
        <p:nvSpPr>
          <p:cNvPr id="16" name="Rectangle 15">
            <a:extLst>
              <a:ext uri="{FF2B5EF4-FFF2-40B4-BE49-F238E27FC236}">
                <a16:creationId xmlns:a16="http://schemas.microsoft.com/office/drawing/2014/main" id="{59823796-D6CB-49DD-9D24-A84F649975F6}"/>
              </a:ext>
            </a:extLst>
          </p:cNvPr>
          <p:cNvSpPr/>
          <p:nvPr/>
        </p:nvSpPr>
        <p:spPr>
          <a:xfrm>
            <a:off x="3530137" y="3568166"/>
            <a:ext cx="7640970" cy="849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42950" lvl="1" indent="-285750">
              <a:buFont typeface="Arial" panose="020B0604020202020204" pitchFamily="34" charset="0"/>
              <a:buChar char="•"/>
            </a:pPr>
            <a:r>
              <a:rPr lang="en-US" dirty="0">
                <a:solidFill>
                  <a:schemeClr val="tx1"/>
                </a:solidFill>
              </a:rPr>
              <a:t>Overcoming the crisis of public awareness of lifestyle factors in health and further promoting health-preserving practices</a:t>
            </a:r>
            <a:endParaRPr lang="en-GB" dirty="0">
              <a:solidFill>
                <a:schemeClr val="tx1"/>
              </a:solidFill>
            </a:endParaRPr>
          </a:p>
        </p:txBody>
      </p:sp>
      <p:sp>
        <p:nvSpPr>
          <p:cNvPr id="17" name="Oval 16">
            <a:extLst>
              <a:ext uri="{FF2B5EF4-FFF2-40B4-BE49-F238E27FC236}">
                <a16:creationId xmlns:a16="http://schemas.microsoft.com/office/drawing/2014/main" id="{9F110D5B-E8F4-4EF9-9430-9AEF4D25FB27}"/>
              </a:ext>
            </a:extLst>
          </p:cNvPr>
          <p:cNvSpPr/>
          <p:nvPr/>
        </p:nvSpPr>
        <p:spPr>
          <a:xfrm>
            <a:off x="1065548" y="1893382"/>
            <a:ext cx="845807" cy="8458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00" b="1" dirty="0"/>
              <a:t>5A</a:t>
            </a:r>
          </a:p>
        </p:txBody>
      </p:sp>
      <p:sp>
        <p:nvSpPr>
          <p:cNvPr id="20" name="Oval 19">
            <a:extLst>
              <a:ext uri="{FF2B5EF4-FFF2-40B4-BE49-F238E27FC236}">
                <a16:creationId xmlns:a16="http://schemas.microsoft.com/office/drawing/2014/main" id="{E2C319F8-830E-4F1E-8900-15ADF49882EB}"/>
              </a:ext>
            </a:extLst>
          </p:cNvPr>
          <p:cNvSpPr/>
          <p:nvPr/>
        </p:nvSpPr>
        <p:spPr>
          <a:xfrm>
            <a:off x="3107781" y="3573218"/>
            <a:ext cx="844711" cy="84471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00" b="1" dirty="0"/>
              <a:t>5B</a:t>
            </a:r>
          </a:p>
        </p:txBody>
      </p:sp>
      <p:sp>
        <p:nvSpPr>
          <p:cNvPr id="21" name="Oval 20">
            <a:extLst>
              <a:ext uri="{FF2B5EF4-FFF2-40B4-BE49-F238E27FC236}">
                <a16:creationId xmlns:a16="http://schemas.microsoft.com/office/drawing/2014/main" id="{0C674218-1A6A-4896-B0B1-EF67DAE264BA}"/>
              </a:ext>
            </a:extLst>
          </p:cNvPr>
          <p:cNvSpPr/>
          <p:nvPr/>
        </p:nvSpPr>
        <p:spPr>
          <a:xfrm>
            <a:off x="3809542" y="5032387"/>
            <a:ext cx="844711" cy="84471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00" b="1" dirty="0"/>
              <a:t>5C</a:t>
            </a:r>
          </a:p>
        </p:txBody>
      </p:sp>
      <p:pic>
        <p:nvPicPr>
          <p:cNvPr id="19" name="Graphic 18" descr="Bullseye">
            <a:extLst>
              <a:ext uri="{FF2B5EF4-FFF2-40B4-BE49-F238E27FC236}">
                <a16:creationId xmlns:a16="http://schemas.microsoft.com/office/drawing/2014/main" id="{35A4937B-6C35-4866-A151-CF65E2E17C8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57886" y="456616"/>
            <a:ext cx="599364" cy="599364"/>
          </a:xfrm>
          <a:prstGeom prst="rect">
            <a:avLst/>
          </a:prstGeom>
        </p:spPr>
      </p:pic>
      <p:sp>
        <p:nvSpPr>
          <p:cNvPr id="22" name="Slide Number Placeholder 2">
            <a:extLst>
              <a:ext uri="{FF2B5EF4-FFF2-40B4-BE49-F238E27FC236}">
                <a16:creationId xmlns:a16="http://schemas.microsoft.com/office/drawing/2014/main" id="{27F0CE3E-AD71-4037-B41F-B191E9A4DF2C}"/>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23" name="Slide Number Placeholder 2">
            <a:extLst>
              <a:ext uri="{FF2B5EF4-FFF2-40B4-BE49-F238E27FC236}">
                <a16:creationId xmlns:a16="http://schemas.microsoft.com/office/drawing/2014/main" id="{6A7ED9A8-F689-4F81-AB9E-8EBF26166F61}"/>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3899372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4F46C-B9B2-4AC3-B1C3-E96A98DAD102}"/>
              </a:ext>
            </a:extLst>
          </p:cNvPr>
          <p:cNvSpPr>
            <a:spLocks noGrp="1"/>
          </p:cNvSpPr>
          <p:nvPr>
            <p:ph type="title"/>
          </p:nvPr>
        </p:nvSpPr>
        <p:spPr>
          <a:xfrm>
            <a:off x="3938763" y="2666247"/>
            <a:ext cx="7402689" cy="496053"/>
          </a:xfrm>
        </p:spPr>
        <p:txBody>
          <a:bodyPr/>
          <a:lstStyle/>
          <a:p>
            <a:r>
              <a:rPr lang="en-GB" dirty="0"/>
              <a:t>Reflections PHSSR Framework</a:t>
            </a:r>
          </a:p>
        </p:txBody>
      </p:sp>
      <p:sp>
        <p:nvSpPr>
          <p:cNvPr id="8" name="Text Placeholder 7">
            <a:extLst>
              <a:ext uri="{FF2B5EF4-FFF2-40B4-BE49-F238E27FC236}">
                <a16:creationId xmlns:a16="http://schemas.microsoft.com/office/drawing/2014/main" id="{5B5FBDDA-48F9-47F3-8A7E-A09DF2EE693C}"/>
              </a:ext>
            </a:extLst>
          </p:cNvPr>
          <p:cNvSpPr>
            <a:spLocks noGrp="1"/>
          </p:cNvSpPr>
          <p:nvPr>
            <p:ph type="body" sz="quarter" idx="10"/>
          </p:nvPr>
        </p:nvSpPr>
        <p:spPr>
          <a:xfrm>
            <a:off x="3838926" y="3392956"/>
            <a:ext cx="7426325" cy="1334589"/>
          </a:xfrm>
        </p:spPr>
        <p:txBody>
          <a:bodyPr>
            <a:noAutofit/>
          </a:bodyPr>
          <a:lstStyle/>
          <a:p>
            <a:r>
              <a:rPr lang="en-GB" dirty="0"/>
              <a:t>Feedback to perfect the PHSSR framework on health system sustainability &amp; resilience</a:t>
            </a:r>
          </a:p>
        </p:txBody>
      </p:sp>
      <p:sp>
        <p:nvSpPr>
          <p:cNvPr id="4" name="Slide Number Placeholder 2">
            <a:extLst>
              <a:ext uri="{FF2B5EF4-FFF2-40B4-BE49-F238E27FC236}">
                <a16:creationId xmlns:a16="http://schemas.microsoft.com/office/drawing/2014/main" id="{27CBC984-67AB-4FDE-A309-A7B9C9453A08}"/>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5" name="Slide Number Placeholder 2">
            <a:extLst>
              <a:ext uri="{FF2B5EF4-FFF2-40B4-BE49-F238E27FC236}">
                <a16:creationId xmlns:a16="http://schemas.microsoft.com/office/drawing/2014/main" id="{73697E3E-8455-4014-A83B-1073A09803C7}"/>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2235850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C79F3BD-BD93-4A47-B753-8EE9CEED9A17}"/>
              </a:ext>
            </a:extLst>
          </p:cNvPr>
          <p:cNvSpPr/>
          <p:nvPr/>
        </p:nvSpPr>
        <p:spPr>
          <a:xfrm>
            <a:off x="-2952045" y="649740"/>
            <a:ext cx="5904089" cy="5904089"/>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51D1B40B-FF4C-A14A-B26A-057403665C43}"/>
              </a:ext>
            </a:extLst>
          </p:cNvPr>
          <p:cNvSpPr>
            <a:spLocks noGrp="1"/>
          </p:cNvSpPr>
          <p:nvPr>
            <p:ph type="title"/>
          </p:nvPr>
        </p:nvSpPr>
        <p:spPr>
          <a:xfrm>
            <a:off x="1143444" y="536880"/>
            <a:ext cx="10344196" cy="496053"/>
          </a:xfrm>
        </p:spPr>
        <p:txBody>
          <a:bodyPr/>
          <a:lstStyle/>
          <a:p>
            <a:r>
              <a:rPr lang="en-US" dirty="0"/>
              <a:t>General feedback</a:t>
            </a:r>
            <a:endParaRPr lang="en-CH" dirty="0"/>
          </a:p>
        </p:txBody>
      </p:sp>
      <p:pic>
        <p:nvPicPr>
          <p:cNvPr id="6" name="Picture 5" descr="Shape&#10;&#10;Description automatically generated">
            <a:extLst>
              <a:ext uri="{FF2B5EF4-FFF2-40B4-BE49-F238E27FC236}">
                <a16:creationId xmlns:a16="http://schemas.microsoft.com/office/drawing/2014/main" id="{5FC6F892-A7B9-474D-A7B0-FC85F5806F69}"/>
              </a:ext>
            </a:extLst>
          </p:cNvPr>
          <p:cNvPicPr>
            <a:picLocks noChangeAspect="1"/>
          </p:cNvPicPr>
          <p:nvPr/>
        </p:nvPicPr>
        <p:blipFill>
          <a:blip r:embed="rId3"/>
          <a:stretch>
            <a:fillRect/>
          </a:stretch>
        </p:blipFill>
        <p:spPr>
          <a:xfrm>
            <a:off x="-306098" y="2250178"/>
            <a:ext cx="3122675" cy="2216092"/>
          </a:xfrm>
          <a:prstGeom prst="rect">
            <a:avLst/>
          </a:prstGeom>
        </p:spPr>
      </p:pic>
      <p:sp>
        <p:nvSpPr>
          <p:cNvPr id="8" name="TextBox 7">
            <a:extLst>
              <a:ext uri="{FF2B5EF4-FFF2-40B4-BE49-F238E27FC236}">
                <a16:creationId xmlns:a16="http://schemas.microsoft.com/office/drawing/2014/main" id="{A049412F-8E65-BC45-9AF0-935E1955B14D}"/>
              </a:ext>
            </a:extLst>
          </p:cNvPr>
          <p:cNvSpPr txBox="1"/>
          <p:nvPr/>
        </p:nvSpPr>
        <p:spPr>
          <a:xfrm>
            <a:off x="2257776" y="1729743"/>
            <a:ext cx="9395179" cy="646331"/>
          </a:xfrm>
          <a:prstGeom prst="rect">
            <a:avLst/>
          </a:prstGeom>
          <a:solidFill>
            <a:schemeClr val="bg2">
              <a:lumMod val="20000"/>
              <a:lumOff val="80000"/>
            </a:schemeClr>
          </a:solidFill>
        </p:spPr>
        <p:txBody>
          <a:bodyPr wrap="square" lIns="827999" rIns="180000" rtlCol="0" anchor="ctr">
            <a:spAutoFit/>
          </a:bodyPr>
          <a:lstStyle/>
          <a:p>
            <a:r>
              <a:rPr lang="en-US" dirty="0">
                <a:latin typeface="+mj-lt"/>
              </a:rPr>
              <a:t>1.</a:t>
            </a:r>
            <a:r>
              <a:rPr lang="en-US" dirty="0"/>
              <a:t> 	Consider covering the issue of public responsibility in the Governance domain</a:t>
            </a:r>
          </a:p>
          <a:p>
            <a:endParaRPr lang="en-CH" dirty="0"/>
          </a:p>
        </p:txBody>
      </p:sp>
      <p:sp>
        <p:nvSpPr>
          <p:cNvPr id="12" name="TextBox 11">
            <a:extLst>
              <a:ext uri="{FF2B5EF4-FFF2-40B4-BE49-F238E27FC236}">
                <a16:creationId xmlns:a16="http://schemas.microsoft.com/office/drawing/2014/main" id="{2F3B65F8-BA2E-3145-81B4-319D36F31C8B}"/>
              </a:ext>
            </a:extLst>
          </p:cNvPr>
          <p:cNvSpPr txBox="1"/>
          <p:nvPr/>
        </p:nvSpPr>
        <p:spPr>
          <a:xfrm>
            <a:off x="2551288" y="2582841"/>
            <a:ext cx="9101667" cy="646331"/>
          </a:xfrm>
          <a:prstGeom prst="rect">
            <a:avLst/>
          </a:prstGeom>
          <a:solidFill>
            <a:schemeClr val="bg2">
              <a:lumMod val="20000"/>
              <a:lumOff val="80000"/>
            </a:schemeClr>
          </a:solidFill>
        </p:spPr>
        <p:txBody>
          <a:bodyPr wrap="square" lIns="576000" rtlCol="0" anchor="ctr">
            <a:spAutoFit/>
          </a:bodyPr>
          <a:lstStyle/>
          <a:p>
            <a:r>
              <a:rPr lang="en-US" dirty="0">
                <a:latin typeface="+mj-lt"/>
              </a:rPr>
              <a:t>2. 	</a:t>
            </a:r>
            <a:r>
              <a:rPr lang="en-US" dirty="0"/>
              <a:t>To </a:t>
            </a:r>
            <a:r>
              <a:rPr lang="en-US" dirty="0" err="1"/>
              <a:t>emphasise</a:t>
            </a:r>
            <a:r>
              <a:rPr lang="en-US" dirty="0"/>
              <a:t> even financing and workforce coverage</a:t>
            </a:r>
          </a:p>
          <a:p>
            <a:pPr marL="342900" indent="-342900">
              <a:buAutoNum type="arabicPeriod" startAt="2"/>
            </a:pPr>
            <a:endParaRPr lang="en-CH" dirty="0"/>
          </a:p>
        </p:txBody>
      </p:sp>
      <p:sp>
        <p:nvSpPr>
          <p:cNvPr id="14" name="TextBox 13">
            <a:extLst>
              <a:ext uri="{FF2B5EF4-FFF2-40B4-BE49-F238E27FC236}">
                <a16:creationId xmlns:a16="http://schemas.microsoft.com/office/drawing/2014/main" id="{DB53C39D-A4E7-2A4E-B1F2-35838444011E}"/>
              </a:ext>
            </a:extLst>
          </p:cNvPr>
          <p:cNvSpPr txBox="1"/>
          <p:nvPr/>
        </p:nvSpPr>
        <p:spPr>
          <a:xfrm>
            <a:off x="2816577" y="3435939"/>
            <a:ext cx="8836378" cy="646331"/>
          </a:xfrm>
          <a:prstGeom prst="rect">
            <a:avLst/>
          </a:prstGeom>
          <a:solidFill>
            <a:schemeClr val="bg2">
              <a:lumMod val="20000"/>
              <a:lumOff val="80000"/>
            </a:schemeClr>
          </a:solidFill>
        </p:spPr>
        <p:txBody>
          <a:bodyPr wrap="square" lIns="360000" rtlCol="0" anchor="ctr">
            <a:spAutoFit/>
          </a:bodyPr>
          <a:lstStyle/>
          <a:p>
            <a:r>
              <a:rPr lang="en-US" dirty="0">
                <a:latin typeface="+mj-lt"/>
              </a:rPr>
              <a:t>3</a:t>
            </a:r>
            <a:r>
              <a:rPr lang="en-CH" dirty="0">
                <a:latin typeface="+mj-lt"/>
              </a:rPr>
              <a:t>. </a:t>
            </a:r>
            <a:r>
              <a:rPr lang="en-US" dirty="0">
                <a:latin typeface="+mj-lt"/>
              </a:rPr>
              <a:t>	</a:t>
            </a:r>
            <a:r>
              <a:rPr lang="en-US" dirty="0"/>
              <a:t>Broaden focus on the technology domain, taking into consideration the 		technology boom during the pandemic</a:t>
            </a:r>
            <a:endParaRPr lang="en-CH" dirty="0"/>
          </a:p>
        </p:txBody>
      </p:sp>
      <p:sp>
        <p:nvSpPr>
          <p:cNvPr id="17" name="TextBox 16">
            <a:extLst>
              <a:ext uri="{FF2B5EF4-FFF2-40B4-BE49-F238E27FC236}">
                <a16:creationId xmlns:a16="http://schemas.microsoft.com/office/drawing/2014/main" id="{C1944D44-DD65-D948-97E6-F83905FBCE60}"/>
              </a:ext>
            </a:extLst>
          </p:cNvPr>
          <p:cNvSpPr txBox="1"/>
          <p:nvPr/>
        </p:nvSpPr>
        <p:spPr>
          <a:xfrm>
            <a:off x="2359378" y="4289037"/>
            <a:ext cx="9293577" cy="646331"/>
          </a:xfrm>
          <a:prstGeom prst="rect">
            <a:avLst/>
          </a:prstGeom>
          <a:solidFill>
            <a:schemeClr val="bg2">
              <a:lumMod val="20000"/>
              <a:lumOff val="80000"/>
            </a:schemeClr>
          </a:solidFill>
        </p:spPr>
        <p:txBody>
          <a:bodyPr wrap="square" lIns="792000" rtlCol="0" anchor="ctr">
            <a:spAutoFit/>
          </a:bodyPr>
          <a:lstStyle/>
          <a:p>
            <a:r>
              <a:rPr lang="en-US" dirty="0">
                <a:latin typeface="+mj-lt"/>
              </a:rPr>
              <a:t>4.</a:t>
            </a:r>
            <a:r>
              <a:rPr lang="en-US" dirty="0"/>
              <a:t> 	Consider one case study for each Domain</a:t>
            </a:r>
          </a:p>
          <a:p>
            <a:pPr marL="342900" indent="-342900">
              <a:buAutoNum type="arabicPeriod" startAt="4"/>
            </a:pPr>
            <a:endParaRPr lang="en-CH" dirty="0"/>
          </a:p>
        </p:txBody>
      </p:sp>
      <p:pic>
        <p:nvPicPr>
          <p:cNvPr id="15" name="Picture 2" descr="Flag of Russia - Wikipedia">
            <a:extLst>
              <a:ext uri="{FF2B5EF4-FFF2-40B4-BE49-F238E27FC236}">
                <a16:creationId xmlns:a16="http://schemas.microsoft.com/office/drawing/2014/main" id="{FCDFA0AB-5CD8-471E-A566-CC00994BF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1" name="Slide Number Placeholder 2">
            <a:extLst>
              <a:ext uri="{FF2B5EF4-FFF2-40B4-BE49-F238E27FC236}">
                <a16:creationId xmlns:a16="http://schemas.microsoft.com/office/drawing/2014/main" id="{FFE27491-8BBE-48A4-AF86-761BFF0A76DC}"/>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6" name="Slide Number Placeholder 2">
            <a:extLst>
              <a:ext uri="{FF2B5EF4-FFF2-40B4-BE49-F238E27FC236}">
                <a16:creationId xmlns:a16="http://schemas.microsoft.com/office/drawing/2014/main" id="{E97DE5B9-4605-4238-A18D-88D22AE3E670}"/>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2131911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020A96-392D-4DDF-8516-03D58534E01F}"/>
              </a:ext>
            </a:extLst>
          </p:cNvPr>
          <p:cNvSpPr>
            <a:spLocks noGrp="1"/>
          </p:cNvSpPr>
          <p:nvPr>
            <p:ph type="title"/>
          </p:nvPr>
        </p:nvSpPr>
        <p:spPr/>
        <p:txBody>
          <a:bodyPr/>
          <a:lstStyle/>
          <a:p>
            <a:r>
              <a:rPr lang="en-GB" dirty="0"/>
              <a:t>Reflections</a:t>
            </a:r>
          </a:p>
        </p:txBody>
      </p:sp>
      <p:sp>
        <p:nvSpPr>
          <p:cNvPr id="10" name="Text Placeholder 9">
            <a:extLst>
              <a:ext uri="{FF2B5EF4-FFF2-40B4-BE49-F238E27FC236}">
                <a16:creationId xmlns:a16="http://schemas.microsoft.com/office/drawing/2014/main" id="{48A29532-7EB8-44E9-9CCD-996506BFDFD2}"/>
              </a:ext>
            </a:extLst>
          </p:cNvPr>
          <p:cNvSpPr>
            <a:spLocks noGrp="1"/>
          </p:cNvSpPr>
          <p:nvPr>
            <p:ph type="body" sz="quarter" idx="16"/>
          </p:nvPr>
        </p:nvSpPr>
        <p:spPr>
          <a:xfrm>
            <a:off x="1020893" y="3621158"/>
            <a:ext cx="3227796" cy="549275"/>
          </a:xfrm>
        </p:spPr>
        <p:txBody>
          <a:bodyPr/>
          <a:lstStyle/>
          <a:p>
            <a:r>
              <a:rPr lang="en-US" dirty="0" err="1"/>
              <a:t>Valeriy</a:t>
            </a:r>
            <a:r>
              <a:rPr lang="en-US" dirty="0"/>
              <a:t> </a:t>
            </a:r>
            <a:r>
              <a:rPr lang="en-US" dirty="0" err="1"/>
              <a:t>Vechorko</a:t>
            </a:r>
            <a:endParaRPr lang="en-GB" dirty="0"/>
          </a:p>
        </p:txBody>
      </p:sp>
      <p:sp>
        <p:nvSpPr>
          <p:cNvPr id="11" name="Text Placeholder 10">
            <a:extLst>
              <a:ext uri="{FF2B5EF4-FFF2-40B4-BE49-F238E27FC236}">
                <a16:creationId xmlns:a16="http://schemas.microsoft.com/office/drawing/2014/main" id="{A47E5499-3BC2-4062-8DFC-701E0F804931}"/>
              </a:ext>
            </a:extLst>
          </p:cNvPr>
          <p:cNvSpPr>
            <a:spLocks noGrp="1"/>
          </p:cNvSpPr>
          <p:nvPr>
            <p:ph type="body" sz="quarter" idx="17"/>
          </p:nvPr>
        </p:nvSpPr>
        <p:spPr>
          <a:xfrm>
            <a:off x="6289466" y="1530666"/>
            <a:ext cx="2132013" cy="549275"/>
          </a:xfrm>
        </p:spPr>
        <p:txBody>
          <a:bodyPr/>
          <a:lstStyle/>
          <a:p>
            <a:r>
              <a:rPr lang="en-US" dirty="0" err="1"/>
              <a:t>Ninel</a:t>
            </a:r>
            <a:r>
              <a:rPr lang="en-US" dirty="0"/>
              <a:t> Khan</a:t>
            </a:r>
            <a:endParaRPr lang="en-GB" dirty="0"/>
          </a:p>
        </p:txBody>
      </p:sp>
      <p:sp>
        <p:nvSpPr>
          <p:cNvPr id="12" name="Text Placeholder 11">
            <a:extLst>
              <a:ext uri="{FF2B5EF4-FFF2-40B4-BE49-F238E27FC236}">
                <a16:creationId xmlns:a16="http://schemas.microsoft.com/office/drawing/2014/main" id="{D1A008FC-7A29-4B2A-AE9F-2B3301486281}"/>
              </a:ext>
            </a:extLst>
          </p:cNvPr>
          <p:cNvSpPr>
            <a:spLocks noGrp="1"/>
          </p:cNvSpPr>
          <p:nvPr>
            <p:ph type="body" sz="quarter" idx="19"/>
          </p:nvPr>
        </p:nvSpPr>
        <p:spPr>
          <a:xfrm>
            <a:off x="1020893" y="1530667"/>
            <a:ext cx="2485878" cy="549275"/>
          </a:xfrm>
        </p:spPr>
        <p:txBody>
          <a:bodyPr/>
          <a:lstStyle/>
          <a:p>
            <a:r>
              <a:rPr lang="en-US" dirty="0" err="1"/>
              <a:t>Michail</a:t>
            </a:r>
            <a:r>
              <a:rPr lang="en-US" dirty="0"/>
              <a:t> </a:t>
            </a:r>
            <a:r>
              <a:rPr lang="en-US" dirty="0" err="1"/>
              <a:t>Diachenko</a:t>
            </a:r>
            <a:endParaRPr lang="en-GB" dirty="0"/>
          </a:p>
        </p:txBody>
      </p:sp>
      <p:sp>
        <p:nvSpPr>
          <p:cNvPr id="13" name="Text Placeholder 12">
            <a:extLst>
              <a:ext uri="{FF2B5EF4-FFF2-40B4-BE49-F238E27FC236}">
                <a16:creationId xmlns:a16="http://schemas.microsoft.com/office/drawing/2014/main" id="{DE7CEC6F-8A1C-4AB4-AB41-94F23490CBDD}"/>
              </a:ext>
            </a:extLst>
          </p:cNvPr>
          <p:cNvSpPr>
            <a:spLocks noGrp="1"/>
          </p:cNvSpPr>
          <p:nvPr>
            <p:ph type="body" sz="quarter" idx="20"/>
          </p:nvPr>
        </p:nvSpPr>
        <p:spPr>
          <a:xfrm>
            <a:off x="973809" y="4194446"/>
            <a:ext cx="4352335" cy="549275"/>
          </a:xfrm>
        </p:spPr>
        <p:txBody>
          <a:bodyPr/>
          <a:lstStyle/>
          <a:p>
            <a:r>
              <a:rPr lang="en-US" dirty="0"/>
              <a:t>Municipal Clinical Hospital №15</a:t>
            </a:r>
            <a:endParaRPr lang="en-GB" dirty="0"/>
          </a:p>
        </p:txBody>
      </p:sp>
      <p:sp>
        <p:nvSpPr>
          <p:cNvPr id="14" name="Text Placeholder 13">
            <a:extLst>
              <a:ext uri="{FF2B5EF4-FFF2-40B4-BE49-F238E27FC236}">
                <a16:creationId xmlns:a16="http://schemas.microsoft.com/office/drawing/2014/main" id="{2B0CC6F9-E2EA-436A-BA29-5A1BB01B01AC}"/>
              </a:ext>
            </a:extLst>
          </p:cNvPr>
          <p:cNvSpPr>
            <a:spLocks noGrp="1"/>
          </p:cNvSpPr>
          <p:nvPr>
            <p:ph type="body" sz="quarter" idx="21"/>
          </p:nvPr>
        </p:nvSpPr>
        <p:spPr>
          <a:xfrm>
            <a:off x="6289465" y="4194445"/>
            <a:ext cx="2132013" cy="549275"/>
          </a:xfrm>
        </p:spPr>
        <p:txBody>
          <a:bodyPr/>
          <a:lstStyle/>
          <a:p>
            <a:r>
              <a:rPr lang="en-GB" dirty="0"/>
              <a:t>AstraZeneca</a:t>
            </a:r>
          </a:p>
        </p:txBody>
      </p:sp>
      <p:sp>
        <p:nvSpPr>
          <p:cNvPr id="15" name="Text Placeholder 14">
            <a:extLst>
              <a:ext uri="{FF2B5EF4-FFF2-40B4-BE49-F238E27FC236}">
                <a16:creationId xmlns:a16="http://schemas.microsoft.com/office/drawing/2014/main" id="{230D4513-A908-4049-B6FF-5113829B1DD1}"/>
              </a:ext>
            </a:extLst>
          </p:cNvPr>
          <p:cNvSpPr>
            <a:spLocks noGrp="1"/>
          </p:cNvSpPr>
          <p:nvPr>
            <p:ph type="body" sz="quarter" idx="22"/>
          </p:nvPr>
        </p:nvSpPr>
        <p:spPr>
          <a:xfrm>
            <a:off x="1020893" y="2113922"/>
            <a:ext cx="3192888" cy="549275"/>
          </a:xfrm>
        </p:spPr>
        <p:txBody>
          <a:bodyPr/>
          <a:lstStyle/>
          <a:p>
            <a:r>
              <a:rPr lang="en-US" dirty="0"/>
              <a:t>Ministry of Health of the Russian Federation</a:t>
            </a:r>
            <a:endParaRPr lang="en-GB" dirty="0"/>
          </a:p>
        </p:txBody>
      </p:sp>
      <p:pic>
        <p:nvPicPr>
          <p:cNvPr id="18" name="Picture 2" descr="Flag of Russia - Wikipedia">
            <a:extLst>
              <a:ext uri="{FF2B5EF4-FFF2-40B4-BE49-F238E27FC236}">
                <a16:creationId xmlns:a16="http://schemas.microsoft.com/office/drawing/2014/main" id="{F820290E-D5F4-4379-8246-A10DE717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7" name="Text Placeholder 10">
            <a:extLst>
              <a:ext uri="{FF2B5EF4-FFF2-40B4-BE49-F238E27FC236}">
                <a16:creationId xmlns:a16="http://schemas.microsoft.com/office/drawing/2014/main" id="{A47E5499-3BC2-4062-8DFC-701E0F804931}"/>
              </a:ext>
            </a:extLst>
          </p:cNvPr>
          <p:cNvSpPr txBox="1">
            <a:spLocks/>
          </p:cNvSpPr>
          <p:nvPr/>
        </p:nvSpPr>
        <p:spPr>
          <a:xfrm>
            <a:off x="6289465" y="3621158"/>
            <a:ext cx="2656572" cy="5492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2B4C60"/>
                </a:solidFill>
                <a:effectLst/>
                <a:uLnTx/>
                <a:uFillTx/>
                <a:latin typeface="Gilroy Bold"/>
                <a:ea typeface="+mn-ea"/>
                <a:cs typeface="+mn-cs"/>
              </a:rPr>
              <a:t>Irina </a:t>
            </a:r>
            <a:r>
              <a:rPr kumimoji="0" lang="en-GB" sz="2000" b="0" i="0" u="none" strike="noStrike" kern="1200" cap="none" spc="0" normalizeH="0" baseline="0" noProof="0" dirty="0" err="1">
                <a:ln>
                  <a:noFill/>
                </a:ln>
                <a:solidFill>
                  <a:srgbClr val="2B4C60"/>
                </a:solidFill>
                <a:effectLst/>
                <a:uLnTx/>
                <a:uFillTx/>
                <a:latin typeface="Gilroy Bold"/>
                <a:ea typeface="+mn-ea"/>
                <a:cs typeface="+mn-cs"/>
              </a:rPr>
              <a:t>Ivanishcheva</a:t>
            </a:r>
            <a:endParaRPr kumimoji="0" lang="en-GB" sz="2000" b="0" i="0" u="none" strike="noStrike" kern="1200" cap="none" spc="0" normalizeH="0" baseline="0" noProof="0" dirty="0">
              <a:ln>
                <a:noFill/>
              </a:ln>
              <a:solidFill>
                <a:srgbClr val="2B4C60"/>
              </a:solidFill>
              <a:effectLst/>
              <a:uLnTx/>
              <a:uFillTx/>
              <a:latin typeface="Gilroy Bold"/>
              <a:ea typeface="+mn-ea"/>
              <a:cs typeface="+mn-cs"/>
            </a:endParaRPr>
          </a:p>
        </p:txBody>
      </p:sp>
      <p:sp>
        <p:nvSpPr>
          <p:cNvPr id="19" name="Text Placeholder 13">
            <a:extLst>
              <a:ext uri="{FF2B5EF4-FFF2-40B4-BE49-F238E27FC236}">
                <a16:creationId xmlns:a16="http://schemas.microsoft.com/office/drawing/2014/main" id="{2B0CC6F9-E2EA-436A-BA29-5A1BB01B01AC}"/>
              </a:ext>
            </a:extLst>
          </p:cNvPr>
          <p:cNvSpPr txBox="1">
            <a:spLocks/>
          </p:cNvSpPr>
          <p:nvPr/>
        </p:nvSpPr>
        <p:spPr>
          <a:xfrm>
            <a:off x="6289466" y="2113922"/>
            <a:ext cx="4264758" cy="1006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B4C60"/>
                </a:solidFill>
                <a:effectLst/>
                <a:uLnTx/>
                <a:uFillTx/>
                <a:latin typeface="Gilroy"/>
                <a:ea typeface="+mn-ea"/>
                <a:cs typeface="+mn-cs"/>
              </a:rPr>
              <a:t>The Russian Presidential Academy of National Economy and Public Administration</a:t>
            </a:r>
            <a:endParaRPr kumimoji="0" lang="en-GB" sz="2000" b="0" i="0" u="none" strike="noStrike" kern="1200" cap="none" spc="0" normalizeH="0" baseline="0" noProof="0" dirty="0">
              <a:ln>
                <a:noFill/>
              </a:ln>
              <a:solidFill>
                <a:srgbClr val="2B4C60"/>
              </a:solidFill>
              <a:effectLst/>
              <a:uLnTx/>
              <a:uFillTx/>
              <a:latin typeface="Gilroy"/>
              <a:ea typeface="+mn-ea"/>
              <a:cs typeface="+mn-cs"/>
            </a:endParaRPr>
          </a:p>
        </p:txBody>
      </p:sp>
      <p:sp>
        <p:nvSpPr>
          <p:cNvPr id="20" name="Slide Number Placeholder 2">
            <a:extLst>
              <a:ext uri="{FF2B5EF4-FFF2-40B4-BE49-F238E27FC236}">
                <a16:creationId xmlns:a16="http://schemas.microsoft.com/office/drawing/2014/main" id="{4BDE73E6-A324-4F40-95A0-7788D7582F63}"/>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21" name="Slide Number Placeholder 2">
            <a:extLst>
              <a:ext uri="{FF2B5EF4-FFF2-40B4-BE49-F238E27FC236}">
                <a16:creationId xmlns:a16="http://schemas.microsoft.com/office/drawing/2014/main" id="{BD4A08B2-988E-4A4A-B5F2-DD5E9BFC858E}"/>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4043392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CF6F-197F-46B2-A01C-374D99E23F34}"/>
              </a:ext>
            </a:extLst>
          </p:cNvPr>
          <p:cNvSpPr>
            <a:spLocks noGrp="1"/>
          </p:cNvSpPr>
          <p:nvPr>
            <p:ph type="title"/>
          </p:nvPr>
        </p:nvSpPr>
        <p:spPr/>
        <p:txBody>
          <a:bodyPr/>
          <a:lstStyle/>
          <a:p>
            <a:r>
              <a:rPr lang="en-GB" dirty="0"/>
              <a:t>PHSSR Russia Report </a:t>
            </a:r>
          </a:p>
        </p:txBody>
      </p:sp>
      <p:sp>
        <p:nvSpPr>
          <p:cNvPr id="3" name="Slide Number Placeholder 2">
            <a:extLst>
              <a:ext uri="{FF2B5EF4-FFF2-40B4-BE49-F238E27FC236}">
                <a16:creationId xmlns:a16="http://schemas.microsoft.com/office/drawing/2014/main" id="{844931E3-44D4-4D4B-B269-C575591696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7" name="Title 1">
            <a:extLst>
              <a:ext uri="{FF2B5EF4-FFF2-40B4-BE49-F238E27FC236}">
                <a16:creationId xmlns:a16="http://schemas.microsoft.com/office/drawing/2014/main" id="{46C24758-1588-4350-815E-F126646B1512}"/>
              </a:ext>
            </a:extLst>
          </p:cNvPr>
          <p:cNvSpPr txBox="1">
            <a:spLocks/>
          </p:cNvSpPr>
          <p:nvPr/>
        </p:nvSpPr>
        <p:spPr>
          <a:xfrm>
            <a:off x="1020893" y="1909959"/>
            <a:ext cx="5804450" cy="271144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2B4C60"/>
                </a:solidFill>
                <a:effectLst/>
                <a:uLnTx/>
                <a:uFillTx/>
                <a:latin typeface="Gilroy"/>
                <a:ea typeface="+mj-ea"/>
                <a:cs typeface="+mj-cs"/>
              </a:rPr>
              <a:t>For more insights on the </a:t>
            </a:r>
            <a:r>
              <a:rPr lang="en-GB" sz="2000" dirty="0">
                <a:solidFill>
                  <a:srgbClr val="2B4C60"/>
                </a:solidFill>
                <a:latin typeface="Gilroy"/>
              </a:rPr>
              <a:t>Russian</a:t>
            </a:r>
            <a:r>
              <a:rPr kumimoji="0" lang="en-GB" sz="2000" b="0" i="0" u="none" strike="noStrike" kern="1200" cap="none" spc="0" normalizeH="0" baseline="0" noProof="0" dirty="0">
                <a:ln>
                  <a:noFill/>
                </a:ln>
                <a:solidFill>
                  <a:srgbClr val="2B4C60"/>
                </a:solidFill>
                <a:effectLst/>
                <a:uLnTx/>
                <a:uFillTx/>
                <a:latin typeface="Gilroy"/>
                <a:ea typeface="+mj-ea"/>
                <a:cs typeface="+mj-cs"/>
              </a:rPr>
              <a:t> health system during COVID-19, and its reform opportunities moving forward, visit the official PHSSR report:</a:t>
            </a: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2B4C60"/>
              </a:solidFill>
              <a:effectLst/>
              <a:uLnTx/>
              <a:uFillTx/>
              <a:latin typeface="Gilroy"/>
              <a:ea typeface="+mj-ea"/>
              <a:cs typeface="+mj-cs"/>
            </a:endParaRPr>
          </a:p>
          <a:p>
            <a:pPr marL="0" marR="0" lvl="0" indent="0" algn="l" defTabSz="914400" rtl="0" eaLnBrk="1" fontAlgn="base"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2B4C60"/>
                </a:solidFill>
                <a:effectLst/>
                <a:uLnTx/>
                <a:uFillTx/>
                <a:latin typeface="Gilroy"/>
                <a:ea typeface="+mj-ea"/>
                <a:cs typeface="+mj-cs"/>
              </a:rPr>
              <a:t>“</a:t>
            </a:r>
            <a:r>
              <a:rPr kumimoji="0" lang="en-GB" sz="2000" b="0" i="0" u="none" strike="noStrike" kern="1200" cap="none" spc="0" normalizeH="0" baseline="0" noProof="0" dirty="0">
                <a:ln>
                  <a:noFill/>
                </a:ln>
                <a:solidFill>
                  <a:srgbClr val="2B4C60"/>
                </a:solidFill>
                <a:effectLst/>
                <a:uLnTx/>
                <a:uFillTx/>
                <a:latin typeface="Gilroy Bold"/>
                <a:ea typeface="+mj-ea"/>
                <a:cs typeface="+mj-cs"/>
              </a:rPr>
              <a:t>Sustainability and Resilience in the Russian Health System</a:t>
            </a:r>
            <a:r>
              <a:rPr kumimoji="0" lang="en-GB" sz="2000" b="0" i="0" u="none" strike="noStrike" kern="1200" cap="none" spc="0" normalizeH="0" baseline="0" noProof="0" dirty="0">
                <a:ln>
                  <a:noFill/>
                </a:ln>
                <a:solidFill>
                  <a:srgbClr val="2B4C60"/>
                </a:solidFill>
                <a:effectLst/>
                <a:uLnTx/>
                <a:uFillTx/>
                <a:latin typeface="Gilroy"/>
                <a:ea typeface="+mj-ea"/>
                <a:cs typeface="+mj-cs"/>
              </a:rPr>
              <a:t>”</a:t>
            </a: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2B4C60"/>
              </a:solidFill>
              <a:effectLst/>
              <a:uLnTx/>
              <a:uFillTx/>
              <a:latin typeface="Gilroy"/>
              <a:ea typeface="+mj-ea"/>
              <a:cs typeface="+mj-cs"/>
            </a:endParaRPr>
          </a:p>
          <a:p>
            <a:pPr marL="0" marR="0" lvl="0" indent="0" algn="l" defTabSz="914400" rtl="0" eaLnBrk="1" fontAlgn="base"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2B4C60"/>
                </a:solidFill>
                <a:effectLst/>
                <a:uLnTx/>
                <a:uFillTx/>
                <a:latin typeface="Gilroy"/>
                <a:ea typeface="+mj-ea"/>
                <a:cs typeface="+mj-cs"/>
              </a:rPr>
              <a:t>Available for download at the following location: </a:t>
            </a:r>
            <a:r>
              <a:rPr kumimoji="0" lang="en-GB" sz="2000" b="0" i="0" u="none" strike="noStrike" kern="1200" cap="none" spc="0" normalizeH="0" baseline="0" noProof="0" dirty="0">
                <a:ln>
                  <a:noFill/>
                </a:ln>
                <a:solidFill>
                  <a:srgbClr val="2B4C60"/>
                </a:solidFill>
                <a:effectLst/>
                <a:uLnTx/>
                <a:uFillTx/>
                <a:latin typeface="Gilroy"/>
                <a:ea typeface="+mj-ea"/>
                <a:cs typeface="+mj-cs"/>
                <a:hlinkClick r:id="rId2"/>
              </a:rPr>
              <a:t>https://www.weforum.org/phssr/outputs</a:t>
            </a:r>
            <a:r>
              <a:rPr kumimoji="0" lang="en-GB" sz="2000" b="0" i="0" u="none" strike="noStrike" kern="1200" cap="none" spc="0" normalizeH="0" baseline="0" noProof="0" dirty="0">
                <a:ln>
                  <a:noFill/>
                </a:ln>
                <a:solidFill>
                  <a:srgbClr val="2B4C60"/>
                </a:solidFill>
                <a:effectLst/>
                <a:uLnTx/>
                <a:uFillTx/>
                <a:latin typeface="Gilroy"/>
                <a:ea typeface="+mj-ea"/>
                <a:cs typeface="+mj-cs"/>
              </a:rPr>
              <a:t> </a:t>
            </a:r>
          </a:p>
        </p:txBody>
      </p:sp>
      <p:sp>
        <p:nvSpPr>
          <p:cNvPr id="6" name="TextBox 5">
            <a:extLst>
              <a:ext uri="{FF2B5EF4-FFF2-40B4-BE49-F238E27FC236}">
                <a16:creationId xmlns:a16="http://schemas.microsoft.com/office/drawing/2014/main" id="{E765492B-90B4-3846-A644-D99B126A2E98}"/>
              </a:ext>
            </a:extLst>
          </p:cNvPr>
          <p:cNvSpPr txBox="1"/>
          <p:nvPr/>
        </p:nvSpPr>
        <p:spPr>
          <a:xfrm>
            <a:off x="926431" y="915760"/>
            <a:ext cx="28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2"/>
                </a:solidFill>
                <a:effectLst/>
                <a:uLnTx/>
                <a:uFillTx/>
                <a:latin typeface="Gilroy Bold"/>
                <a:ea typeface="+mn-ea"/>
                <a:cs typeface="+mn-cs"/>
              </a:rPr>
              <a:t>O</a:t>
            </a:r>
            <a:r>
              <a:rPr kumimoji="0" lang="en-CH" sz="2400" b="0" i="0" u="none" strike="noStrike" kern="1200" cap="none" spc="0" normalizeH="0" baseline="0" noProof="0" dirty="0">
                <a:ln>
                  <a:noFill/>
                </a:ln>
                <a:solidFill>
                  <a:schemeClr val="accent2"/>
                </a:solidFill>
                <a:effectLst/>
                <a:uLnTx/>
                <a:uFillTx/>
                <a:latin typeface="Gilroy Bold"/>
                <a:ea typeface="+mn-ea"/>
                <a:cs typeface="+mn-cs"/>
              </a:rPr>
              <a:t>ut now</a:t>
            </a:r>
          </a:p>
        </p:txBody>
      </p:sp>
      <p:sp>
        <p:nvSpPr>
          <p:cNvPr id="8" name="Slide Number Placeholder 2">
            <a:extLst>
              <a:ext uri="{FF2B5EF4-FFF2-40B4-BE49-F238E27FC236}">
                <a16:creationId xmlns:a16="http://schemas.microsoft.com/office/drawing/2014/main" id="{A07D8AA2-D09D-4309-BB82-634FBEE706D2}"/>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pic>
        <p:nvPicPr>
          <p:cNvPr id="5" name="Picture 4">
            <a:extLst>
              <a:ext uri="{FF2B5EF4-FFF2-40B4-BE49-F238E27FC236}">
                <a16:creationId xmlns:a16="http://schemas.microsoft.com/office/drawing/2014/main" id="{537C9944-3FFC-4026-BEE4-4A75CF5373CA}"/>
              </a:ext>
            </a:extLst>
          </p:cNvPr>
          <p:cNvPicPr>
            <a:picLocks noChangeAspect="1"/>
          </p:cNvPicPr>
          <p:nvPr/>
        </p:nvPicPr>
        <p:blipFill>
          <a:blip r:embed="rId3"/>
          <a:stretch>
            <a:fillRect/>
          </a:stretch>
        </p:blipFill>
        <p:spPr>
          <a:xfrm>
            <a:off x="7118705" y="162075"/>
            <a:ext cx="4146864" cy="5825067"/>
          </a:xfrm>
          <a:prstGeom prst="rect">
            <a:avLst/>
          </a:prstGeom>
        </p:spPr>
      </p:pic>
    </p:spTree>
    <p:extLst>
      <p:ext uri="{BB962C8B-B14F-4D97-AF65-F5344CB8AC3E}">
        <p14:creationId xmlns:p14="http://schemas.microsoft.com/office/powerpoint/2010/main" val="3191754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C0C960-D757-41C1-A78D-4BBF56FE1EE1}"/>
              </a:ext>
            </a:extLst>
          </p:cNvPr>
          <p:cNvSpPr>
            <a:spLocks noGrp="1"/>
          </p:cNvSpPr>
          <p:nvPr>
            <p:ph type="title"/>
          </p:nvPr>
        </p:nvSpPr>
        <p:spPr/>
        <p:txBody>
          <a:bodyPr/>
          <a:lstStyle/>
          <a:p>
            <a:pPr algn="ctr"/>
            <a:r>
              <a:rPr lang="en-GB" sz="4000" dirty="0"/>
              <a:t>Thank you for participating in the session. </a:t>
            </a:r>
            <a:br>
              <a:rPr lang="en-GB" sz="4000" dirty="0"/>
            </a:br>
            <a:r>
              <a:rPr lang="en-GB" sz="4000" dirty="0"/>
              <a:t/>
            </a:r>
            <a:br>
              <a:rPr lang="en-GB" sz="4000" dirty="0"/>
            </a:br>
            <a:r>
              <a:rPr lang="en-GB" sz="4000" dirty="0">
                <a:latin typeface="+mn-lt"/>
              </a:rPr>
              <a:t>Please return to tinyurl.com/</a:t>
            </a:r>
            <a:r>
              <a:rPr lang="en-GB" sz="4000" dirty="0" err="1">
                <a:latin typeface="+mn-lt"/>
              </a:rPr>
              <a:t>phssrsummit</a:t>
            </a:r>
            <a:r>
              <a:rPr lang="en-GB" sz="4000" dirty="0">
                <a:latin typeface="+mn-lt"/>
              </a:rPr>
              <a:t> to join tomorrow’s (17 March) </a:t>
            </a:r>
            <a:r>
              <a:rPr lang="en-GB" sz="4000" dirty="0"/>
              <a:t>Findings: Vietnam</a:t>
            </a:r>
            <a:r>
              <a:rPr lang="en-GB" sz="4000" dirty="0">
                <a:latin typeface="+mn-lt"/>
              </a:rPr>
              <a:t>, which will begin at 10:00 GMT.</a:t>
            </a:r>
          </a:p>
        </p:txBody>
      </p:sp>
      <p:sp>
        <p:nvSpPr>
          <p:cNvPr id="3" name="Rectangle 2">
            <a:extLst>
              <a:ext uri="{FF2B5EF4-FFF2-40B4-BE49-F238E27FC236}">
                <a16:creationId xmlns:a16="http://schemas.microsoft.com/office/drawing/2014/main" id="{A6956E92-018A-4C7F-93F5-BB35EEF2BA29}"/>
              </a:ext>
            </a:extLst>
          </p:cNvPr>
          <p:cNvSpPr/>
          <p:nvPr/>
        </p:nvSpPr>
        <p:spPr>
          <a:xfrm>
            <a:off x="822302" y="6170636"/>
            <a:ext cx="1166424" cy="453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2">
            <a:extLst>
              <a:ext uri="{FF2B5EF4-FFF2-40B4-BE49-F238E27FC236}">
                <a16:creationId xmlns:a16="http://schemas.microsoft.com/office/drawing/2014/main" id="{1742D62D-708C-4AD8-8139-E18D52CB25D4}"/>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6" name="Slide Number Placeholder 2">
            <a:extLst>
              <a:ext uri="{FF2B5EF4-FFF2-40B4-BE49-F238E27FC236}">
                <a16:creationId xmlns:a16="http://schemas.microsoft.com/office/drawing/2014/main" id="{B012762F-1592-43E2-AB66-ECB5EA00FE71}"/>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3474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0B22-8411-41A6-B1C7-F23193FDDFC7}"/>
              </a:ext>
            </a:extLst>
          </p:cNvPr>
          <p:cNvSpPr>
            <a:spLocks noGrp="1"/>
          </p:cNvSpPr>
          <p:nvPr>
            <p:ph type="title"/>
          </p:nvPr>
        </p:nvSpPr>
        <p:spPr/>
        <p:txBody>
          <a:bodyPr/>
          <a:lstStyle/>
          <a:p>
            <a:r>
              <a:rPr lang="en-GB" dirty="0"/>
              <a:t>Russia</a:t>
            </a:r>
          </a:p>
        </p:txBody>
      </p:sp>
      <p:sp>
        <p:nvSpPr>
          <p:cNvPr id="7" name="Text Placeholder 6">
            <a:extLst>
              <a:ext uri="{FF2B5EF4-FFF2-40B4-BE49-F238E27FC236}">
                <a16:creationId xmlns:a16="http://schemas.microsoft.com/office/drawing/2014/main" id="{6E1A641A-9561-443C-A601-3120148AF21C}"/>
              </a:ext>
            </a:extLst>
          </p:cNvPr>
          <p:cNvSpPr>
            <a:spLocks noGrp="1"/>
          </p:cNvSpPr>
          <p:nvPr>
            <p:ph type="body" sz="quarter" idx="17"/>
          </p:nvPr>
        </p:nvSpPr>
        <p:spPr/>
        <p:txBody>
          <a:bodyPr>
            <a:normAutofit/>
          </a:bodyPr>
          <a:lstStyle/>
          <a:p>
            <a:r>
              <a:rPr lang="en-US" dirty="0"/>
              <a:t>Elena </a:t>
            </a:r>
            <a:r>
              <a:rPr lang="en-US" dirty="0" err="1"/>
              <a:t>Aksenova</a:t>
            </a:r>
            <a:endParaRPr lang="en-GB" dirty="0"/>
          </a:p>
        </p:txBody>
      </p:sp>
      <p:sp>
        <p:nvSpPr>
          <p:cNvPr id="8" name="Text Placeholder 7">
            <a:extLst>
              <a:ext uri="{FF2B5EF4-FFF2-40B4-BE49-F238E27FC236}">
                <a16:creationId xmlns:a16="http://schemas.microsoft.com/office/drawing/2014/main" id="{33E7645B-9350-415B-911A-E49B11F68346}"/>
              </a:ext>
            </a:extLst>
          </p:cNvPr>
          <p:cNvSpPr>
            <a:spLocks noGrp="1"/>
          </p:cNvSpPr>
          <p:nvPr>
            <p:ph type="body" sz="quarter" idx="18"/>
          </p:nvPr>
        </p:nvSpPr>
        <p:spPr/>
        <p:txBody>
          <a:bodyPr>
            <a:normAutofit fontScale="77500" lnSpcReduction="20000"/>
          </a:bodyPr>
          <a:lstStyle/>
          <a:p>
            <a:r>
              <a:rPr lang="en-US" dirty="0"/>
              <a:t>Research Institute for Healthcare Organization and Medical Management</a:t>
            </a:r>
            <a:endParaRPr lang="en-GB" dirty="0"/>
          </a:p>
        </p:txBody>
      </p:sp>
      <p:sp>
        <p:nvSpPr>
          <p:cNvPr id="9" name="Text Placeholder 8">
            <a:extLst>
              <a:ext uri="{FF2B5EF4-FFF2-40B4-BE49-F238E27FC236}">
                <a16:creationId xmlns:a16="http://schemas.microsoft.com/office/drawing/2014/main" id="{FA8FD882-9492-4505-9712-CBF086BF3F4B}"/>
              </a:ext>
            </a:extLst>
          </p:cNvPr>
          <p:cNvSpPr>
            <a:spLocks noGrp="1"/>
          </p:cNvSpPr>
          <p:nvPr>
            <p:ph type="body" sz="quarter" idx="19"/>
          </p:nvPr>
        </p:nvSpPr>
        <p:spPr/>
        <p:txBody>
          <a:bodyPr>
            <a:normAutofit/>
          </a:bodyPr>
          <a:lstStyle/>
          <a:p>
            <a:r>
              <a:rPr lang="en-US" dirty="0"/>
              <a:t>Natalya </a:t>
            </a:r>
            <a:r>
              <a:rPr lang="en-US" dirty="0" err="1"/>
              <a:t>Kamynina</a:t>
            </a:r>
            <a:r>
              <a:rPr lang="en-US" dirty="0"/>
              <a:t> </a:t>
            </a:r>
            <a:endParaRPr lang="en-GB" dirty="0"/>
          </a:p>
        </p:txBody>
      </p:sp>
      <p:sp>
        <p:nvSpPr>
          <p:cNvPr id="10" name="Text Placeholder 9">
            <a:extLst>
              <a:ext uri="{FF2B5EF4-FFF2-40B4-BE49-F238E27FC236}">
                <a16:creationId xmlns:a16="http://schemas.microsoft.com/office/drawing/2014/main" id="{89A90736-BA9E-4AB1-8658-8FFFC3602350}"/>
              </a:ext>
            </a:extLst>
          </p:cNvPr>
          <p:cNvSpPr>
            <a:spLocks noGrp="1"/>
          </p:cNvSpPr>
          <p:nvPr>
            <p:ph type="body" sz="quarter" idx="20"/>
          </p:nvPr>
        </p:nvSpPr>
        <p:spPr/>
        <p:txBody>
          <a:bodyPr>
            <a:normAutofit fontScale="77500" lnSpcReduction="20000"/>
          </a:bodyPr>
          <a:lstStyle/>
          <a:p>
            <a:r>
              <a:rPr lang="en-US" dirty="0"/>
              <a:t>Research Institute for Healthcare Organization and Medical Management</a:t>
            </a:r>
            <a:endParaRPr lang="en-GB" dirty="0"/>
          </a:p>
        </p:txBody>
      </p:sp>
      <p:sp>
        <p:nvSpPr>
          <p:cNvPr id="11" name="Text Placeholder 10">
            <a:extLst>
              <a:ext uri="{FF2B5EF4-FFF2-40B4-BE49-F238E27FC236}">
                <a16:creationId xmlns:a16="http://schemas.microsoft.com/office/drawing/2014/main" id="{277083D1-5F43-4832-9279-A5BE2CA406F8}"/>
              </a:ext>
            </a:extLst>
          </p:cNvPr>
          <p:cNvSpPr>
            <a:spLocks noGrp="1"/>
          </p:cNvSpPr>
          <p:nvPr>
            <p:ph type="body" sz="quarter" idx="21"/>
          </p:nvPr>
        </p:nvSpPr>
        <p:spPr/>
        <p:txBody>
          <a:bodyPr>
            <a:normAutofit/>
          </a:bodyPr>
          <a:lstStyle/>
          <a:p>
            <a:r>
              <a:rPr lang="en-US" dirty="0"/>
              <a:t>Nadia </a:t>
            </a:r>
            <a:r>
              <a:rPr lang="en-US" dirty="0" err="1"/>
              <a:t>Vosheva</a:t>
            </a:r>
            <a:endParaRPr lang="en-GB" dirty="0"/>
          </a:p>
        </p:txBody>
      </p:sp>
      <p:sp>
        <p:nvSpPr>
          <p:cNvPr id="12" name="Text Placeholder 11">
            <a:extLst>
              <a:ext uri="{FF2B5EF4-FFF2-40B4-BE49-F238E27FC236}">
                <a16:creationId xmlns:a16="http://schemas.microsoft.com/office/drawing/2014/main" id="{8D82EE5C-6774-4B01-BF03-4D854844B3AB}"/>
              </a:ext>
            </a:extLst>
          </p:cNvPr>
          <p:cNvSpPr>
            <a:spLocks noGrp="1"/>
          </p:cNvSpPr>
          <p:nvPr>
            <p:ph type="body" sz="quarter" idx="22"/>
          </p:nvPr>
        </p:nvSpPr>
        <p:spPr/>
        <p:txBody>
          <a:bodyPr>
            <a:normAutofit fontScale="77500" lnSpcReduction="20000"/>
          </a:bodyPr>
          <a:lstStyle/>
          <a:p>
            <a:r>
              <a:rPr lang="en-US" dirty="0"/>
              <a:t>Research Institute for Healthcare Organization and Medical Management</a:t>
            </a:r>
            <a:endParaRPr lang="en-GB" dirty="0"/>
          </a:p>
        </p:txBody>
      </p:sp>
      <p:pic>
        <p:nvPicPr>
          <p:cNvPr id="17" name="Picture 2" descr="Flag of Russia - Wikipedia">
            <a:extLst>
              <a:ext uri="{FF2B5EF4-FFF2-40B4-BE49-F238E27FC236}">
                <a16:creationId xmlns:a16="http://schemas.microsoft.com/office/drawing/2014/main" id="{29376E26-1E06-4C84-BB98-4E49B24A7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4" name="Slide Number Placeholder 2">
            <a:extLst>
              <a:ext uri="{FF2B5EF4-FFF2-40B4-BE49-F238E27FC236}">
                <a16:creationId xmlns:a16="http://schemas.microsoft.com/office/drawing/2014/main" id="{5A6F2E54-7657-42D0-9F41-745E01BC6830}"/>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9" name="Slide Number Placeholder 2">
            <a:extLst>
              <a:ext uri="{FF2B5EF4-FFF2-40B4-BE49-F238E27FC236}">
                <a16:creationId xmlns:a16="http://schemas.microsoft.com/office/drawing/2014/main" id="{4C461229-524F-46DD-91EA-7C0276B5D7AC}"/>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pic>
        <p:nvPicPr>
          <p:cNvPr id="15" name="Рисунок 14"/>
          <p:cNvPicPr>
            <a:picLocks noGrp="1" noChangeAspect="1"/>
          </p:cNvPicPr>
          <p:nvPr>
            <p:ph type="pic" sz="quarter" idx="15"/>
          </p:nvPr>
        </p:nvPicPr>
        <p:blipFill>
          <a:blip r:embed="rId3"/>
          <a:srcRect l="5415" r="5415"/>
          <a:stretch/>
        </p:blipFill>
        <p:spPr>
          <a:xfrm>
            <a:off x="6728516" y="2165571"/>
            <a:ext cx="1080000" cy="1080000"/>
          </a:xfrm>
          <a:prstGeom prst="ellipse">
            <a:avLst/>
          </a:prstGeom>
          <a:ln w="381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Рисунок 1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8" b="118"/>
          <a:stretch>
            <a:fillRect/>
          </a:stretch>
        </p:blipFill>
        <p:spPr>
          <a:xfrm>
            <a:off x="1053978" y="2165571"/>
            <a:ext cx="1072566" cy="1072566"/>
          </a:xfrm>
          <a:prstGeom prst="ellipse">
            <a:avLst/>
          </a:prstGeom>
          <a:ln w="381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Рисунок 20"/>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8551" b="8551"/>
          <a:stretch>
            <a:fillRect/>
          </a:stretch>
        </p:blipFill>
        <p:spPr>
          <a:xfrm>
            <a:off x="1046544" y="4060877"/>
            <a:ext cx="1080000" cy="1080000"/>
          </a:xfrm>
          <a:prstGeom prst="ellipse">
            <a:avLst/>
          </a:prstGeom>
          <a:ln w="381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7856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BABAF70-6445-4DF9-B10D-3D8A7F66FAE4}"/>
              </a:ext>
            </a:extLst>
          </p:cNvPr>
          <p:cNvSpPr>
            <a:spLocks noGrp="1"/>
          </p:cNvSpPr>
          <p:nvPr>
            <p:ph type="title"/>
          </p:nvPr>
        </p:nvSpPr>
        <p:spPr/>
        <p:txBody>
          <a:bodyPr/>
          <a:lstStyle/>
          <a:p>
            <a:r>
              <a:rPr lang="en-GB" dirty="0"/>
              <a:t>What we will cover</a:t>
            </a:r>
          </a:p>
        </p:txBody>
      </p:sp>
      <p:pic>
        <p:nvPicPr>
          <p:cNvPr id="23" name="Рисунок 9">
            <a:extLst>
              <a:ext uri="{FF2B5EF4-FFF2-40B4-BE49-F238E27FC236}">
                <a16:creationId xmlns:a16="http://schemas.microsoft.com/office/drawing/2014/main" id="{F61EF4C2-7C4E-4989-8AFD-AEB00692A8EC}"/>
              </a:ext>
            </a:extLst>
          </p:cNvPr>
          <p:cNvPicPr>
            <a:picLocks noChangeAspect="1"/>
          </p:cNvPicPr>
          <p:nvPr/>
        </p:nvPicPr>
        <p:blipFill>
          <a:blip r:embed="rId2"/>
          <a:stretch>
            <a:fillRect/>
          </a:stretch>
        </p:blipFill>
        <p:spPr>
          <a:xfrm>
            <a:off x="1020893" y="1847850"/>
            <a:ext cx="749177" cy="620412"/>
          </a:xfrm>
          <a:prstGeom prst="rect">
            <a:avLst/>
          </a:prstGeom>
        </p:spPr>
      </p:pic>
      <p:pic>
        <p:nvPicPr>
          <p:cNvPr id="24" name="Рисунок 9">
            <a:extLst>
              <a:ext uri="{FF2B5EF4-FFF2-40B4-BE49-F238E27FC236}">
                <a16:creationId xmlns:a16="http://schemas.microsoft.com/office/drawing/2014/main" id="{5D796B04-6532-4283-AFF4-480B60DEB76F}"/>
              </a:ext>
            </a:extLst>
          </p:cNvPr>
          <p:cNvPicPr>
            <a:picLocks noChangeAspect="1"/>
          </p:cNvPicPr>
          <p:nvPr/>
        </p:nvPicPr>
        <p:blipFill>
          <a:blip r:embed="rId2"/>
          <a:stretch>
            <a:fillRect/>
          </a:stretch>
        </p:blipFill>
        <p:spPr>
          <a:xfrm>
            <a:off x="6086985" y="1847850"/>
            <a:ext cx="749177" cy="620412"/>
          </a:xfrm>
          <a:prstGeom prst="rect">
            <a:avLst/>
          </a:prstGeom>
        </p:spPr>
      </p:pic>
      <p:sp>
        <p:nvSpPr>
          <p:cNvPr id="25" name="Text Placeholder 15">
            <a:extLst>
              <a:ext uri="{FF2B5EF4-FFF2-40B4-BE49-F238E27FC236}">
                <a16:creationId xmlns:a16="http://schemas.microsoft.com/office/drawing/2014/main" id="{73F8455F-29DD-477A-B8B6-B9AC30AD06C4}"/>
              </a:ext>
            </a:extLst>
          </p:cNvPr>
          <p:cNvSpPr txBox="1">
            <a:spLocks/>
          </p:cNvSpPr>
          <p:nvPr/>
        </p:nvSpPr>
        <p:spPr>
          <a:xfrm>
            <a:off x="1965077" y="1847850"/>
            <a:ext cx="4039035" cy="346505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mj-lt"/>
              </a:rPr>
              <a:t>Russia</a:t>
            </a:r>
          </a:p>
          <a:p>
            <a:pPr>
              <a:lnSpc>
                <a:spcPct val="100000"/>
              </a:lnSpc>
            </a:pPr>
            <a:r>
              <a:rPr lang="en-GB" sz="1500" dirty="0"/>
              <a:t>The Russian healthcare system is segmented into </a:t>
            </a:r>
            <a:r>
              <a:rPr lang="en-GB" sz="1500" b="1" dirty="0"/>
              <a:t>federal, regional and municipal levels</a:t>
            </a:r>
          </a:p>
          <a:p>
            <a:pPr>
              <a:lnSpc>
                <a:spcPct val="100000"/>
              </a:lnSpc>
            </a:pPr>
            <a:r>
              <a:rPr lang="en-US" sz="1500" dirty="0"/>
              <a:t>The main goals of sustainable development of the Russian Federation </a:t>
            </a:r>
            <a:r>
              <a:rPr lang="en-US" sz="1500" b="1" dirty="0"/>
              <a:t>include population growth and increasing life expectancy to 78 years</a:t>
            </a:r>
          </a:p>
          <a:p>
            <a:pPr>
              <a:lnSpc>
                <a:spcPct val="100000"/>
              </a:lnSpc>
            </a:pPr>
            <a:r>
              <a:rPr lang="en-US" sz="1500" dirty="0"/>
              <a:t>Data shows a </a:t>
            </a:r>
            <a:r>
              <a:rPr lang="en-US" sz="1500" b="1" dirty="0"/>
              <a:t>decrease in workforce </a:t>
            </a:r>
            <a:r>
              <a:rPr lang="en-US" sz="1500" dirty="0"/>
              <a:t>, as well as an increase in vacant positions – however, there has been an </a:t>
            </a:r>
            <a:r>
              <a:rPr lang="en-US" sz="1500" b="1" dirty="0"/>
              <a:t>increase in salaries</a:t>
            </a:r>
          </a:p>
          <a:p>
            <a:pPr>
              <a:lnSpc>
                <a:spcPct val="100000"/>
              </a:lnSpc>
            </a:pPr>
            <a:r>
              <a:rPr lang="en-US" sz="1500" b="1" dirty="0"/>
              <a:t>“Digital maturity” </a:t>
            </a:r>
            <a:r>
              <a:rPr lang="en-US" sz="1500" dirty="0"/>
              <a:t>within Russia was in place before the COVID-19 pandemic, which has now </a:t>
            </a:r>
            <a:r>
              <a:rPr lang="en-US" sz="1500" b="1" dirty="0"/>
              <a:t>accelerated the process  </a:t>
            </a:r>
          </a:p>
          <a:p>
            <a:endParaRPr lang="en-US" sz="1400" dirty="0"/>
          </a:p>
          <a:p>
            <a:endParaRPr lang="en-GB" sz="1400" dirty="0">
              <a:latin typeface="+mj-lt"/>
            </a:endParaRPr>
          </a:p>
        </p:txBody>
      </p:sp>
      <p:sp>
        <p:nvSpPr>
          <p:cNvPr id="26" name="Text Placeholder 15">
            <a:extLst>
              <a:ext uri="{FF2B5EF4-FFF2-40B4-BE49-F238E27FC236}">
                <a16:creationId xmlns:a16="http://schemas.microsoft.com/office/drawing/2014/main" id="{5102E173-94B0-4CCD-A7BF-E9D29A0B21B0}"/>
              </a:ext>
            </a:extLst>
          </p:cNvPr>
          <p:cNvSpPr txBox="1">
            <a:spLocks/>
          </p:cNvSpPr>
          <p:nvPr/>
        </p:nvSpPr>
        <p:spPr>
          <a:xfrm>
            <a:off x="7031170" y="1847850"/>
            <a:ext cx="4621080" cy="333601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mj-lt"/>
              </a:rPr>
              <a:t>Building resilience and sustainability in Russia</a:t>
            </a:r>
          </a:p>
          <a:p>
            <a:pPr marL="0" indent="0">
              <a:buNone/>
            </a:pPr>
            <a:r>
              <a:rPr lang="en-GB" sz="1600" dirty="0"/>
              <a:t>Findings and recommendations from the PHSSR review:</a:t>
            </a:r>
          </a:p>
          <a:p>
            <a:r>
              <a:rPr lang="en-GB" sz="1600" dirty="0"/>
              <a:t>Health system governance</a:t>
            </a:r>
          </a:p>
          <a:p>
            <a:r>
              <a:rPr lang="en-GB" sz="1600" dirty="0"/>
              <a:t>Health system financing</a:t>
            </a:r>
          </a:p>
          <a:p>
            <a:r>
              <a:rPr lang="en-GB" sz="1600" dirty="0"/>
              <a:t>Workforce</a:t>
            </a:r>
          </a:p>
          <a:p>
            <a:r>
              <a:rPr lang="en-GB" sz="1600" dirty="0"/>
              <a:t>Medicines and technology </a:t>
            </a:r>
          </a:p>
          <a:p>
            <a:r>
              <a:rPr lang="en-GB" sz="1600" dirty="0"/>
              <a:t>Service delivery</a:t>
            </a:r>
          </a:p>
        </p:txBody>
      </p:sp>
      <p:pic>
        <p:nvPicPr>
          <p:cNvPr id="1026" name="Picture 2" descr="Flag of Russia - Wikipedia">
            <a:extLst>
              <a:ext uri="{FF2B5EF4-FFF2-40B4-BE49-F238E27FC236}">
                <a16:creationId xmlns:a16="http://schemas.microsoft.com/office/drawing/2014/main" id="{1F1C108A-FC3F-42BE-9D7A-3312E182D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9" name="Slide Number Placeholder 2">
            <a:extLst>
              <a:ext uri="{FF2B5EF4-FFF2-40B4-BE49-F238E27FC236}">
                <a16:creationId xmlns:a16="http://schemas.microsoft.com/office/drawing/2014/main" id="{944F1291-932D-4316-BF5F-54F892F87C6E}"/>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1" name="Slide Number Placeholder 2">
            <a:extLst>
              <a:ext uri="{FF2B5EF4-FFF2-40B4-BE49-F238E27FC236}">
                <a16:creationId xmlns:a16="http://schemas.microsoft.com/office/drawing/2014/main" id="{D6742F33-3CD6-4AF2-99AE-D6B0D30B86FD}"/>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422754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3F47-BF08-4822-9BE7-7CE832766190}"/>
              </a:ext>
            </a:extLst>
          </p:cNvPr>
          <p:cNvSpPr>
            <a:spLocks noGrp="1"/>
          </p:cNvSpPr>
          <p:nvPr>
            <p:ph type="title"/>
          </p:nvPr>
        </p:nvSpPr>
        <p:spPr/>
        <p:txBody>
          <a:bodyPr/>
          <a:lstStyle/>
          <a:p>
            <a:r>
              <a:rPr lang="en-US" dirty="0"/>
              <a:t>Russia</a:t>
            </a:r>
            <a:endParaRPr lang="en-GB" dirty="0"/>
          </a:p>
        </p:txBody>
      </p:sp>
      <p:pic>
        <p:nvPicPr>
          <p:cNvPr id="9" name="Picture 2" descr="Flag of Russia - Wikipedia">
            <a:extLst>
              <a:ext uri="{FF2B5EF4-FFF2-40B4-BE49-F238E27FC236}">
                <a16:creationId xmlns:a16="http://schemas.microsoft.com/office/drawing/2014/main" id="{BB61221E-D988-4246-93C4-CE1C3892E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C8BD20-85B3-40E9-8964-AF1B95EFBF0B}"/>
              </a:ext>
            </a:extLst>
          </p:cNvPr>
          <p:cNvSpPr/>
          <p:nvPr/>
        </p:nvSpPr>
        <p:spPr>
          <a:xfrm>
            <a:off x="1275532" y="1681868"/>
            <a:ext cx="5411788" cy="541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Life expectancy at birth (2019):</a:t>
            </a:r>
            <a:r>
              <a:rPr lang="ru-RU" sz="1600" b="1" dirty="0">
                <a:solidFill>
                  <a:schemeClr val="tx1"/>
                </a:solidFill>
              </a:rPr>
              <a:t/>
            </a:r>
            <a:br>
              <a:rPr lang="ru-RU" sz="1600" b="1" dirty="0">
                <a:solidFill>
                  <a:schemeClr val="tx1"/>
                </a:solidFill>
              </a:rPr>
            </a:br>
            <a:r>
              <a:rPr lang="en-US" sz="1600" dirty="0">
                <a:solidFill>
                  <a:schemeClr val="tx1"/>
                </a:solidFill>
              </a:rPr>
              <a:t>male – 68 years, female – 78</a:t>
            </a:r>
            <a:r>
              <a:rPr lang="ru-RU" sz="1600" dirty="0">
                <a:solidFill>
                  <a:schemeClr val="tx1"/>
                </a:solidFill>
              </a:rPr>
              <a:t> years</a:t>
            </a:r>
          </a:p>
        </p:txBody>
      </p:sp>
      <p:pic>
        <p:nvPicPr>
          <p:cNvPr id="11" name="Рисунок 9">
            <a:extLst>
              <a:ext uri="{FF2B5EF4-FFF2-40B4-BE49-F238E27FC236}">
                <a16:creationId xmlns:a16="http://schemas.microsoft.com/office/drawing/2014/main" id="{804D42DD-64DD-4608-9648-431DAA1E636F}"/>
              </a:ext>
            </a:extLst>
          </p:cNvPr>
          <p:cNvPicPr>
            <a:picLocks noChangeAspect="1"/>
          </p:cNvPicPr>
          <p:nvPr/>
        </p:nvPicPr>
        <p:blipFill>
          <a:blip r:embed="rId3"/>
          <a:stretch>
            <a:fillRect/>
          </a:stretch>
        </p:blipFill>
        <p:spPr>
          <a:xfrm>
            <a:off x="1015728" y="1754966"/>
            <a:ext cx="519608" cy="430300"/>
          </a:xfrm>
          <a:prstGeom prst="rect">
            <a:avLst/>
          </a:prstGeom>
        </p:spPr>
      </p:pic>
      <p:sp>
        <p:nvSpPr>
          <p:cNvPr id="5" name="TextBox 4">
            <a:extLst>
              <a:ext uri="{FF2B5EF4-FFF2-40B4-BE49-F238E27FC236}">
                <a16:creationId xmlns:a16="http://schemas.microsoft.com/office/drawing/2014/main" id="{847EE6A9-2487-4D08-BB52-B26E365CC2C9}"/>
              </a:ext>
            </a:extLst>
          </p:cNvPr>
          <p:cNvSpPr txBox="1"/>
          <p:nvPr/>
        </p:nvSpPr>
        <p:spPr>
          <a:xfrm>
            <a:off x="7393230" y="469254"/>
            <a:ext cx="5022481" cy="923330"/>
          </a:xfrm>
          <a:prstGeom prst="rect">
            <a:avLst/>
          </a:prstGeom>
          <a:noFill/>
        </p:spPr>
        <p:txBody>
          <a:bodyPr wrap="square" rtlCol="0">
            <a:spAutoFit/>
          </a:bodyPr>
          <a:lstStyle/>
          <a:p>
            <a:pPr marL="457200" indent="-457200">
              <a:buFont typeface="Arial" panose="020B0604020202020204" pitchFamily="34" charset="0"/>
              <a:buChar char="•"/>
            </a:pPr>
            <a:endParaRPr lang="ru-RU" sz="1800" dirty="0"/>
          </a:p>
          <a:p>
            <a:endParaRPr lang="en-GB" dirty="0"/>
          </a:p>
          <a:p>
            <a:endParaRPr lang="ru-RU" dirty="0"/>
          </a:p>
        </p:txBody>
      </p:sp>
      <p:sp>
        <p:nvSpPr>
          <p:cNvPr id="12" name="Rectangle 11">
            <a:extLst>
              <a:ext uri="{FF2B5EF4-FFF2-40B4-BE49-F238E27FC236}">
                <a16:creationId xmlns:a16="http://schemas.microsoft.com/office/drawing/2014/main" id="{B9DAAC33-C141-4C37-A660-197237D906A1}"/>
              </a:ext>
            </a:extLst>
          </p:cNvPr>
          <p:cNvSpPr/>
          <p:nvPr/>
        </p:nvSpPr>
        <p:spPr>
          <a:xfrm>
            <a:off x="1269408" y="2369384"/>
            <a:ext cx="5411788" cy="541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Doctors per 10,000 population (2019):</a:t>
            </a:r>
            <a:r>
              <a:rPr lang="en-US" sz="1600" dirty="0">
                <a:solidFill>
                  <a:schemeClr val="tx1"/>
                </a:solidFill>
              </a:rPr>
              <a:t> 37</a:t>
            </a:r>
            <a:r>
              <a:rPr lang="ru-RU" sz="1600" dirty="0">
                <a:solidFill>
                  <a:schemeClr val="tx1"/>
                </a:solidFill>
              </a:rPr>
              <a:t/>
            </a:r>
            <a:br>
              <a:rPr lang="ru-RU" sz="1600" dirty="0">
                <a:solidFill>
                  <a:schemeClr val="tx1"/>
                </a:solidFill>
              </a:rPr>
            </a:br>
            <a:r>
              <a:rPr lang="en-US" sz="1600" dirty="0">
                <a:solidFill>
                  <a:schemeClr val="tx1"/>
                </a:solidFill>
              </a:rPr>
              <a:t> </a:t>
            </a:r>
            <a:endParaRPr lang="ru-RU" sz="1600" dirty="0">
              <a:solidFill>
                <a:schemeClr val="tx1"/>
              </a:solidFill>
            </a:endParaRPr>
          </a:p>
        </p:txBody>
      </p:sp>
      <p:pic>
        <p:nvPicPr>
          <p:cNvPr id="13" name="Рисунок 9">
            <a:extLst>
              <a:ext uri="{FF2B5EF4-FFF2-40B4-BE49-F238E27FC236}">
                <a16:creationId xmlns:a16="http://schemas.microsoft.com/office/drawing/2014/main" id="{99ECD409-2124-4FAF-9F16-37740A3145F8}"/>
              </a:ext>
            </a:extLst>
          </p:cNvPr>
          <p:cNvPicPr>
            <a:picLocks noChangeAspect="1"/>
          </p:cNvPicPr>
          <p:nvPr/>
        </p:nvPicPr>
        <p:blipFill>
          <a:blip r:embed="rId3"/>
          <a:stretch>
            <a:fillRect/>
          </a:stretch>
        </p:blipFill>
        <p:spPr>
          <a:xfrm>
            <a:off x="1009604" y="2442482"/>
            <a:ext cx="519608" cy="430300"/>
          </a:xfrm>
          <a:prstGeom prst="rect">
            <a:avLst/>
          </a:prstGeom>
        </p:spPr>
      </p:pic>
      <p:sp>
        <p:nvSpPr>
          <p:cNvPr id="14" name="Rectangle 13">
            <a:extLst>
              <a:ext uri="{FF2B5EF4-FFF2-40B4-BE49-F238E27FC236}">
                <a16:creationId xmlns:a16="http://schemas.microsoft.com/office/drawing/2014/main" id="{E5BFFBC3-A52D-4FEE-A140-F81565D75792}"/>
              </a:ext>
            </a:extLst>
          </p:cNvPr>
          <p:cNvSpPr/>
          <p:nvPr/>
        </p:nvSpPr>
        <p:spPr>
          <a:xfrm>
            <a:off x="1269408" y="3056900"/>
            <a:ext cx="5411788" cy="541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Nurses per 10,000 population (2019):</a:t>
            </a:r>
            <a:r>
              <a:rPr lang="en-US" sz="1600" dirty="0">
                <a:solidFill>
                  <a:schemeClr val="tx1"/>
                </a:solidFill>
              </a:rPr>
              <a:t> 85</a:t>
            </a:r>
            <a:r>
              <a:rPr lang="ru-RU" sz="1600" dirty="0">
                <a:solidFill>
                  <a:schemeClr val="tx1"/>
                </a:solidFill>
              </a:rPr>
              <a:t/>
            </a:r>
            <a:br>
              <a:rPr lang="ru-RU" sz="1600" dirty="0">
                <a:solidFill>
                  <a:schemeClr val="tx1"/>
                </a:solidFill>
              </a:rPr>
            </a:br>
            <a:r>
              <a:rPr lang="en-US" sz="1600" dirty="0">
                <a:solidFill>
                  <a:schemeClr val="tx1"/>
                </a:solidFill>
              </a:rPr>
              <a:t> </a:t>
            </a:r>
            <a:endParaRPr lang="ru-RU" sz="1600" dirty="0">
              <a:solidFill>
                <a:schemeClr val="tx1"/>
              </a:solidFill>
            </a:endParaRPr>
          </a:p>
        </p:txBody>
      </p:sp>
      <p:pic>
        <p:nvPicPr>
          <p:cNvPr id="15" name="Рисунок 9">
            <a:extLst>
              <a:ext uri="{FF2B5EF4-FFF2-40B4-BE49-F238E27FC236}">
                <a16:creationId xmlns:a16="http://schemas.microsoft.com/office/drawing/2014/main" id="{F1F815B9-C3EA-493E-9F51-480D10D25F57}"/>
              </a:ext>
            </a:extLst>
          </p:cNvPr>
          <p:cNvPicPr>
            <a:picLocks noChangeAspect="1"/>
          </p:cNvPicPr>
          <p:nvPr/>
        </p:nvPicPr>
        <p:blipFill>
          <a:blip r:embed="rId3"/>
          <a:stretch>
            <a:fillRect/>
          </a:stretch>
        </p:blipFill>
        <p:spPr>
          <a:xfrm>
            <a:off x="1009604" y="3129998"/>
            <a:ext cx="519608" cy="430300"/>
          </a:xfrm>
          <a:prstGeom prst="rect">
            <a:avLst/>
          </a:prstGeom>
        </p:spPr>
      </p:pic>
      <p:sp>
        <p:nvSpPr>
          <p:cNvPr id="16" name="Rectangle 15">
            <a:extLst>
              <a:ext uri="{FF2B5EF4-FFF2-40B4-BE49-F238E27FC236}">
                <a16:creationId xmlns:a16="http://schemas.microsoft.com/office/drawing/2014/main" id="{C163CCF7-662C-4AC6-994A-D6600D1208C3}"/>
              </a:ext>
            </a:extLst>
          </p:cNvPr>
          <p:cNvSpPr/>
          <p:nvPr/>
        </p:nvSpPr>
        <p:spPr>
          <a:xfrm>
            <a:off x="1269408" y="3742159"/>
            <a:ext cx="5411788" cy="541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Number of hospitals (2019):</a:t>
            </a:r>
            <a:r>
              <a:rPr lang="en-US" sz="1600" dirty="0">
                <a:solidFill>
                  <a:schemeClr val="tx1"/>
                </a:solidFill>
              </a:rPr>
              <a:t> 5,100</a:t>
            </a:r>
            <a:r>
              <a:rPr lang="ru-RU" sz="1600" dirty="0">
                <a:solidFill>
                  <a:schemeClr val="tx1"/>
                </a:solidFill>
              </a:rPr>
              <a:t/>
            </a:r>
            <a:br>
              <a:rPr lang="ru-RU" sz="1600" dirty="0">
                <a:solidFill>
                  <a:schemeClr val="tx1"/>
                </a:solidFill>
              </a:rPr>
            </a:br>
            <a:endParaRPr lang="ru-RU" sz="1600" dirty="0">
              <a:solidFill>
                <a:schemeClr val="tx1"/>
              </a:solidFill>
            </a:endParaRPr>
          </a:p>
        </p:txBody>
      </p:sp>
      <p:pic>
        <p:nvPicPr>
          <p:cNvPr id="17" name="Рисунок 9">
            <a:extLst>
              <a:ext uri="{FF2B5EF4-FFF2-40B4-BE49-F238E27FC236}">
                <a16:creationId xmlns:a16="http://schemas.microsoft.com/office/drawing/2014/main" id="{FB5CA07B-A5DA-47E3-B479-166E919BAED8}"/>
              </a:ext>
            </a:extLst>
          </p:cNvPr>
          <p:cNvPicPr>
            <a:picLocks noChangeAspect="1"/>
          </p:cNvPicPr>
          <p:nvPr/>
        </p:nvPicPr>
        <p:blipFill>
          <a:blip r:embed="rId3"/>
          <a:stretch>
            <a:fillRect/>
          </a:stretch>
        </p:blipFill>
        <p:spPr>
          <a:xfrm>
            <a:off x="1009604" y="3815257"/>
            <a:ext cx="519608" cy="430300"/>
          </a:xfrm>
          <a:prstGeom prst="rect">
            <a:avLst/>
          </a:prstGeom>
        </p:spPr>
      </p:pic>
      <p:sp>
        <p:nvSpPr>
          <p:cNvPr id="18" name="Rectangle 17">
            <a:extLst>
              <a:ext uri="{FF2B5EF4-FFF2-40B4-BE49-F238E27FC236}">
                <a16:creationId xmlns:a16="http://schemas.microsoft.com/office/drawing/2014/main" id="{08E2AC5A-3017-4232-84E0-B4DA309587BC}"/>
              </a:ext>
            </a:extLst>
          </p:cNvPr>
          <p:cNvSpPr/>
          <p:nvPr/>
        </p:nvSpPr>
        <p:spPr>
          <a:xfrm>
            <a:off x="1269408" y="4427418"/>
            <a:ext cx="5411788" cy="541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   Number of hospital beds per 10,000 population (2019):</a:t>
            </a:r>
            <a:r>
              <a:rPr lang="en-US" sz="1600" dirty="0">
                <a:solidFill>
                  <a:schemeClr val="tx1"/>
                </a:solidFill>
              </a:rPr>
              <a:t> 80</a:t>
            </a:r>
            <a:r>
              <a:rPr lang="ru-RU" sz="1600" dirty="0">
                <a:solidFill>
                  <a:schemeClr val="tx1"/>
                </a:solidFill>
              </a:rPr>
              <a:t/>
            </a:r>
            <a:br>
              <a:rPr lang="ru-RU" sz="1600" dirty="0">
                <a:solidFill>
                  <a:schemeClr val="tx1"/>
                </a:solidFill>
              </a:rPr>
            </a:br>
            <a:endParaRPr lang="ru-RU" sz="1600" dirty="0">
              <a:solidFill>
                <a:schemeClr val="tx1"/>
              </a:solidFill>
            </a:endParaRPr>
          </a:p>
        </p:txBody>
      </p:sp>
      <p:pic>
        <p:nvPicPr>
          <p:cNvPr id="19" name="Рисунок 9">
            <a:extLst>
              <a:ext uri="{FF2B5EF4-FFF2-40B4-BE49-F238E27FC236}">
                <a16:creationId xmlns:a16="http://schemas.microsoft.com/office/drawing/2014/main" id="{A25E200E-B18E-4138-814A-3C44D5D8829B}"/>
              </a:ext>
            </a:extLst>
          </p:cNvPr>
          <p:cNvPicPr>
            <a:picLocks noChangeAspect="1"/>
          </p:cNvPicPr>
          <p:nvPr/>
        </p:nvPicPr>
        <p:blipFill>
          <a:blip r:embed="rId3"/>
          <a:stretch>
            <a:fillRect/>
          </a:stretch>
        </p:blipFill>
        <p:spPr>
          <a:xfrm>
            <a:off x="1009604" y="4500516"/>
            <a:ext cx="519608" cy="430300"/>
          </a:xfrm>
          <a:prstGeom prst="rect">
            <a:avLst/>
          </a:prstGeom>
        </p:spPr>
      </p:pic>
      <p:sp>
        <p:nvSpPr>
          <p:cNvPr id="20" name="Rectangle 19">
            <a:extLst>
              <a:ext uri="{FF2B5EF4-FFF2-40B4-BE49-F238E27FC236}">
                <a16:creationId xmlns:a16="http://schemas.microsoft.com/office/drawing/2014/main" id="{90D99E7F-5A58-4881-801C-BB74D4EF902D}"/>
              </a:ext>
            </a:extLst>
          </p:cNvPr>
          <p:cNvSpPr/>
          <p:nvPr/>
        </p:nvSpPr>
        <p:spPr>
          <a:xfrm>
            <a:off x="1269408" y="5148153"/>
            <a:ext cx="5411788" cy="541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Current COVID-19 situation</a:t>
            </a:r>
            <a:r>
              <a:rPr lang="en-US" sz="1600" dirty="0">
                <a:solidFill>
                  <a:schemeClr val="tx1"/>
                </a:solidFill>
              </a:rPr>
              <a:t>: confirmed cases – 4,300K, confirmed deaths – 87K</a:t>
            </a:r>
            <a:endParaRPr lang="ru-RU" sz="1600" dirty="0">
              <a:solidFill>
                <a:schemeClr val="tx1"/>
              </a:solidFill>
            </a:endParaRPr>
          </a:p>
        </p:txBody>
      </p:sp>
      <p:pic>
        <p:nvPicPr>
          <p:cNvPr id="21" name="Рисунок 9">
            <a:extLst>
              <a:ext uri="{FF2B5EF4-FFF2-40B4-BE49-F238E27FC236}">
                <a16:creationId xmlns:a16="http://schemas.microsoft.com/office/drawing/2014/main" id="{B40F5048-517A-4C60-AFAB-9C1B6E79E970}"/>
              </a:ext>
            </a:extLst>
          </p:cNvPr>
          <p:cNvPicPr>
            <a:picLocks noChangeAspect="1"/>
          </p:cNvPicPr>
          <p:nvPr/>
        </p:nvPicPr>
        <p:blipFill>
          <a:blip r:embed="rId3"/>
          <a:stretch>
            <a:fillRect/>
          </a:stretch>
        </p:blipFill>
        <p:spPr>
          <a:xfrm>
            <a:off x="1009604" y="5221251"/>
            <a:ext cx="519608" cy="430300"/>
          </a:xfrm>
          <a:prstGeom prst="rect">
            <a:avLst/>
          </a:prstGeom>
        </p:spPr>
      </p:pic>
      <p:sp>
        <p:nvSpPr>
          <p:cNvPr id="24" name="Rectangle 23">
            <a:extLst>
              <a:ext uri="{FF2B5EF4-FFF2-40B4-BE49-F238E27FC236}">
                <a16:creationId xmlns:a16="http://schemas.microsoft.com/office/drawing/2014/main" id="{72B719B8-823F-41AE-8881-D820E716DEE4}"/>
              </a:ext>
            </a:extLst>
          </p:cNvPr>
          <p:cNvSpPr/>
          <p:nvPr/>
        </p:nvSpPr>
        <p:spPr>
          <a:xfrm>
            <a:off x="7393230" y="1644340"/>
            <a:ext cx="3238500" cy="4440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rPr>
              <a:t>Total population and % over 65: </a:t>
            </a:r>
            <a:r>
              <a:rPr lang="en-GB" sz="1600" dirty="0">
                <a:solidFill>
                  <a:schemeClr val="tx1"/>
                </a:solidFill>
                <a:latin typeface="+mj-lt"/>
              </a:rPr>
              <a:t>146.7 mil </a:t>
            </a:r>
            <a:endParaRPr lang="en-GB" sz="1600" dirty="0">
              <a:solidFill>
                <a:schemeClr val="tx1"/>
              </a:solidFill>
            </a:endParaRPr>
          </a:p>
          <a:p>
            <a:endParaRPr lang="en-GB" sz="1600" dirty="0">
              <a:solidFill>
                <a:schemeClr val="tx1"/>
              </a:solidFill>
            </a:endParaRPr>
          </a:p>
          <a:p>
            <a:r>
              <a:rPr lang="en-GB" sz="1600" dirty="0">
                <a:solidFill>
                  <a:schemeClr val="tx1"/>
                </a:solidFill>
              </a:rPr>
              <a:t>%of population over 65:  </a:t>
            </a:r>
            <a:r>
              <a:rPr lang="en-GB" sz="1600" dirty="0">
                <a:solidFill>
                  <a:schemeClr val="tx1"/>
                </a:solidFill>
                <a:latin typeface="+mj-lt"/>
              </a:rPr>
              <a:t>15%</a:t>
            </a:r>
          </a:p>
          <a:p>
            <a:pPr lvl="0"/>
            <a:endParaRPr lang="en-GB" sz="1600" dirty="0">
              <a:solidFill>
                <a:schemeClr val="tx1"/>
              </a:solidFill>
            </a:endParaRPr>
          </a:p>
          <a:p>
            <a:pPr lvl="0"/>
            <a:r>
              <a:rPr lang="en-GB" sz="1600" dirty="0">
                <a:solidFill>
                  <a:schemeClr val="tx1"/>
                </a:solidFill>
              </a:rPr>
              <a:t>DALYs lost per year: </a:t>
            </a:r>
            <a:r>
              <a:rPr lang="en-GB" sz="1600" dirty="0">
                <a:solidFill>
                  <a:schemeClr val="tx1"/>
                </a:solidFill>
                <a:latin typeface="+mj-lt"/>
              </a:rPr>
              <a:t>59.8 mil </a:t>
            </a:r>
          </a:p>
          <a:p>
            <a:pPr lvl="0"/>
            <a:endParaRPr lang="en-GB" sz="1600" dirty="0">
              <a:solidFill>
                <a:schemeClr val="tx1"/>
              </a:solidFill>
            </a:endParaRPr>
          </a:p>
          <a:p>
            <a:pPr lvl="0"/>
            <a:r>
              <a:rPr lang="en-GB" sz="1600" dirty="0">
                <a:solidFill>
                  <a:schemeClr val="tx1"/>
                </a:solidFill>
              </a:rPr>
              <a:t>Top 5 causes of disease (DALYs):</a:t>
            </a:r>
          </a:p>
          <a:p>
            <a:pPr lvl="0"/>
            <a:r>
              <a:rPr lang="en-GB" sz="1600" dirty="0">
                <a:solidFill>
                  <a:schemeClr val="tx1"/>
                </a:solidFill>
                <a:latin typeface="+mj-lt"/>
              </a:rPr>
              <a:t>Ischemic heart disease, Stroke, Self-harm, Road injuries, Low back pain</a:t>
            </a:r>
          </a:p>
          <a:p>
            <a:pPr lvl="0"/>
            <a:endParaRPr lang="en-GB" sz="1600" dirty="0">
              <a:solidFill>
                <a:schemeClr val="tx1"/>
              </a:solidFill>
            </a:endParaRPr>
          </a:p>
          <a:p>
            <a:pPr lvl="0"/>
            <a:r>
              <a:rPr lang="en-GB" sz="1600" dirty="0">
                <a:solidFill>
                  <a:schemeClr val="tx1"/>
                </a:solidFill>
              </a:rPr>
              <a:t>Top 5 disease risk factors:</a:t>
            </a:r>
          </a:p>
          <a:p>
            <a:pPr lvl="0"/>
            <a:r>
              <a:rPr lang="en-GB" sz="1600" dirty="0">
                <a:solidFill>
                  <a:schemeClr val="tx1"/>
                </a:solidFill>
                <a:latin typeface="+mj-lt"/>
              </a:rPr>
              <a:t>High blood pressure, Tobacco, Diet, High BMI, Alcohol use</a:t>
            </a:r>
          </a:p>
        </p:txBody>
      </p:sp>
      <p:sp>
        <p:nvSpPr>
          <p:cNvPr id="25" name="Rectangle 24">
            <a:extLst>
              <a:ext uri="{FF2B5EF4-FFF2-40B4-BE49-F238E27FC236}">
                <a16:creationId xmlns:a16="http://schemas.microsoft.com/office/drawing/2014/main" id="{699CD09A-EC1E-4AB9-99B4-EF5C511E9DD6}"/>
              </a:ext>
            </a:extLst>
          </p:cNvPr>
          <p:cNvSpPr/>
          <p:nvPr/>
        </p:nvSpPr>
        <p:spPr>
          <a:xfrm>
            <a:off x="7393230" y="1270115"/>
            <a:ext cx="3238500" cy="3923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Key data </a:t>
            </a:r>
          </a:p>
        </p:txBody>
      </p:sp>
      <p:sp>
        <p:nvSpPr>
          <p:cNvPr id="22" name="Slide Number Placeholder 2">
            <a:extLst>
              <a:ext uri="{FF2B5EF4-FFF2-40B4-BE49-F238E27FC236}">
                <a16:creationId xmlns:a16="http://schemas.microsoft.com/office/drawing/2014/main" id="{4C89745F-96F3-46AB-8FC8-D2BCA84FE1ED}"/>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23" name="Slide Number Placeholder 2">
            <a:extLst>
              <a:ext uri="{FF2B5EF4-FFF2-40B4-BE49-F238E27FC236}">
                <a16:creationId xmlns:a16="http://schemas.microsoft.com/office/drawing/2014/main" id="{41F89247-8201-40C6-81C1-AEE5731FFB70}"/>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3004959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4F46C-B9B2-4AC3-B1C3-E96A98DAD102}"/>
              </a:ext>
            </a:extLst>
          </p:cNvPr>
          <p:cNvSpPr>
            <a:spLocks noGrp="1"/>
          </p:cNvSpPr>
          <p:nvPr>
            <p:ph type="title"/>
          </p:nvPr>
        </p:nvSpPr>
        <p:spPr>
          <a:xfrm>
            <a:off x="3962399" y="2887470"/>
            <a:ext cx="7402689" cy="496053"/>
          </a:xfrm>
        </p:spPr>
        <p:txBody>
          <a:bodyPr/>
          <a:lstStyle/>
          <a:p>
            <a:r>
              <a:rPr lang="en-GB" dirty="0"/>
              <a:t>Health system governance</a:t>
            </a:r>
          </a:p>
        </p:txBody>
      </p:sp>
      <p:sp>
        <p:nvSpPr>
          <p:cNvPr id="8" name="Text Placeholder 7">
            <a:extLst>
              <a:ext uri="{FF2B5EF4-FFF2-40B4-BE49-F238E27FC236}">
                <a16:creationId xmlns:a16="http://schemas.microsoft.com/office/drawing/2014/main" id="{5B5FBDDA-48F9-47F3-8A7E-A09DF2EE693C}"/>
              </a:ext>
            </a:extLst>
          </p:cNvPr>
          <p:cNvSpPr>
            <a:spLocks noGrp="1"/>
          </p:cNvSpPr>
          <p:nvPr>
            <p:ph type="body" sz="quarter" idx="10"/>
          </p:nvPr>
        </p:nvSpPr>
        <p:spPr>
          <a:xfrm>
            <a:off x="3870324" y="3658501"/>
            <a:ext cx="7401933" cy="541337"/>
          </a:xfrm>
        </p:spPr>
        <p:txBody>
          <a:bodyPr/>
          <a:lstStyle/>
          <a:p>
            <a:r>
              <a:rPr lang="en-GB" dirty="0"/>
              <a:t>Findings and recommendations</a:t>
            </a:r>
          </a:p>
        </p:txBody>
      </p:sp>
      <p:sp>
        <p:nvSpPr>
          <p:cNvPr id="4" name="Slide Number Placeholder 2">
            <a:extLst>
              <a:ext uri="{FF2B5EF4-FFF2-40B4-BE49-F238E27FC236}">
                <a16:creationId xmlns:a16="http://schemas.microsoft.com/office/drawing/2014/main" id="{1AF32D6C-24F8-4865-A829-74368853578C}"/>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chemeClr val="tx2"/>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endParaRPr>
          </a:p>
        </p:txBody>
      </p:sp>
      <p:sp>
        <p:nvSpPr>
          <p:cNvPr id="5" name="Slide Number Placeholder 2">
            <a:extLst>
              <a:ext uri="{FF2B5EF4-FFF2-40B4-BE49-F238E27FC236}">
                <a16:creationId xmlns:a16="http://schemas.microsoft.com/office/drawing/2014/main" id="{EBA04774-6DF2-4B3D-8F36-93E2DE8AB43F}"/>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385771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E081-6421-443A-846F-75BAB50466C8}"/>
              </a:ext>
            </a:extLst>
          </p:cNvPr>
          <p:cNvSpPr>
            <a:spLocks noGrp="1"/>
          </p:cNvSpPr>
          <p:nvPr>
            <p:ph type="title"/>
          </p:nvPr>
        </p:nvSpPr>
        <p:spPr/>
        <p:txBody>
          <a:bodyPr/>
          <a:lstStyle/>
          <a:p>
            <a:r>
              <a:rPr lang="en-GB" dirty="0"/>
              <a:t>Health system governance</a:t>
            </a:r>
            <a:br>
              <a:rPr lang="en-GB" dirty="0"/>
            </a:br>
            <a:r>
              <a:rPr lang="en-GB" sz="2800" dirty="0">
                <a:latin typeface="+mn-lt"/>
              </a:rPr>
              <a:t>Findings</a:t>
            </a:r>
            <a:endParaRPr lang="en-GB" dirty="0">
              <a:latin typeface="+mn-lt"/>
            </a:endParaRPr>
          </a:p>
        </p:txBody>
      </p:sp>
      <p:pic>
        <p:nvPicPr>
          <p:cNvPr id="8" name="Picture 2" descr="Flag of Russia - Wikipedia">
            <a:extLst>
              <a:ext uri="{FF2B5EF4-FFF2-40B4-BE49-F238E27FC236}">
                <a16:creationId xmlns:a16="http://schemas.microsoft.com/office/drawing/2014/main" id="{D1B0C0A9-C27C-4FEA-B0B0-79425E7A5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9" name="Graphic 8" descr="Court">
            <a:extLst>
              <a:ext uri="{FF2B5EF4-FFF2-40B4-BE49-F238E27FC236}">
                <a16:creationId xmlns:a16="http://schemas.microsoft.com/office/drawing/2014/main" id="{CC3C36B2-FAF8-4737-8097-7EC8E9650BD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30858" y="448971"/>
            <a:ext cx="496053" cy="496053"/>
          </a:xfrm>
          <a:prstGeom prst="rect">
            <a:avLst/>
          </a:prstGeom>
        </p:spPr>
      </p:pic>
      <p:graphicFrame>
        <p:nvGraphicFramePr>
          <p:cNvPr id="10" name="Table 5">
            <a:extLst>
              <a:ext uri="{FF2B5EF4-FFF2-40B4-BE49-F238E27FC236}">
                <a16:creationId xmlns:a16="http://schemas.microsoft.com/office/drawing/2014/main" id="{0316B6A9-1455-43E6-B66F-FAE840AC5BE6}"/>
              </a:ext>
            </a:extLst>
          </p:cNvPr>
          <p:cNvGraphicFramePr>
            <a:graphicFrameLocks noGrp="1"/>
          </p:cNvGraphicFramePr>
          <p:nvPr>
            <p:extLst>
              <p:ext uri="{D42A27DB-BD31-4B8C-83A1-F6EECF244321}">
                <p14:modId xmlns:p14="http://schemas.microsoft.com/office/powerpoint/2010/main" val="730918065"/>
              </p:ext>
            </p:extLst>
          </p:nvPr>
        </p:nvGraphicFramePr>
        <p:xfrm>
          <a:off x="785520" y="1633944"/>
          <a:ext cx="10579569" cy="4119880"/>
        </p:xfrm>
        <a:graphic>
          <a:graphicData uri="http://schemas.openxmlformats.org/drawingml/2006/table">
            <a:tbl>
              <a:tblPr firstRow="1" bandRow="1">
                <a:tableStyleId>{5C22544A-7EE6-4342-B048-85BDC9FD1C3A}</a:tableStyleId>
              </a:tblPr>
              <a:tblGrid>
                <a:gridCol w="1743191">
                  <a:extLst>
                    <a:ext uri="{9D8B030D-6E8A-4147-A177-3AD203B41FA5}">
                      <a16:colId xmlns:a16="http://schemas.microsoft.com/office/drawing/2014/main" val="1086582845"/>
                    </a:ext>
                  </a:extLst>
                </a:gridCol>
                <a:gridCol w="4233333">
                  <a:extLst>
                    <a:ext uri="{9D8B030D-6E8A-4147-A177-3AD203B41FA5}">
                      <a16:colId xmlns:a16="http://schemas.microsoft.com/office/drawing/2014/main" val="2519863855"/>
                    </a:ext>
                  </a:extLst>
                </a:gridCol>
                <a:gridCol w="4603045">
                  <a:extLst>
                    <a:ext uri="{9D8B030D-6E8A-4147-A177-3AD203B41FA5}">
                      <a16:colId xmlns:a16="http://schemas.microsoft.com/office/drawing/2014/main" val="3775834583"/>
                    </a:ext>
                  </a:extLst>
                </a:gridCol>
              </a:tblGrid>
              <a:tr h="370840">
                <a:tc>
                  <a:txBody>
                    <a:bodyPr/>
                    <a:lstStyle/>
                    <a:p>
                      <a:r>
                        <a:rPr lang="en-CH" i="0" dirty="0">
                          <a:solidFill>
                            <a:schemeClr val="tx2"/>
                          </a:solidFill>
                        </a:rPr>
                        <a:t>Governance</a:t>
                      </a:r>
                    </a:p>
                  </a:txBody>
                  <a:tcPr>
                    <a:solidFill>
                      <a:schemeClr val="bg1"/>
                    </a:solidFill>
                  </a:tcPr>
                </a:tc>
                <a:tc>
                  <a:txBody>
                    <a:bodyPr/>
                    <a:lstStyle/>
                    <a:p>
                      <a:r>
                        <a:rPr lang="en-GB" dirty="0"/>
                        <a:t>Sustainability </a:t>
                      </a:r>
                      <a:endParaRPr lang="en-CH" dirty="0"/>
                    </a:p>
                  </a:txBody>
                  <a:tcPr/>
                </a:tc>
                <a:tc>
                  <a:txBody>
                    <a:bodyPr/>
                    <a:lstStyle/>
                    <a:p>
                      <a:r>
                        <a:rPr lang="en-GB" dirty="0"/>
                        <a:t>Resilience</a:t>
                      </a:r>
                      <a:endParaRPr lang="en-CH" dirty="0"/>
                    </a:p>
                  </a:txBody>
                  <a:tcPr>
                    <a:solidFill>
                      <a:schemeClr val="accent2"/>
                    </a:solidFill>
                  </a:tcPr>
                </a:tc>
                <a:extLst>
                  <a:ext uri="{0D108BD9-81ED-4DB2-BD59-A6C34878D82A}">
                    <a16:rowId xmlns:a16="http://schemas.microsoft.com/office/drawing/2014/main" val="1203570088"/>
                  </a:ext>
                </a:extLst>
              </a:tr>
              <a:tr h="0">
                <a:tc>
                  <a:txBody>
                    <a:bodyPr/>
                    <a:lstStyle/>
                    <a:p>
                      <a:r>
                        <a:rPr lang="en-GB" dirty="0">
                          <a:solidFill>
                            <a:schemeClr val="bg1"/>
                          </a:solidFill>
                        </a:rPr>
                        <a:t>Strengths</a:t>
                      </a:r>
                      <a:endParaRPr lang="en-CH" dirty="0">
                        <a:solidFill>
                          <a:schemeClr val="bg1"/>
                        </a:solidFill>
                      </a:endParaRPr>
                    </a:p>
                  </a:txBody>
                  <a:tcPr anchor="ctr">
                    <a:solidFill>
                      <a:schemeClr val="tx2"/>
                    </a:solidFill>
                  </a:tcPr>
                </a:tc>
                <a:tc>
                  <a:txBody>
                    <a:bodyPr/>
                    <a:lstStyle/>
                    <a:p>
                      <a:pPr marL="285750" lvl="0" indent="-285750">
                        <a:buFont typeface="Arial" panose="020B0604020202020204" pitchFamily="34" charset="0"/>
                        <a:buChar char="•"/>
                      </a:pPr>
                      <a:r>
                        <a:rPr lang="en-US" sz="1800" dirty="0"/>
                        <a:t>A clear system of delegation and accountability of healthcare governing bodies, distinct functions (no overlapping) of each governing body, separate budgets.</a:t>
                      </a:r>
                      <a:endParaRPr lang="ru-RU" sz="1800" dirty="0"/>
                    </a:p>
                    <a:p>
                      <a:pPr marL="285750" lvl="0" indent="-285750">
                        <a:buFont typeface="Arial" panose="020B0604020202020204" pitchFamily="34" charset="0"/>
                        <a:buChar char="•"/>
                      </a:pPr>
                      <a:r>
                        <a:rPr lang="en-US" sz="1800" dirty="0"/>
                        <a:t>Regulatory framework is united and interconnected with health development strategy</a:t>
                      </a:r>
                    </a:p>
                  </a:txBody>
                  <a:tcPr/>
                </a:tc>
                <a:tc>
                  <a:txBody>
                    <a:bodyPr/>
                    <a:lstStyle/>
                    <a:p>
                      <a:pPr marL="285750" lvl="0" indent="-285750">
                        <a:buFont typeface="Arial" panose="020B0604020202020204" pitchFamily="34" charset="0"/>
                        <a:buChar char="•"/>
                      </a:pPr>
                      <a:r>
                        <a:rPr lang="en-US" sz="1800" dirty="0"/>
                        <a:t>Regular and timely analysis and adjustment of recommendations and protocols</a:t>
                      </a:r>
                      <a:endParaRPr lang="ru-RU" sz="1800" dirty="0"/>
                    </a:p>
                    <a:p>
                      <a:pPr marL="285750" indent="-285750">
                        <a:buFont typeface="Arial" panose="020B0604020202020204" pitchFamily="34" charset="0"/>
                        <a:buChar char="•"/>
                      </a:pPr>
                      <a:r>
                        <a:rPr lang="en-US" sz="1800" dirty="0"/>
                        <a:t>Effective inter-level and interagency cooperation in countering the crisis</a:t>
                      </a:r>
                      <a:endParaRPr lang="en-GB" sz="1800" dirty="0"/>
                    </a:p>
                    <a:p>
                      <a:pPr marL="285750" indent="-285750">
                        <a:buFont typeface="Arial" panose="020B0604020202020204" pitchFamily="34" charset="0"/>
                        <a:buChar char="•"/>
                      </a:pPr>
                      <a:endParaRPr lang="ru-RU" sz="1800" dirty="0"/>
                    </a:p>
                  </a:txBody>
                  <a:tcPr/>
                </a:tc>
                <a:extLst>
                  <a:ext uri="{0D108BD9-81ED-4DB2-BD59-A6C34878D82A}">
                    <a16:rowId xmlns:a16="http://schemas.microsoft.com/office/drawing/2014/main" val="876558162"/>
                  </a:ext>
                </a:extLst>
              </a:tr>
              <a:tr h="370840">
                <a:tc>
                  <a:txBody>
                    <a:bodyPr/>
                    <a:lstStyle/>
                    <a:p>
                      <a:r>
                        <a:rPr lang="en-GB" dirty="0">
                          <a:solidFill>
                            <a:schemeClr val="bg1"/>
                          </a:solidFill>
                        </a:rPr>
                        <a:t>Challenges </a:t>
                      </a:r>
                      <a:endParaRPr lang="en-CH" dirty="0">
                        <a:solidFill>
                          <a:schemeClr val="bg1"/>
                        </a:solidFill>
                      </a:endParaRPr>
                    </a:p>
                  </a:txBody>
                  <a:tcPr anchor="ctr">
                    <a:solidFill>
                      <a:schemeClr val="tx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Limited public participation in law-making process</a:t>
                      </a:r>
                    </a:p>
                    <a:p>
                      <a:pPr marL="285750" indent="-285750">
                        <a:buFont typeface="Arial" panose="020B0604020202020204" pitchFamily="34" charset="0"/>
                        <a:buChar char="•"/>
                      </a:pPr>
                      <a:endParaRPr lang="en-GB" sz="1800" dirty="0"/>
                    </a:p>
                  </a:txBody>
                  <a:tcPr/>
                </a:tc>
                <a:tc>
                  <a:txBody>
                    <a:bodyPr/>
                    <a:lstStyle/>
                    <a:p>
                      <a:pPr marL="285750" indent="-285750">
                        <a:buFont typeface="Arial" panose="020B0604020202020204" pitchFamily="34" charset="0"/>
                        <a:buChar char="•"/>
                      </a:pPr>
                      <a:r>
                        <a:rPr lang="en-US" sz="1800" dirty="0"/>
                        <a:t>Creation of new legislative basis for emergency regulations was extremely complex</a:t>
                      </a:r>
                      <a:endParaRPr lang="ru-RU" sz="1800" dirty="0"/>
                    </a:p>
                    <a:p>
                      <a:pPr marL="285750" indent="-285750">
                        <a:buFont typeface="Arial" panose="020B0604020202020204" pitchFamily="34" charset="0"/>
                        <a:buChar char="•"/>
                      </a:pPr>
                      <a:r>
                        <a:rPr lang="en-US" sz="1800" dirty="0"/>
                        <a:t>Low degree of public compliance with restrictive measures</a:t>
                      </a:r>
                      <a:endParaRPr lang="ru-RU" sz="1800" dirty="0"/>
                    </a:p>
                  </a:txBody>
                  <a:tcPr/>
                </a:tc>
                <a:extLst>
                  <a:ext uri="{0D108BD9-81ED-4DB2-BD59-A6C34878D82A}">
                    <a16:rowId xmlns:a16="http://schemas.microsoft.com/office/drawing/2014/main" val="2667617337"/>
                  </a:ext>
                </a:extLst>
              </a:tr>
            </a:tbl>
          </a:graphicData>
        </a:graphic>
      </p:graphicFrame>
      <p:sp>
        <p:nvSpPr>
          <p:cNvPr id="7" name="Slide Number Placeholder 2">
            <a:extLst>
              <a:ext uri="{FF2B5EF4-FFF2-40B4-BE49-F238E27FC236}">
                <a16:creationId xmlns:a16="http://schemas.microsoft.com/office/drawing/2014/main" id="{B5AF5B75-3BB5-46D0-A67C-4F8C5559D34D}"/>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12" name="Slide Number Placeholder 2">
            <a:extLst>
              <a:ext uri="{FF2B5EF4-FFF2-40B4-BE49-F238E27FC236}">
                <a16:creationId xmlns:a16="http://schemas.microsoft.com/office/drawing/2014/main" id="{B7D480E8-7E3C-4C3B-B7FF-77774142586B}"/>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257623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58811-A978-48C7-8CF8-8D0A09AC2853}"/>
              </a:ext>
            </a:extLst>
          </p:cNvPr>
          <p:cNvSpPr>
            <a:spLocks noGrp="1"/>
          </p:cNvSpPr>
          <p:nvPr>
            <p:ph type="title"/>
          </p:nvPr>
        </p:nvSpPr>
        <p:spPr/>
        <p:txBody>
          <a:bodyPr/>
          <a:lstStyle/>
          <a:p>
            <a:r>
              <a:rPr lang="en-GB" dirty="0"/>
              <a:t>Health system governance</a:t>
            </a:r>
            <a:br>
              <a:rPr lang="en-GB" dirty="0"/>
            </a:br>
            <a:r>
              <a:rPr lang="en-GB" sz="2800" dirty="0">
                <a:latin typeface="+mn-lt"/>
              </a:rPr>
              <a:t>Recommendations</a:t>
            </a:r>
            <a:endParaRPr lang="en-GB" dirty="0">
              <a:latin typeface="+mn-lt"/>
            </a:endParaRPr>
          </a:p>
        </p:txBody>
      </p:sp>
      <p:pic>
        <p:nvPicPr>
          <p:cNvPr id="11" name="Picture 2" descr="Flag of Russia - Wikipedia">
            <a:extLst>
              <a:ext uri="{FF2B5EF4-FFF2-40B4-BE49-F238E27FC236}">
                <a16:creationId xmlns:a16="http://schemas.microsoft.com/office/drawing/2014/main" id="{524B6BD0-7E51-4878-B6E1-DBFF31DEC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224" y="491371"/>
            <a:ext cx="616883" cy="411255"/>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BE2B0424-2471-4CFD-811A-3F2D06A47F95}"/>
              </a:ext>
            </a:extLst>
          </p:cNvPr>
          <p:cNvSpPr/>
          <p:nvPr/>
        </p:nvSpPr>
        <p:spPr>
          <a:xfrm>
            <a:off x="-5109786" y="1972200"/>
            <a:ext cx="7687734" cy="7687734"/>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H"/>
          </a:p>
        </p:txBody>
      </p:sp>
      <p:sp>
        <p:nvSpPr>
          <p:cNvPr id="14" name="Rectangle 13">
            <a:extLst>
              <a:ext uri="{FF2B5EF4-FFF2-40B4-BE49-F238E27FC236}">
                <a16:creationId xmlns:a16="http://schemas.microsoft.com/office/drawing/2014/main" id="{A7CA2794-4DE3-4548-9417-CB8E5764E40A}"/>
              </a:ext>
            </a:extLst>
          </p:cNvPr>
          <p:cNvSpPr/>
          <p:nvPr/>
        </p:nvSpPr>
        <p:spPr>
          <a:xfrm>
            <a:off x="2665202" y="5134308"/>
            <a:ext cx="8365348" cy="8000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28650" lvl="1" indent="-171450">
              <a:buFont typeface="Arial" panose="020B0604020202020204" pitchFamily="34" charset="0"/>
              <a:buChar char="•"/>
            </a:pPr>
            <a:r>
              <a:rPr lang="en-US" dirty="0">
                <a:solidFill>
                  <a:schemeClr val="tx1"/>
                </a:solidFill>
              </a:rPr>
              <a:t>Creation of an integral system of legal regulation for public responsibility for their health</a:t>
            </a:r>
            <a:endParaRPr lang="en-GB" dirty="0">
              <a:solidFill>
                <a:schemeClr val="tx1"/>
              </a:solidFill>
            </a:endParaRPr>
          </a:p>
        </p:txBody>
      </p:sp>
      <p:sp>
        <p:nvSpPr>
          <p:cNvPr id="15" name="Rectangle 14">
            <a:extLst>
              <a:ext uri="{FF2B5EF4-FFF2-40B4-BE49-F238E27FC236}">
                <a16:creationId xmlns:a16="http://schemas.microsoft.com/office/drawing/2014/main" id="{8880C933-8ACF-4336-8485-702C8AE7B79C}"/>
              </a:ext>
            </a:extLst>
          </p:cNvPr>
          <p:cNvSpPr/>
          <p:nvPr/>
        </p:nvSpPr>
        <p:spPr>
          <a:xfrm>
            <a:off x="826910" y="2003676"/>
            <a:ext cx="10203639" cy="8000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28650" lvl="1" indent="-171450">
              <a:buFont typeface="Arial" panose="020B0604020202020204" pitchFamily="34" charset="0"/>
              <a:buChar char="•"/>
            </a:pPr>
            <a:r>
              <a:rPr lang="en-US" dirty="0">
                <a:solidFill>
                  <a:schemeClr val="tx1"/>
                </a:solidFill>
              </a:rPr>
              <a:t>Expanding participation of citizens and civil associations in law-making by adopting a single legal act regulating public involvement in creation of legislation</a:t>
            </a:r>
            <a:endParaRPr lang="en-GB" dirty="0">
              <a:solidFill>
                <a:schemeClr val="tx1"/>
              </a:solidFill>
            </a:endParaRPr>
          </a:p>
        </p:txBody>
      </p:sp>
      <p:sp>
        <p:nvSpPr>
          <p:cNvPr id="16" name="Rectangle 15">
            <a:extLst>
              <a:ext uri="{FF2B5EF4-FFF2-40B4-BE49-F238E27FC236}">
                <a16:creationId xmlns:a16="http://schemas.microsoft.com/office/drawing/2014/main" id="{1198B899-F0A1-4A6A-ACFC-8C6F6F42DF93}"/>
              </a:ext>
            </a:extLst>
          </p:cNvPr>
          <p:cNvSpPr/>
          <p:nvPr/>
        </p:nvSpPr>
        <p:spPr>
          <a:xfrm>
            <a:off x="2197931" y="3568991"/>
            <a:ext cx="8832620" cy="8000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28650" lvl="1" indent="-171450">
              <a:buFont typeface="Arial" panose="020B0604020202020204" pitchFamily="34" charset="0"/>
              <a:buChar char="•"/>
            </a:pPr>
            <a:r>
              <a:rPr lang="en-US" dirty="0">
                <a:solidFill>
                  <a:schemeClr val="tx1"/>
                </a:solidFill>
              </a:rPr>
              <a:t>Improvement of Russian legislative framework in responding to epidemiological risks quickly</a:t>
            </a:r>
            <a:endParaRPr lang="ru-RU" dirty="0">
              <a:solidFill>
                <a:schemeClr val="tx1"/>
              </a:solidFill>
            </a:endParaRPr>
          </a:p>
        </p:txBody>
      </p:sp>
      <p:sp>
        <p:nvSpPr>
          <p:cNvPr id="17" name="Oval 16">
            <a:extLst>
              <a:ext uri="{FF2B5EF4-FFF2-40B4-BE49-F238E27FC236}">
                <a16:creationId xmlns:a16="http://schemas.microsoft.com/office/drawing/2014/main" id="{65ACFB66-F197-4960-A0FA-9252370E6EDA}"/>
              </a:ext>
            </a:extLst>
          </p:cNvPr>
          <p:cNvSpPr/>
          <p:nvPr/>
        </p:nvSpPr>
        <p:spPr>
          <a:xfrm>
            <a:off x="426187" y="2006599"/>
            <a:ext cx="799440" cy="799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t>1A</a:t>
            </a:r>
          </a:p>
        </p:txBody>
      </p:sp>
      <p:sp>
        <p:nvSpPr>
          <p:cNvPr id="20" name="Oval 19">
            <a:extLst>
              <a:ext uri="{FF2B5EF4-FFF2-40B4-BE49-F238E27FC236}">
                <a16:creationId xmlns:a16="http://schemas.microsoft.com/office/drawing/2014/main" id="{F59B1C5D-6D59-459A-9B2B-1012BFFC4B61}"/>
              </a:ext>
            </a:extLst>
          </p:cNvPr>
          <p:cNvSpPr/>
          <p:nvPr/>
        </p:nvSpPr>
        <p:spPr>
          <a:xfrm>
            <a:off x="1797893" y="3568990"/>
            <a:ext cx="800074" cy="8000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t>1B</a:t>
            </a:r>
          </a:p>
        </p:txBody>
      </p:sp>
      <p:sp>
        <p:nvSpPr>
          <p:cNvPr id="21" name="Oval 20">
            <a:extLst>
              <a:ext uri="{FF2B5EF4-FFF2-40B4-BE49-F238E27FC236}">
                <a16:creationId xmlns:a16="http://schemas.microsoft.com/office/drawing/2014/main" id="{AF699F19-F1A0-4E44-A081-B680BEF729BB}"/>
              </a:ext>
            </a:extLst>
          </p:cNvPr>
          <p:cNvSpPr/>
          <p:nvPr/>
        </p:nvSpPr>
        <p:spPr>
          <a:xfrm>
            <a:off x="2265482" y="5134308"/>
            <a:ext cx="799440" cy="799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t>1C</a:t>
            </a:r>
          </a:p>
        </p:txBody>
      </p:sp>
      <p:pic>
        <p:nvPicPr>
          <p:cNvPr id="19" name="Graphic 18" descr="Court">
            <a:extLst>
              <a:ext uri="{FF2B5EF4-FFF2-40B4-BE49-F238E27FC236}">
                <a16:creationId xmlns:a16="http://schemas.microsoft.com/office/drawing/2014/main" id="{674FA23F-D128-4F9F-B936-523CEABBAE2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0858" y="448971"/>
            <a:ext cx="496053" cy="496053"/>
          </a:xfrm>
          <a:prstGeom prst="rect">
            <a:avLst/>
          </a:prstGeom>
        </p:spPr>
      </p:pic>
      <p:sp>
        <p:nvSpPr>
          <p:cNvPr id="22" name="Slide Number Placeholder 2">
            <a:extLst>
              <a:ext uri="{FF2B5EF4-FFF2-40B4-BE49-F238E27FC236}">
                <a16:creationId xmlns:a16="http://schemas.microsoft.com/office/drawing/2014/main" id="{4B4B058E-74EA-414D-86A4-D0D1BD180E6B}"/>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rgbClr val="18A7B5"/>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endParaRPr>
          </a:p>
        </p:txBody>
      </p:sp>
      <p:sp>
        <p:nvSpPr>
          <p:cNvPr id="23" name="Slide Number Placeholder 2">
            <a:extLst>
              <a:ext uri="{FF2B5EF4-FFF2-40B4-BE49-F238E27FC236}">
                <a16:creationId xmlns:a16="http://schemas.microsoft.com/office/drawing/2014/main" id="{C56C6711-627C-4077-863D-2047EA5C243D}"/>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8A7B5"/>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1746214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4F46C-B9B2-4AC3-B1C3-E96A98DAD102}"/>
              </a:ext>
            </a:extLst>
          </p:cNvPr>
          <p:cNvSpPr>
            <a:spLocks noGrp="1"/>
          </p:cNvSpPr>
          <p:nvPr>
            <p:ph type="title"/>
          </p:nvPr>
        </p:nvSpPr>
        <p:spPr/>
        <p:txBody>
          <a:bodyPr/>
          <a:lstStyle/>
          <a:p>
            <a:r>
              <a:rPr lang="en-GB" dirty="0"/>
              <a:t>Health system financing</a:t>
            </a:r>
          </a:p>
        </p:txBody>
      </p:sp>
      <p:sp>
        <p:nvSpPr>
          <p:cNvPr id="6" name="Text Placeholder 7">
            <a:extLst>
              <a:ext uri="{FF2B5EF4-FFF2-40B4-BE49-F238E27FC236}">
                <a16:creationId xmlns:a16="http://schemas.microsoft.com/office/drawing/2014/main" id="{4C5CB907-78FF-46A8-8CBB-B11C854C5159}"/>
              </a:ext>
            </a:extLst>
          </p:cNvPr>
          <p:cNvSpPr>
            <a:spLocks noGrp="1"/>
          </p:cNvSpPr>
          <p:nvPr>
            <p:ph type="body" sz="quarter" idx="10"/>
          </p:nvPr>
        </p:nvSpPr>
        <p:spPr>
          <a:xfrm>
            <a:off x="3870324" y="3658501"/>
            <a:ext cx="7401933" cy="541337"/>
          </a:xfrm>
        </p:spPr>
        <p:txBody>
          <a:bodyPr/>
          <a:lstStyle/>
          <a:p>
            <a:r>
              <a:rPr lang="en-GB" dirty="0"/>
              <a:t>Findings and recommendations</a:t>
            </a:r>
          </a:p>
        </p:txBody>
      </p:sp>
      <p:sp>
        <p:nvSpPr>
          <p:cNvPr id="4" name="Slide Number Placeholder 2">
            <a:extLst>
              <a:ext uri="{FF2B5EF4-FFF2-40B4-BE49-F238E27FC236}">
                <a16:creationId xmlns:a16="http://schemas.microsoft.com/office/drawing/2014/main" id="{649807E1-E1E8-43BB-8681-95D302118418}"/>
              </a:ext>
            </a:extLst>
          </p:cNvPr>
          <p:cNvSpPr txBox="1">
            <a:spLocks/>
          </p:cNvSpPr>
          <p:nvPr/>
        </p:nvSpPr>
        <p:spPr>
          <a:xfrm>
            <a:off x="9226193" y="6166678"/>
            <a:ext cx="1166424" cy="36512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ED83D-44FE-4C24-829D-365FD056AF99}" type="slidenum">
              <a:rPr kumimoji="0" lang="en-US" sz="1050" b="0" i="0" u="none" strike="noStrike" kern="1200" cap="none" spc="0" normalizeH="0" baseline="0" noProof="0" smtClean="0">
                <a:ln>
                  <a:noFill/>
                </a:ln>
                <a:solidFill>
                  <a:schemeClr val="tx2"/>
                </a:solidFill>
                <a:effectLst/>
                <a:uLnTx/>
                <a:uFillTx/>
                <a:latin typeface="Gilroy Bold"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endParaRPr>
          </a:p>
        </p:txBody>
      </p:sp>
      <p:sp>
        <p:nvSpPr>
          <p:cNvPr id="5" name="Slide Number Placeholder 2">
            <a:extLst>
              <a:ext uri="{FF2B5EF4-FFF2-40B4-BE49-F238E27FC236}">
                <a16:creationId xmlns:a16="http://schemas.microsoft.com/office/drawing/2014/main" id="{CD765A7F-3CB9-4A99-B317-D8CD778972ED}"/>
              </a:ext>
            </a:extLst>
          </p:cNvPr>
          <p:cNvSpPr txBox="1">
            <a:spLocks/>
          </p:cNvSpPr>
          <p:nvPr/>
        </p:nvSpPr>
        <p:spPr>
          <a:xfrm>
            <a:off x="163341" y="6166678"/>
            <a:ext cx="1166424" cy="365125"/>
          </a:xfrm>
          <a:prstGeom prst="rect">
            <a:avLst/>
          </a:prstGeom>
        </p:spPr>
        <p:txBody>
          <a:bodyPr vert="horz" lIns="0" tIns="0" rIns="0" bIns="0" rtlCol="0" anchor="ctr"/>
          <a:lstStyle>
            <a:defPPr>
              <a:defRPr lang="en-US"/>
            </a:defPPr>
            <a:lvl1pPr marL="0" algn="r" defTabSz="914400" rtl="0" eaLnBrk="1" latinLnBrk="0" hangingPunct="1">
              <a:defRPr lang="en-US" sz="1050" kern="1200" smtClean="0">
                <a:solidFill>
                  <a:schemeClr val="accent2"/>
                </a:solidFill>
                <a:latin typeface="Gilroy Bold" panose="000008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Gilroy Bold" panose="00000800000000000000" pitchFamily="2" charset="0"/>
                <a:ea typeface="+mn-ea"/>
                <a:cs typeface="+mn-cs"/>
              </a:rPr>
              <a:t>16.3.21</a:t>
            </a:r>
          </a:p>
        </p:txBody>
      </p:sp>
    </p:spTree>
    <p:extLst>
      <p:ext uri="{BB962C8B-B14F-4D97-AF65-F5344CB8AC3E}">
        <p14:creationId xmlns:p14="http://schemas.microsoft.com/office/powerpoint/2010/main" val="1820812529"/>
      </p:ext>
    </p:extLst>
  </p:cSld>
  <p:clrMapOvr>
    <a:masterClrMapping/>
  </p:clrMapOvr>
</p:sld>
</file>

<file path=ppt/theme/theme1.xml><?xml version="1.0" encoding="utf-8"?>
<a:theme xmlns:a="http://schemas.openxmlformats.org/drawingml/2006/main" name="Тема Office">
  <a:themeElements>
    <a:clrScheme name="PHSSR">
      <a:dk1>
        <a:srgbClr val="2B4C60"/>
      </a:dk1>
      <a:lt1>
        <a:sysClr val="window" lastClr="FFFFFF"/>
      </a:lt1>
      <a:dk2>
        <a:srgbClr val="2B4C60"/>
      </a:dk2>
      <a:lt2>
        <a:srgbClr val="A5D7D5"/>
      </a:lt2>
      <a:accent1>
        <a:srgbClr val="923A8E"/>
      </a:accent1>
      <a:accent2>
        <a:srgbClr val="18A7B5"/>
      </a:accent2>
      <a:accent3>
        <a:srgbClr val="18A7B5"/>
      </a:accent3>
      <a:accent4>
        <a:srgbClr val="18A7B5"/>
      </a:accent4>
      <a:accent5>
        <a:srgbClr val="18A7B5"/>
      </a:accent5>
      <a:accent6>
        <a:srgbClr val="18A7B5"/>
      </a:accent6>
      <a:hlink>
        <a:srgbClr val="18A7B5"/>
      </a:hlink>
      <a:folHlink>
        <a:srgbClr val="923A8E"/>
      </a:folHlink>
    </a:clrScheme>
    <a:fontScheme name="Другая 34">
      <a:majorFont>
        <a:latin typeface="Gilroy Bold"/>
        <a:ea typeface=""/>
        <a:cs typeface=""/>
      </a:majorFont>
      <a:minorFont>
        <a:latin typeface="Gilroy"/>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1370</Words>
  <Application>Microsoft Office PowerPoint</Application>
  <PresentationFormat>Широкоэкранный</PresentationFormat>
  <Paragraphs>246</Paragraphs>
  <Slides>25</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Gilroy Bold</vt:lpstr>
      <vt:lpstr>u2000</vt:lpstr>
      <vt:lpstr>Calibri</vt:lpstr>
      <vt:lpstr>Gilroy</vt:lpstr>
      <vt:lpstr>Arial</vt:lpstr>
      <vt:lpstr>Тема Office</vt:lpstr>
      <vt:lpstr>Russia</vt:lpstr>
      <vt:lpstr>Important information  </vt:lpstr>
      <vt:lpstr>Russia</vt:lpstr>
      <vt:lpstr>What we will cover</vt:lpstr>
      <vt:lpstr>Russia</vt:lpstr>
      <vt:lpstr>Health system governance</vt:lpstr>
      <vt:lpstr>Health system governance Findings</vt:lpstr>
      <vt:lpstr>Health system governance Recommendations</vt:lpstr>
      <vt:lpstr>Health system financing</vt:lpstr>
      <vt:lpstr>Health system financing Findings</vt:lpstr>
      <vt:lpstr>Health system financing Recommendations</vt:lpstr>
      <vt:lpstr>Workforce</vt:lpstr>
      <vt:lpstr>Workforce Findings</vt:lpstr>
      <vt:lpstr>Workforce Recommendations</vt:lpstr>
      <vt:lpstr>Medicines and technology</vt:lpstr>
      <vt:lpstr>Medicines and technology Findings</vt:lpstr>
      <vt:lpstr>Medicines and technology Recommendations</vt:lpstr>
      <vt:lpstr>Service delivery</vt:lpstr>
      <vt:lpstr>Service delivery Findings</vt:lpstr>
      <vt:lpstr>Service delivery Recommendations</vt:lpstr>
      <vt:lpstr>Reflections PHSSR Framework</vt:lpstr>
      <vt:lpstr>General feedback</vt:lpstr>
      <vt:lpstr>Reflections</vt:lpstr>
      <vt:lpstr>PHSSR Russia Report </vt:lpstr>
      <vt:lpstr>Thank you for participating in the session.   Please return to tinyurl.com/phssrsummit to join tomorrow’s (17 March) Findings: Vietnam, which will begin at 10:00 GMT.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16biit</dc:creator>
  <cp:lastModifiedBy>Надежда</cp:lastModifiedBy>
  <cp:revision>157</cp:revision>
  <dcterms:created xsi:type="dcterms:W3CDTF">2020-11-13T08:47:42Z</dcterms:created>
  <dcterms:modified xsi:type="dcterms:W3CDTF">2021-03-16T11:45:47Z</dcterms:modified>
</cp:coreProperties>
</file>