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72" r:id="rId3"/>
    <p:sldId id="558" r:id="rId4"/>
    <p:sldId id="334" r:id="rId5"/>
    <p:sldId id="508" r:id="rId6"/>
    <p:sldId id="514" r:id="rId7"/>
    <p:sldId id="335" r:id="rId8"/>
    <p:sldId id="506" r:id="rId9"/>
    <p:sldId id="390" r:id="rId10"/>
    <p:sldId id="537" r:id="rId11"/>
    <p:sldId id="535" r:id="rId12"/>
    <p:sldId id="522" r:id="rId13"/>
    <p:sldId id="368" r:id="rId14"/>
    <p:sldId id="369" r:id="rId15"/>
    <p:sldId id="549" r:id="rId16"/>
    <p:sldId id="518" r:id="rId17"/>
    <p:sldId id="542" r:id="rId18"/>
    <p:sldId id="274" r:id="rId19"/>
    <p:sldId id="559" r:id="rId20"/>
    <p:sldId id="572" r:id="rId21"/>
    <p:sldId id="560" r:id="rId22"/>
    <p:sldId id="567" r:id="rId23"/>
    <p:sldId id="563" r:id="rId24"/>
    <p:sldId id="568" r:id="rId25"/>
    <p:sldId id="564" r:id="rId26"/>
    <p:sldId id="569" r:id="rId27"/>
    <p:sldId id="571" r:id="rId28"/>
    <p:sldId id="562" r:id="rId29"/>
    <p:sldId id="573" r:id="rId30"/>
    <p:sldId id="299" r:id="rId31"/>
    <p:sldId id="561" r:id="rId32"/>
    <p:sldId id="566" r:id="rId33"/>
    <p:sldId id="570" r:id="rId34"/>
    <p:sldId id="574" r:id="rId3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bov Khodyreva" initials="LK" lastIdx="1" clrIdx="0">
    <p:extLst>
      <p:ext uri="{19B8F6BF-5375-455C-9EA6-DF929625EA0E}">
        <p15:presenceInfo xmlns:p15="http://schemas.microsoft.com/office/powerpoint/2012/main" userId="5bff300d638026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9C8"/>
    <a:srgbClr val="FF3399"/>
    <a:srgbClr val="9D6393"/>
    <a:srgbClr val="62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8" autoAdjust="0"/>
    <p:restoredTop sz="88235" autoAdjust="0"/>
  </p:normalViewPr>
  <p:slideViewPr>
    <p:cSldViewPr snapToGrid="0">
      <p:cViewPr varScale="1">
        <p:scale>
          <a:sx n="101" d="100"/>
          <a:sy n="101" d="100"/>
        </p:scale>
        <p:origin x="1014" y="102"/>
      </p:cViewPr>
      <p:guideLst>
        <p:guide orient="horz" pos="2205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Укомплектованность кадрами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19626079348777E-2"/>
          <c:y val="0.14465327548342172"/>
          <c:w val="0.94348006770892767"/>
          <c:h val="0.790838716588997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E4-4F3B-83A3-0DEEAA915573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E4-4F3B-83A3-0DEEAA91557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E4-4F3B-83A3-0DEEAA91557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E4-4F3B-83A3-0DEEAA91557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E4-4F3B-83A3-0DEEAA9155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Ставки по штату</c:v>
                </c:pt>
                <c:pt idx="1">
                  <c:v>Ставки занятые</c:v>
                </c:pt>
                <c:pt idx="2">
                  <c:v>Физ лица</c:v>
                </c:pt>
                <c:pt idx="3">
                  <c:v>Поликлиника</c:v>
                </c:pt>
                <c:pt idx="4">
                  <c:v>Стационар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536</c:v>
                </c:pt>
                <c:pt idx="1">
                  <c:v>528</c:v>
                </c:pt>
                <c:pt idx="2">
                  <c:v>553</c:v>
                </c:pt>
                <c:pt idx="3">
                  <c:v>287</c:v>
                </c:pt>
                <c:pt idx="4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0-44EA-BD99-33E2A5EBCD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Ставки по штату</c:v>
                </c:pt>
                <c:pt idx="1">
                  <c:v>Ставки занятые</c:v>
                </c:pt>
                <c:pt idx="2">
                  <c:v>Физ лица</c:v>
                </c:pt>
                <c:pt idx="3">
                  <c:v>Поликлиника</c:v>
                </c:pt>
                <c:pt idx="4">
                  <c:v>Стационар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2A60-44EA-BD99-33E2A5EBCD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Ставки по штату</c:v>
                </c:pt>
                <c:pt idx="1">
                  <c:v>Ставки занятые</c:v>
                </c:pt>
                <c:pt idx="2">
                  <c:v>Физ лица</c:v>
                </c:pt>
                <c:pt idx="3">
                  <c:v>Поликлиника</c:v>
                </c:pt>
                <c:pt idx="4">
                  <c:v>Стационар</c:v>
                </c:pt>
              </c:strCache>
            </c:strRef>
          </c:cat>
          <c:val>
            <c:numRef>
              <c:f>Лист1!$D$2:$D$6</c:f>
            </c:numRef>
          </c:val>
          <c:extLst>
            <c:ext xmlns:c16="http://schemas.microsoft.com/office/drawing/2014/chart" uri="{C3380CC4-5D6E-409C-BE32-E72D297353CC}">
              <c16:uniqueId val="{00000002-2A60-44EA-BD99-33E2A5EBC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457521176"/>
        <c:axId val="457514944"/>
        <c:axId val="0"/>
      </c:bar3DChart>
      <c:catAx>
        <c:axId val="45752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7514944"/>
        <c:crosses val="autoZero"/>
        <c:auto val="1"/>
        <c:lblAlgn val="ctr"/>
        <c:lblOffset val="100"/>
        <c:noMultiLvlLbl val="0"/>
      </c:catAx>
      <c:valAx>
        <c:axId val="4575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752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Всего биопсий простаты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биопсий простаты</c:v>
                </c:pt>
              </c:strCache>
            </c:strRef>
          </c:tx>
          <c:invertIfNegative val="0"/>
          <c:cat>
            <c:numRef>
              <c:f>Лист1!$A$2:$A$11</c:f>
              <c:numCache>
                <c:formatCode>General</c:formatCode>
                <c:ptCount val="10"/>
                <c:pt idx="0">
                  <c:v>2002</c:v>
                </c:pt>
                <c:pt idx="1">
                  <c:v>2004</c:v>
                </c:pt>
                <c:pt idx="2">
                  <c:v>2007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2165</c:v>
                </c:pt>
                <c:pt idx="1">
                  <c:v>6744</c:v>
                </c:pt>
                <c:pt idx="2">
                  <c:v>12219</c:v>
                </c:pt>
                <c:pt idx="3">
                  <c:v>12062</c:v>
                </c:pt>
                <c:pt idx="4">
                  <c:v>13567</c:v>
                </c:pt>
                <c:pt idx="5">
                  <c:v>15345</c:v>
                </c:pt>
                <c:pt idx="6">
                  <c:v>8887</c:v>
                </c:pt>
                <c:pt idx="7">
                  <c:v>6229</c:v>
                </c:pt>
                <c:pt idx="8">
                  <c:v>7263</c:v>
                </c:pt>
                <c:pt idx="9">
                  <c:v>7104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D5-4326-A00A-E9591ED35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652544"/>
        <c:axId val="78654080"/>
        <c:axId val="0"/>
      </c:bar3DChart>
      <c:catAx>
        <c:axId val="7865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8654080"/>
        <c:crosses val="autoZero"/>
        <c:auto val="1"/>
        <c:lblAlgn val="ctr"/>
        <c:lblOffset val="100"/>
        <c:noMultiLvlLbl val="0"/>
      </c:catAx>
      <c:valAx>
        <c:axId val="7865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65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</c:v>
                </c:pt>
                <c:pt idx="1">
                  <c:v>876</c:v>
                </c:pt>
                <c:pt idx="2">
                  <c:v>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4-4257-A90A-116564710E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2014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2408</c:v>
                </c:pt>
                <c:pt idx="1">
                  <c:v>2688</c:v>
                </c:pt>
                <c:pt idx="2">
                  <c:v>2322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94-4257-A90A-116564710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8917304"/>
        <c:axId val="568912712"/>
      </c:barChart>
      <c:catAx>
        <c:axId val="56891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8912712"/>
        <c:crosses val="autoZero"/>
        <c:auto val="1"/>
        <c:lblAlgn val="ctr"/>
        <c:lblOffset val="100"/>
        <c:noMultiLvlLbl val="0"/>
      </c:catAx>
      <c:valAx>
        <c:axId val="568912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891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5"/>
      <c:rotY val="3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количество коек</c:v>
                </c:pt>
                <c:pt idx="1">
                  <c:v>оборот койки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F0-4003-979B-9EC589B30B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количество коек</c:v>
                </c:pt>
                <c:pt idx="1">
                  <c:v>оборот койки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57</c:v>
                </c:pt>
                <c:pt idx="1">
                  <c:v>65.599999999999994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F0-4003-979B-9EC589B30B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количество коек</c:v>
                </c:pt>
                <c:pt idx="1">
                  <c:v>оборот койки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128</c:v>
                </c:pt>
                <c:pt idx="1">
                  <c:v>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D-4276-A7BA-6B52ACE62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48320"/>
        <c:axId val="117850112"/>
        <c:axId val="0"/>
      </c:bar3DChart>
      <c:catAx>
        <c:axId val="117848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7850112"/>
        <c:crosses val="autoZero"/>
        <c:auto val="1"/>
        <c:lblAlgn val="ctr"/>
        <c:lblOffset val="100"/>
        <c:noMultiLvlLbl val="0"/>
      </c:catAx>
      <c:valAx>
        <c:axId val="117850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8483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0.77745</cdr:x>
      <cdr:y>0.31282</cdr:y>
    </cdr:from>
    <cdr:to>
      <cdr:x>0.89755</cdr:x>
      <cdr:y>0.42154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2DE9DD8-52D7-4546-BFB3-E2EE5C86CEAF}"/>
            </a:ext>
          </a:extLst>
        </cdr:cNvPr>
        <cdr:cNvSpPr txBox="1"/>
      </cdr:nvSpPr>
      <cdr:spPr>
        <a:xfrm xmlns:a="http://schemas.openxmlformats.org/drawingml/2006/main">
          <a:off x="5024811" y="1151289"/>
          <a:ext cx="776213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/>
            <a:t>4 746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AE05F-58D8-4499-8F51-3DD62D9DDB2C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9A750-B987-4723-84C9-C24DF58509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9A750-B987-4723-84C9-C24DF58509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8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9A750-B987-4723-84C9-C24DF58509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9A750-B987-4723-84C9-C24DF58509C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7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61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20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88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3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6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16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19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72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67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5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8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973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5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42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7" name="think-cell Slide" r:id="rId4" imgW="180" imgH="180" progId="TCLayout.ActiveDocument.1">
                  <p:embed/>
                </p:oleObj>
              </mc:Choice>
              <mc:Fallback>
                <p:oleObj name="think-cell Slide" r:id="rId4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32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8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60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932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81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12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55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6B44-80E7-4F7E-A438-98D24AC82E39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A7DE-C054-415F-8BE9-6720DF397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2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86B44-80E7-4F7E-A438-98D24AC82E39}" type="datetimeFigureOut">
              <a:rPr lang="ru-RU" smtClean="0"/>
              <a:pPr/>
              <a:t>22.10.2020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FA7DE-C054-415F-8BE9-6720DF397D1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36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86B44-80E7-4F7E-A438-98D24AC82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22.10.2020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FA7DE-C054-415F-8BE9-6720DF397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04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ou-congress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5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ГОРОДА МОСКВЫ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НИИОЗММ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992429"/>
            <a:ext cx="10347543" cy="1387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план - отчет работы ОМО по урологии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6143" y="6256420"/>
            <a:ext cx="1588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499" y="3914775"/>
            <a:ext cx="9639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внештатный специалист –уролог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РАН, профессор, д.м.н.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Д.Ю.Пушкарь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7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64157-8D15-475C-9D99-5E45DACC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Наука-практика-управленческие решения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32AA4-36C8-43BF-9E63-DB9B42B73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328" y="2304789"/>
            <a:ext cx="10264036" cy="440916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алгоритм обследования и лечения больных с недержанием мочи и пролапсом гениталий у женщин. Опубликованы МР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четкие показания для применения синтетических протезов для лечения недержания мочи и пролапса гениталий в рамках консилиумов урологов и гинекологов.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2021год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формирование реестра экспертных урологических и гинекологических центров, которые имеют достаточное количество пациентов (не менее 100 операций с применением влагалищных синтетических протезов в год) и высококвалифицированного персонала для выполнения этих вмешательств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10281-6E80-4D96-9231-DA9D9B1D1308}"/>
              </a:ext>
            </a:extLst>
          </p:cNvPr>
          <p:cNvSpPr txBox="1"/>
          <p:nvPr/>
        </p:nvSpPr>
        <p:spPr>
          <a:xfrm>
            <a:off x="2104373" y="1608463"/>
            <a:ext cx="837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Женское здоровье- управленческие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44176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D575F-145F-4095-9206-92DFBA78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лазерных технологий в  урологии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«ГКБ им.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Д.Д.Плетнева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ДЗМ»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070F2E9-53B0-43EA-A8AD-7134E8F1E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088001"/>
              </p:ext>
            </p:extLst>
          </p:nvPr>
        </p:nvGraphicFramePr>
        <p:xfrm>
          <a:off x="539827" y="1421177"/>
          <a:ext cx="6847293" cy="316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D7B9158-917C-403D-A3C7-22364D6C74AA}"/>
              </a:ext>
            </a:extLst>
          </p:cNvPr>
          <p:cNvCxnSpPr>
            <a:cxnSpLocks/>
          </p:cNvCxnSpPr>
          <p:nvPr/>
        </p:nvCxnSpPr>
        <p:spPr>
          <a:xfrm flipV="1">
            <a:off x="1718631" y="2018952"/>
            <a:ext cx="4839128" cy="15822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00FBF33-8C95-4DCF-A9DE-68D3B802A202}"/>
              </a:ext>
            </a:extLst>
          </p:cNvPr>
          <p:cNvSpPr txBox="1"/>
          <p:nvPr/>
        </p:nvSpPr>
        <p:spPr>
          <a:xfrm>
            <a:off x="2024009" y="3801437"/>
            <a:ext cx="1150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2.497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A7BA4-BBD0-4E16-9CE1-5F810A1B282F}"/>
              </a:ext>
            </a:extLst>
          </p:cNvPr>
          <p:cNvSpPr txBox="1"/>
          <p:nvPr/>
        </p:nvSpPr>
        <p:spPr>
          <a:xfrm flipH="1">
            <a:off x="3986372" y="3801437"/>
            <a:ext cx="776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3 564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31CBC-D7E4-46D4-BAF3-3AC9185743D9}"/>
              </a:ext>
            </a:extLst>
          </p:cNvPr>
          <p:cNvSpPr txBox="1"/>
          <p:nvPr/>
        </p:nvSpPr>
        <p:spPr>
          <a:xfrm>
            <a:off x="7089169" y="1575412"/>
            <a:ext cx="48391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применений лазерных технологий за последние десять лет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увеличилось в 15 раз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их доля в общем количестве оперативных вмешательств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возросла  с 4 до 51%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половины 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оперативных вмешательств происходило с применением лазерных технологий 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EE1F34-1758-401E-82B9-FABB5BC8CF2A}"/>
              </a:ext>
            </a:extLst>
          </p:cNvPr>
          <p:cNvSpPr txBox="1"/>
          <p:nvPr/>
        </p:nvSpPr>
        <p:spPr>
          <a:xfrm>
            <a:off x="838201" y="5042998"/>
            <a:ext cx="10828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2021год - Формирование Центров по оказанию экстренной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андрологической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на базе ГБУЗ «ГКБ им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С.И.Спасокукоцкого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 ГКБ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Д.Д.Плетнева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ДЗМ»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A905E-458C-4DE3-A1FA-60B4FCF59E52}"/>
              </a:ext>
            </a:extLst>
          </p:cNvPr>
          <p:cNvSpPr txBox="1"/>
          <p:nvPr/>
        </p:nvSpPr>
        <p:spPr>
          <a:xfrm>
            <a:off x="838200" y="6061898"/>
            <a:ext cx="11090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 формирование отделений экстренной урологии на базе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Скоропомощных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центров в ГБУЗ «ГКБ им Вересаева ДЗМ», ГБУЗ «ГКБ им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С.П.Боткина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ДЗМ», …….</a:t>
            </a:r>
          </a:p>
        </p:txBody>
      </p:sp>
    </p:spTree>
    <p:extLst>
      <p:ext uri="{BB962C8B-B14F-4D97-AF65-F5344CB8AC3E}">
        <p14:creationId xmlns:p14="http://schemas.microsoft.com/office/powerpoint/2010/main" val="144402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3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 урологическая бригада СМП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Пользователь\Desktop\ДОКЛАДЫ\ДОКЛАД-ОТЧЕТ НИИ ОЗММ Февраль 2017г\см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34698"/>
            <a:ext cx="3420718" cy="19085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3514" y="1253447"/>
            <a:ext cx="102130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 Департамента здравоохранения г. Москвы от 20.01.2016 №22 (ред. от 24.06.2016)</a:t>
            </a:r>
            <a:b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оказания специализированной выездной службы скорой медицинской помощи: нейрохирургической, сосудистой, урологической, офтальмологической, кардиологической детям, анестезиологии-реанимации новорожденным»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3514" y="2744571"/>
            <a:ext cx="103459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функциями урологической бригады СМП являются оказание экстренной консультативной скорой медицинской помощи как дистанционно, так и с выездом в медицинские организации, на место нахождения пациента с подозрением на наличие острой урологической патологии, при необходимости проведение оперативных вмешательств урологического профиля, осуществление медицинской эвакуации по показаниям и иные функции.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41041-2DFD-4943-8037-4CACE1C86352}"/>
              </a:ext>
            </a:extLst>
          </p:cNvPr>
          <p:cNvSpPr txBox="1"/>
          <p:nvPr/>
        </p:nvSpPr>
        <p:spPr>
          <a:xfrm>
            <a:off x="6096000" y="4583017"/>
            <a:ext cx="5553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2019г – Две специализированные бригады СМП обслуживают Москву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2EFD8-04A8-41A2-970C-7BBEAEE5E47B}"/>
              </a:ext>
            </a:extLst>
          </p:cNvPr>
          <p:cNvSpPr txBox="1"/>
          <p:nvPr/>
        </p:nvSpPr>
        <p:spPr>
          <a:xfrm>
            <a:off x="4825388" y="5604553"/>
            <a:ext cx="709613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Среднесуточная нагрузка на урологическую бригаду СМП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возросла почти в 2 раза, количество вызовов –увеличилось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4 848 до 8 147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463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43838"/>
            <a:ext cx="11236287" cy="71919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Стационары кратковременного пребывания –Управленческие решения</a:t>
            </a:r>
          </a:p>
        </p:txBody>
      </p:sp>
      <p:pic>
        <p:nvPicPr>
          <p:cNvPr id="14338" name="Picture 2" descr="C:\Users\Пользователь\Desktop\ДОКЛАДЫ\Доклад Порядки\скп 20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807" y="1851994"/>
            <a:ext cx="4263714" cy="261554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ользователь\Desktop\ДОКЛАДЫ\Доклад Порядки\СКП сентябрь 20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4359" y="1886135"/>
            <a:ext cx="4209803" cy="254726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Пользователь\Desktop\ДОКЛАДЫ\Доклад Порядки\СКП январь 20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7631" y="3155091"/>
            <a:ext cx="4209805" cy="254726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83335" y="5167901"/>
            <a:ext cx="4508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года-Пилотному проекту</a:t>
            </a:r>
          </a:p>
        </p:txBody>
      </p:sp>
    </p:spTree>
    <p:extLst>
      <p:ext uri="{BB962C8B-B14F-4D97-AF65-F5344CB8AC3E}">
        <p14:creationId xmlns:p14="http://schemas.microsoft.com/office/powerpoint/2010/main" val="44883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9610B-8FB8-4825-ACB4-591E8611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31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 кратковременного пребывания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4673E85-3156-4596-92A7-2958B34BF801}"/>
              </a:ext>
            </a:extLst>
          </p:cNvPr>
          <p:cNvSpPr/>
          <p:nvPr/>
        </p:nvSpPr>
        <p:spPr>
          <a:xfrm>
            <a:off x="7911597" y="1294700"/>
            <a:ext cx="2685143" cy="127795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СКП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31D9B0D6-5847-4B9D-994A-820A30EFC47B}"/>
              </a:ext>
            </a:extLst>
          </p:cNvPr>
          <p:cNvSpPr/>
          <p:nvPr/>
        </p:nvSpPr>
        <p:spPr>
          <a:xfrm>
            <a:off x="9158043" y="2839707"/>
            <a:ext cx="313981" cy="837282"/>
          </a:xfrm>
          <a:prstGeom prst="downArrow">
            <a:avLst/>
          </a:prstGeom>
          <a:solidFill>
            <a:srgbClr val="FF0000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4091E6A-550F-4CDE-AD0E-C9B21778031C}"/>
              </a:ext>
            </a:extLst>
          </p:cNvPr>
          <p:cNvSpPr/>
          <p:nvPr/>
        </p:nvSpPr>
        <p:spPr>
          <a:xfrm>
            <a:off x="7393672" y="3944039"/>
            <a:ext cx="4156703" cy="1200839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7013-операций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2BEE360B-55DD-4AD7-A490-5715E2A00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03155"/>
              </p:ext>
            </p:extLst>
          </p:nvPr>
        </p:nvGraphicFramePr>
        <p:xfrm>
          <a:off x="595086" y="986150"/>
          <a:ext cx="6230958" cy="554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114">
                  <a:extLst>
                    <a:ext uri="{9D8B030D-6E8A-4147-A177-3AD203B41FA5}">
                      <a16:colId xmlns:a16="http://schemas.microsoft.com/office/drawing/2014/main" val="3335684795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1358532066"/>
                    </a:ext>
                  </a:extLst>
                </a:gridCol>
                <a:gridCol w="1586387">
                  <a:extLst>
                    <a:ext uri="{9D8B030D-6E8A-4147-A177-3AD203B41FA5}">
                      <a16:colId xmlns:a16="http://schemas.microsoft.com/office/drawing/2014/main" val="2481548232"/>
                    </a:ext>
                  </a:extLst>
                </a:gridCol>
              </a:tblGrid>
              <a:tr h="38565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Медицинские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Год открытия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Кол-во пролеченных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пациентов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40494"/>
                  </a:ext>
                </a:extLst>
              </a:tr>
              <a:tr h="385652">
                <a:tc>
                  <a:txBody>
                    <a:bodyPr/>
                    <a:lstStyle/>
                    <a:p>
                      <a:r>
                        <a:rPr lang="ru-RU" dirty="0"/>
                        <a:t>ГКБ 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им </a:t>
                      </a:r>
                      <a:r>
                        <a:rPr lang="ru-RU" dirty="0" err="1"/>
                        <a:t>С.П.Спасокукоцкого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542085"/>
                  </a:ext>
                </a:extLst>
              </a:tr>
              <a:tr h="385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ГКБ им. С.П. Боткина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26951"/>
                  </a:ext>
                </a:extLst>
              </a:tr>
              <a:tr h="385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ГКБ им. Н.И. Пирогова №1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18592"/>
                  </a:ext>
                </a:extLst>
              </a:tr>
              <a:tr h="385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ГКБ им Д.Д. Плетнева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389374"/>
                  </a:ext>
                </a:extLst>
              </a:tr>
              <a:tr h="385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ГКБ им. М.П. </a:t>
                      </a:r>
                      <a:r>
                        <a:rPr lang="ru-RU" sz="1800" dirty="0" err="1">
                          <a:effectLst/>
                        </a:rPr>
                        <a:t>Кончаловского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392559"/>
                  </a:ext>
                </a:extLst>
              </a:tr>
              <a:tr h="385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ГКБ им. В.М. </a:t>
                      </a:r>
                      <a:r>
                        <a:rPr lang="ru-RU" sz="1800" dirty="0" err="1">
                          <a:effectLst/>
                        </a:rPr>
                        <a:t>Буянова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656242"/>
                  </a:ext>
                </a:extLst>
              </a:tr>
              <a:tr h="385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ГКБ № 31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050757"/>
                  </a:ext>
                </a:extLst>
              </a:tr>
              <a:tr h="3856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ГКБ № 29 им. Н.Э. Баумана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771" marR="63771" marT="0" marB="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932860"/>
                  </a:ext>
                </a:extLst>
              </a:tr>
              <a:tr h="385652">
                <a:tc>
                  <a:txBody>
                    <a:bodyPr/>
                    <a:lstStyle/>
                    <a:p>
                      <a:r>
                        <a:rPr lang="ru-RU" dirty="0"/>
                        <a:t>ГКБ им </a:t>
                      </a:r>
                      <a:r>
                        <a:rPr lang="ru-RU" dirty="0" err="1"/>
                        <a:t>С.С.Юдина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4714"/>
                  </a:ext>
                </a:extLst>
              </a:tr>
              <a:tr h="385652">
                <a:tc>
                  <a:txBody>
                    <a:bodyPr/>
                    <a:lstStyle/>
                    <a:p>
                      <a:r>
                        <a:rPr lang="ru-RU" dirty="0"/>
                        <a:t>ГКБ им </a:t>
                      </a:r>
                      <a:r>
                        <a:rPr lang="ru-RU" dirty="0" err="1"/>
                        <a:t>В.В.Виноградова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926712"/>
                  </a:ext>
                </a:extLst>
              </a:tr>
              <a:tr h="385652">
                <a:tc>
                  <a:txBody>
                    <a:bodyPr/>
                    <a:lstStyle/>
                    <a:p>
                      <a:r>
                        <a:rPr lang="ru-RU" dirty="0"/>
                        <a:t>МКНПЦ им А.С. Логинова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56914"/>
                  </a:ext>
                </a:extLst>
              </a:tr>
              <a:tr h="385652">
                <a:tc>
                  <a:txBody>
                    <a:bodyPr/>
                    <a:lstStyle/>
                    <a:p>
                      <a:r>
                        <a:rPr lang="ru-RU" dirty="0"/>
                        <a:t>ГКБ им </a:t>
                      </a:r>
                      <a:r>
                        <a:rPr lang="ru-RU" dirty="0" err="1"/>
                        <a:t>В.П.Демихова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206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990544"/>
                  </a:ext>
                </a:extLst>
              </a:tr>
            </a:tbl>
          </a:graphicData>
        </a:graphic>
      </p:graphicFrame>
      <p:sp>
        <p:nvSpPr>
          <p:cNvPr id="14" name="Правая фигурная скобка 13">
            <a:extLst>
              <a:ext uri="{FF2B5EF4-FFF2-40B4-BE49-F238E27FC236}">
                <a16:creationId xmlns:a16="http://schemas.microsoft.com/office/drawing/2014/main" id="{396823F4-DE70-43B8-8E87-1FA00A316C63}"/>
              </a:ext>
            </a:extLst>
          </p:cNvPr>
          <p:cNvSpPr/>
          <p:nvPr/>
        </p:nvSpPr>
        <p:spPr>
          <a:xfrm>
            <a:off x="7024914" y="5805714"/>
            <a:ext cx="460774" cy="687160"/>
          </a:xfrm>
          <a:prstGeom prst="rightBrace">
            <a:avLst/>
          </a:prstGeom>
          <a:ln w="952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58332-38A6-4176-AD07-E8F6EC6AB1C3}"/>
              </a:ext>
            </a:extLst>
          </p:cNvPr>
          <p:cNvSpPr txBox="1"/>
          <p:nvPr/>
        </p:nvSpPr>
        <p:spPr>
          <a:xfrm>
            <a:off x="8001000" y="5668396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услуги -2020,2021</a:t>
            </a:r>
          </a:p>
        </p:txBody>
      </p:sp>
    </p:spTree>
    <p:extLst>
      <p:ext uri="{BB962C8B-B14F-4D97-AF65-F5344CB8AC3E}">
        <p14:creationId xmlns:p14="http://schemas.microsoft.com/office/powerpoint/2010/main" val="184490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032" y="365125"/>
            <a:ext cx="1057976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Стационарная урологическая служба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5566" y="1690688"/>
          <a:ext cx="62293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39139" y="1818861"/>
            <a:ext cx="41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Стационарная служба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AD10ED9-30FF-4ACF-92E8-316EFFD219DE}"/>
              </a:ext>
            </a:extLst>
          </p:cNvPr>
          <p:cNvGraphicFramePr>
            <a:graphicFrameLocks noGrp="1"/>
          </p:cNvGraphicFramePr>
          <p:nvPr/>
        </p:nvGraphicFramePr>
        <p:xfrm>
          <a:off x="6461812" y="2347142"/>
          <a:ext cx="5272988" cy="3694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247">
                  <a:extLst>
                    <a:ext uri="{9D8B030D-6E8A-4147-A177-3AD203B41FA5}">
                      <a16:colId xmlns:a16="http://schemas.microsoft.com/office/drawing/2014/main" val="951093724"/>
                    </a:ext>
                  </a:extLst>
                </a:gridCol>
                <a:gridCol w="1318247">
                  <a:extLst>
                    <a:ext uri="{9D8B030D-6E8A-4147-A177-3AD203B41FA5}">
                      <a16:colId xmlns:a16="http://schemas.microsoft.com/office/drawing/2014/main" val="1354486994"/>
                    </a:ext>
                  </a:extLst>
                </a:gridCol>
                <a:gridCol w="1318247">
                  <a:extLst>
                    <a:ext uri="{9D8B030D-6E8A-4147-A177-3AD203B41FA5}">
                      <a16:colId xmlns:a16="http://schemas.microsoft.com/office/drawing/2014/main" val="4069182800"/>
                    </a:ext>
                  </a:extLst>
                </a:gridCol>
                <a:gridCol w="1318247">
                  <a:extLst>
                    <a:ext uri="{9D8B030D-6E8A-4147-A177-3AD203B41FA5}">
                      <a16:colId xmlns:a16="http://schemas.microsoft.com/office/drawing/2014/main" val="191787959"/>
                    </a:ext>
                  </a:extLst>
                </a:gridCol>
              </a:tblGrid>
              <a:tr h="7616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20158"/>
                  </a:ext>
                </a:extLst>
              </a:tr>
              <a:tr h="88015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урологических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коек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281683"/>
                  </a:ext>
                </a:extLst>
              </a:tr>
              <a:tr h="88015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пролеченных больных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743782"/>
                  </a:ext>
                </a:extLst>
              </a:tr>
              <a:tr h="54947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койки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03255"/>
                  </a:ext>
                </a:extLst>
              </a:tr>
              <a:tr h="62344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Летальность общая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239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1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397DD-C359-468D-863A-81A51C91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0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проекты в Московской урологии 2020-2021гг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C197B2-280B-4E56-B87B-359A9D629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940"/>
            <a:ext cx="10515600" cy="522593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уделяется непрерывному образованию врачей урологов и смежных специалистов - гинекологов, онкологов, терапевтов и др.  На постоянной основе функционирует «Московская урологическая школа» в рамках которой врачи обеспечиваются методической литературой по вопросам диагностики и лечения урологических пациентов.  Внедрены в практику Московского здравоохранения методические рекомендации для пациентов с урологическими заболеваниями.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лазерных технологий в урологии, где проводятся обучающие курсы по современным лазерным методикам в лечении пациентов с мочекаменной болезнью, стриктурами уретры и другими заболеваниями мочеполовых органов мужчин и женщин.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зарубежными клиниками Италии и Бельгии разработаны курсы для повышения квалификации врачей урологов: применение лазерных методов  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роботических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оперативном лечении пациентов с доброкачественными и злокачественными заболеваниями предстательной железы.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Московские урологи будут проходит стажировку по этим направлениям с 2020 года в лучших Европейских клиниках.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Обучающий цикл по тазовой хирургии для врачей Москвы, России, стран СНГ и врачей Европейских стран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907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15248" y="2018967"/>
            <a:ext cx="1113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 – д.м.н., профессор, академик РАН-  </a:t>
            </a:r>
            <a:r>
              <a:rPr lang="ru-RU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Д.Ю.Пушкарь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8467" y="2912375"/>
            <a:ext cx="17847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</a:t>
            </a: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</a:t>
            </a:r>
          </a:p>
          <a:p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3200" y="2743200"/>
            <a:ext cx="860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65941" y="2912375"/>
            <a:ext cx="4387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медицинской помощи, оказываемой населению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методов лечения и профилактики урологических заболеваний.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единых подходов, основанных на успешной медицинской практике и современных, технических и научных достижениях в данной области медицины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4388CD-63F6-4038-9A7B-CEA0ACD5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24" y="2743200"/>
            <a:ext cx="4387935" cy="23549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5354F7-0A4D-4988-B7D8-64C8C98EF410}"/>
              </a:ext>
            </a:extLst>
          </p:cNvPr>
          <p:cNvSpPr txBox="1"/>
          <p:nvPr/>
        </p:nvSpPr>
        <p:spPr>
          <a:xfrm>
            <a:off x="1487276" y="1064004"/>
            <a:ext cx="8780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урологическая школа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1543E-C5AC-4765-A9BA-CC72BD308431}"/>
              </a:ext>
            </a:extLst>
          </p:cNvPr>
          <p:cNvSpPr txBox="1"/>
          <p:nvPr/>
        </p:nvSpPr>
        <p:spPr>
          <a:xfrm>
            <a:off x="1773716" y="286439"/>
            <a:ext cx="840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проекты в Московской урологии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10AB4-D214-4486-98A2-03E281DD7443}"/>
              </a:ext>
            </a:extLst>
          </p:cNvPr>
          <p:cNvSpPr txBox="1"/>
          <p:nvPr/>
        </p:nvSpPr>
        <p:spPr>
          <a:xfrm>
            <a:off x="3492347" y="5651653"/>
            <a:ext cx="4737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4900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слушателей</a:t>
            </a:r>
          </a:p>
        </p:txBody>
      </p:sp>
    </p:spTree>
    <p:extLst>
      <p:ext uri="{BB962C8B-B14F-4D97-AF65-F5344CB8AC3E}">
        <p14:creationId xmlns:p14="http://schemas.microsoft.com/office/powerpoint/2010/main" val="3046603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91C79-46CB-4037-8553-DD96340E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в печать и изданы в 2020г: 32 статьи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F48B9-6727-40E1-AACC-9B2671D2A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8663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Московская Медицина – 3 статьи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Московская медицина – 3 статьи- интервью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Вестник РАН – 1 статья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здоровье мегаполиса- 1 статья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научных трудов НИИОЗММ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научных трудов НИИОЗММ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статей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-  5 для врачей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рекомендации- 2 для пациентов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Гинекология- 1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 Экспериментальная и клиническая урология-2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Дерматовенерология - 1 </a:t>
            </a:r>
          </a:p>
        </p:txBody>
      </p:sp>
    </p:spTree>
    <p:extLst>
      <p:ext uri="{BB962C8B-B14F-4D97-AF65-F5344CB8AC3E}">
        <p14:creationId xmlns:p14="http://schemas.microsoft.com/office/powerpoint/2010/main" val="1577669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F247D-324C-4846-A6D7-1D02DEE9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рекомендаций - изданы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434B4B-2B6E-4124-A881-C22DA9059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1825625"/>
            <a:ext cx="106172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самостоятельная катетеризация мочевого пузыря (пособие для врачей и пациентов). Методические рекомендации №28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методические рекомендации по оказанию специализированной медицинской помощи взрослому населению по профилю «Урология» в условиях новой коронавирусной инфекции COVID-19 (Методические рекомендации №39)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этапы восстановления урологической помощи после COVID-19 (Методические рекомендации №52)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Обезболивание в урологии. Методические рекомендации №27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Уродинамические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в функциональной урологии. Методические рекомендации №29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Экстренная хирургическая помощь в условиях COV1D-19. Практические рекомендации №40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распространенных форм рака предстательной железы. Методические рекомендации №26</a:t>
            </a:r>
          </a:p>
        </p:txBody>
      </p:sp>
    </p:spTree>
    <p:extLst>
      <p:ext uri="{BB962C8B-B14F-4D97-AF65-F5344CB8AC3E}">
        <p14:creationId xmlns:p14="http://schemas.microsoft.com/office/powerpoint/2010/main" val="167809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5E80D-26D3-43B3-ADB3-05AEEA98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 по урологии 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апрель-октябрь 2020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83799-9C1B-45DA-B663-F178D0937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39708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Ходырева – зав. ОМО по урологии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Врачи –методисты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Куприянов</a:t>
            </a:r>
          </a:p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Васильев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Садченко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Строганов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Арефьева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Соловьев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CD0349D-369E-40F1-8925-1C4651173DC0}"/>
              </a:ext>
            </a:extLst>
          </p:cNvPr>
          <p:cNvSpPr/>
          <p:nvPr/>
        </p:nvSpPr>
        <p:spPr>
          <a:xfrm>
            <a:off x="6731306" y="1905918"/>
            <a:ext cx="5460693" cy="44067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МОУ,РОУ,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EAU, ICS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ученую степень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«Московский врач»,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 в зарубежных клиниках Европы, США по урологии,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урогинекологии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нейроурологии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Кафедры  урологии МГМСУ им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А.И.Евдокимова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 – урологи 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высшей квалификационной категории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- английский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830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21CD1-53DE-4041-91BC-35C44FE5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-Выступлений на международных конгрессах и конференциях с       докладами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CD9851-2483-41C0-9FED-71BBC909B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64" y="1355075"/>
            <a:ext cx="9679236" cy="48218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29.06- 30.06.2020г. –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Конгресс «Мужское здоровье»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доклад –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«СНМП у мужчин. Портрет  пациента»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20.08-23.08.2020г.-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Школа спикеров с международным участием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доклад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«Рецидивирующие инфекции мочевыводящих путей.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30.09.01.10.20-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конференция -Пожилой больной. Качество жизни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 доклада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«Опыт московской урологии в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«Диагностика и лечение недержания мочи у пациенток старческого и пожилого 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281870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592DE-D91A-4EA2-84F3-2F9DB5A4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30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-Выступлений на конгрессах и конференциях с докладами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41D526-0325-4841-917A-D3E5A08BC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78" y="1322024"/>
            <a:ext cx="11070422" cy="4854939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28.09.-30.09.2020г.-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 Всероссийский образовательный форум «Мать и Дитя»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– ИМП у женщин, что нужно знать гинекологам?»- 1 доклад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знания о профилактике РИМП с позиций доказательной медицины»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7.10-9.10.2020г.-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с международным участием  «Дни </a:t>
            </a:r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континенции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Москве»-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доклада «Нейрогенный мочевой пузырь при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нейродегенеративных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заболеваниях»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15.10.-16.10.2020г.-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 Международный конгресс «</a:t>
            </a:r>
            <a:r>
              <a:rPr lang="ru-RU" sz="2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Нейрореабилитация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доклад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«Диагностика и тактика ведения пациентов с нейрогенной дисфункцией МВП»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Ноябрь 2020 – доклады на Московской урологической школе и Российском обществе урологов, форуме «Здравоохранение 2020», конференция в Белгороде – «Симптомы нарушенного мочеиспускания у женщин. Как распутать этот клубок?»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545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2A77B-1B62-44AC-834D-FAE97163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25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 конгрессе РООУ: 6 тезисов докладов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16079C-5904-44CF-81F7-84E8B572D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45" y="1520328"/>
            <a:ext cx="10736855" cy="4656635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30.09.-2.10.2020г.- XV Ежегодный 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онгресс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РООУ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выраженности болевого синдрома у пациентов, перенесших диагностическую цистоскопию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безопасности биопсии простаты под контролем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гистосканирования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отделении стационара кратковременного пребывания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возможности и ограничения телемедицины в условиях пандемии COVID-19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Отдаленные функциональные и онкологические результаты лечения первых пациентов в РФ, перенесших робот-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ассистированную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радикальную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простатэктомию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Ультразвуковая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аблация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предстательной железы с использованием новейшего аппарата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Focal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 оценка первых результатов</a:t>
            </a:r>
          </a:p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Криоаблация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предстательной ж</a:t>
            </a:r>
            <a:r>
              <a:rPr lang="ru-RU" i="1" dirty="0"/>
              <a:t>елезы: десятилетний опыт клиники урологии МГМСУ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170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0EA19-CB0F-4308-BC0B-B835ADA0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6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9450A-3AEC-4A30-975D-79089E58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8806"/>
            <a:ext cx="10784595" cy="499815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Научных советах Кафедры урологии МГМСУ 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А.И.Евдокимова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рабочих совещаний с окружными урологами – 07.08.2020г, 01.10.2020г.</a:t>
            </a:r>
          </a:p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клинических рекомендаций урологическим сообществом: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Недержание мочи»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«Доброкачественная гиперплазия предстательной железы»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«Мочекаменная болезнь»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«Нейрогенная дисфункция нижних мочевыводящих путей» «Почечная колика»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отчета ГВС МЗ РФ и ДЗМ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Д.Ю.Пушкаря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Урологическая служба Москвы и ЦФО» для МЗ РФ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материалов для пресс-службы ДЗМ «Открытие урологической клиники Москвы МЭРОМ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С.С.Собяниным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86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D3D2D-33F3-41E8-9306-2EAA1182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327025"/>
            <a:ext cx="10515600" cy="57130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подготовке и проведении интернет-опросов: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20B57C-DE76-49A4-9547-F059D71CE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823"/>
            <a:ext cx="10515600" cy="340421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«Социальные сети в жизни уролога»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психологического статуса врачей-урологов в условиях пандемии.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Опрос – Международное исследование «Covid-19 и сексуальность пары: любовь во время пандемии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11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9D5D9-91DE-46D6-8B14-BCDC38B6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под патронатом  ДЗМ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CBC1B-FEDC-4251-8144-EB2C3D2A5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Сертификационный цикл по урологии - сентябрь – октябрь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Аттестационная комиссия по присвоению категорий-ежемесячно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«Московский врач»- ежемесячно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комиссия по отбору врачей урологов для работы в МО ДЗМ- еженедельно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«Москва – столица здоровья» оказание помощи иногородним пациентам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842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091B2-4928-48D3-8976-37DF018C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оформление технологических карт на комплексные медицинские услуги совместно с ДЗМ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30BE41-A29A-4D2F-A700-6F4036EC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501775"/>
            <a:ext cx="10998200" cy="4991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работа по оформлению технологических карт по 6 нозологиям и выполнению КУДИ: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цистит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почек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простатит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мочекаменная болезнь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гиперплазия предстательной железы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пиелонефрит 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уродинамическое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 – МЗ РФ</a:t>
            </a:r>
          </a:p>
        </p:txBody>
      </p:sp>
    </p:spTree>
    <p:extLst>
      <p:ext uri="{BB962C8B-B14F-4D97-AF65-F5344CB8AC3E}">
        <p14:creationId xmlns:p14="http://schemas.microsoft.com/office/powerpoint/2010/main" val="582758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F6599-A378-465F-B6FA-D76958D0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AE8C98-CF5B-42A9-869E-EC8AC706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1181202" cy="478631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 с международным участием – «Урология в период пандемии» -  21.05.20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ботулинического токсина типа А при ГМП»-  29.05.2020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«Разбор клинических случаев: отбор пациентов с недержанием мочи для проведения сакральной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нейромодуляции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- 21.09.2020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230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BACF3-E083-44DC-BBD0-E6971C94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029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C1000-FA41-49B6-A93D-30A67C13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9653"/>
            <a:ext cx="10515600" cy="509731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Проект – Непрерывное образование врачей в рамках МУШ» &gt; 20 лекций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проект- «Персональный помощник» маршрутизация онкологических больных под патронатом Правительства города Москвы и  ДЗМ – ЮАО, ЮЗАО, ЮВАО.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Интернет-Проект для пациентов урологического профиля России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111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43181" y="2777533"/>
            <a:ext cx="6180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44058" y="1421177"/>
            <a:ext cx="9650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Диагностические дни «Проверь свою простату» - февраль 2020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«Урологическое здоровье женщин»- март 2020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 школа для пациентов урологического профиля- октябрь-декабрь 2020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8761" y="3500439"/>
            <a:ext cx="5163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500" y="351237"/>
            <a:ext cx="805889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для пациентов </a:t>
            </a:r>
          </a:p>
        </p:txBody>
      </p:sp>
    </p:spTree>
    <p:extLst>
      <p:ext uri="{BB962C8B-B14F-4D97-AF65-F5344CB8AC3E}">
        <p14:creationId xmlns:p14="http://schemas.microsoft.com/office/powerpoint/2010/main" val="259218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74" y="184151"/>
            <a:ext cx="11591409" cy="984250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Урологическая служба ДЗМ представлена: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19" y="1947135"/>
            <a:ext cx="3482961" cy="34786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316" y="1782117"/>
            <a:ext cx="4949042" cy="16312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Амбулаторная урологическая помощь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46 амбулаторных центров с филиалами,</a:t>
            </a: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245-урологических кабинетов</a:t>
            </a: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8-поликлиник при стационарах</a:t>
            </a:r>
          </a:p>
          <a:p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1" y="2628901"/>
            <a:ext cx="3448050" cy="34778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Стационарная урологическая  помощь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29 отделений: </a:t>
            </a:r>
          </a:p>
          <a:p>
            <a:pPr marL="342883" indent="-342883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городских клинических больниц,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3" indent="-342883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госпиталя для ветеранов войн, 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3" indent="-342883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МКНПЦ им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А.С.Логинова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3" indent="-342883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МНПЦ борьбы с туберкулезом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0960B-8697-488E-9144-F74C0062EB80}"/>
              </a:ext>
            </a:extLst>
          </p:cNvPr>
          <p:cNvSpPr txBox="1"/>
          <p:nvPr/>
        </p:nvSpPr>
        <p:spPr>
          <a:xfrm>
            <a:off x="1365662" y="5700156"/>
            <a:ext cx="71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9 157 677- прикрепленное взрослое население</a:t>
            </a:r>
          </a:p>
        </p:txBody>
      </p:sp>
    </p:spTree>
    <p:extLst>
      <p:ext uri="{BB962C8B-B14F-4D97-AF65-F5344CB8AC3E}">
        <p14:creationId xmlns:p14="http://schemas.microsoft.com/office/powerpoint/2010/main" val="1101688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9039E-BC55-42A9-BBD8-5BBFF941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882"/>
          </a:xfrm>
        </p:spPr>
        <p:txBody>
          <a:bodyPr>
            <a:norm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 и теле -Коммуникации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9ED61A-94C4-44DB-8A74-2E5AFD4FF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47800"/>
            <a:ext cx="10668000" cy="47291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Актуализирована страница главного внештатного специалиста на сайте ДЗМ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Актуализирована страница ОМО по урологии на сайте НИИОЗММ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Новостная лента – 71новость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Телеканал «Доктор» – «Урология в период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ковидной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канал ЦТВ – «О самом главном»  «Преобразование урологической службы и участие врачей урологов в борьбе с коронавирусной инфекцией»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168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57612-39C2-4B63-BC7E-0CDF1C31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45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Урология в период пандемии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1E993-E31D-4C44-A8FD-908BD8B29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78" y="2006600"/>
            <a:ext cx="10714822" cy="45847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этапы восстановления урологической помощи после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 с международным участием – Урология в период пандемии 21.05.20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пациентам урологического профиля в условиях пандемии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ж.Экспериментальная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клиническая урология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2. 2020)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методические рекомендации по оказанию специализированной медицинской помощи в условиях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Covid-19/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Временные методические рекомендации по оказанию  хирургической помощи в условиях Covid-19 – для МЗ РФ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7652A2-75C3-4F3B-ACAC-623FDED3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0"/>
            <a:ext cx="2362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52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BD7FA96-94B4-4DAD-827D-E9BEEDF2B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«Объединение академической, университетской науки, клинической практики и непрерывного медицинского образования – это то, что обеспечило успех в лечении больных коронавирусом, и сохранило урологию как единую специальность» 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Пушкарь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«Вестника Российского общества урологов», 2020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116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F51064-699D-48DD-9C1D-A80FFD4F9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43000"/>
            <a:ext cx="10591800" cy="5033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Берегите себя и близких!</a:t>
            </a:r>
          </a:p>
        </p:txBody>
      </p:sp>
    </p:spTree>
    <p:extLst>
      <p:ext uri="{BB962C8B-B14F-4D97-AF65-F5344CB8AC3E}">
        <p14:creationId xmlns:p14="http://schemas.microsoft.com/office/powerpoint/2010/main" val="132603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DDA79-B0C5-4E23-9BDE-0AAA90E5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2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Кадры: врачи-урологи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6538886-F64A-416B-8B99-09D3B231B0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031262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11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31512-93C8-40B0-ACD2-64B1EA98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Центры компетенций в урологии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8A841-ECDE-4F16-9568-20A23EB2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281" y="1251284"/>
            <a:ext cx="10237519" cy="4925679"/>
          </a:xfrm>
        </p:spPr>
        <p:txBody>
          <a:bodyPr>
            <a:normAutofit fontScale="70000" lnSpcReduction="20000"/>
          </a:bodyPr>
          <a:lstStyle/>
          <a:p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Университетские клиники на базе урологических отделений Департамента здравоохранения города Москвы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«ГКБ им С.И.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Спасокукоцкого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ДЗМ» – Университетская клиника МГМСУ им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А.И.Евдокимова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«ГКБ №1 им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Н.И.Пирогова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ДЗМ» – Университетская клиника РГМУ им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Н.И.Пирогова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«ГКБ №15 им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О.М.Филатова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ДЗМ» –  Университетская клиника Первый МГМУ им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И.М.Сеченова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«ГКБ №17 ДЗМ» Университетская клиника МГУ им М.В. Ломоносова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«ГКБ №31 ДЗМ» Университетская клиника МГУ им 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М.В.Ломоносова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«ГКБ им </a:t>
            </a:r>
            <a:r>
              <a:rPr lang="ru-RU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С.П.Боткина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ДЗМ» Университетская клиника РМАНПО</a:t>
            </a:r>
          </a:p>
          <a:p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урологии Московских университетов работают на базе</a:t>
            </a:r>
          </a:p>
          <a:p>
            <a:pPr marL="0" indent="0">
              <a:buNone/>
            </a:pP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19 городских урологических отделений 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93F158-3866-450B-B225-3AD3FEE3C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919" y="5334000"/>
            <a:ext cx="21336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0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606" y="317221"/>
            <a:ext cx="11223970" cy="584771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Центры компетенций в урологии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6504" y="1523859"/>
            <a:ext cx="9782175" cy="83099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Приказами Департамента здравоохранения города Москвы  определены профили специализированной урологической помощи: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8557" y="3044311"/>
            <a:ext cx="3727173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Урогинекология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057525"/>
            <a:ext cx="6362701" cy="70788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342883" indent="-342883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«ГКБ им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С.И.Спасокукоцкого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ДЗМ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3" indent="-342883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ГКБ им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С.П.Боткина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ДЗМ;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9165" y="4410075"/>
            <a:ext cx="4936434" cy="400105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Онкоурология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4512" y="4257676"/>
            <a:ext cx="6283189" cy="1631212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342883" indent="-342883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«ГКБ им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С.И.Спасокукоцкого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ДЗМ»,</a:t>
            </a:r>
          </a:p>
          <a:p>
            <a:pPr marL="342883" indent="-342883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ГБУЗ ГКБ им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С.П.Боткина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ДЗМ,</a:t>
            </a:r>
          </a:p>
          <a:p>
            <a:pPr marL="342883" indent="-342883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ГБУЗ «ГКБ № 31 ДЗМ», </a:t>
            </a:r>
          </a:p>
          <a:p>
            <a:pPr marL="342883" indent="-342883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«ГКБ №1 им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Н.И.Пирогова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ДЗМ»,</a:t>
            </a:r>
          </a:p>
          <a:p>
            <a:pPr marL="342883" indent="-342883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«ГКБ им.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Д.Д.Плетнева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ДЗМ</a:t>
            </a:r>
          </a:p>
        </p:txBody>
      </p:sp>
    </p:spTree>
    <p:extLst>
      <p:ext uri="{BB962C8B-B14F-4D97-AF65-F5344CB8AC3E}">
        <p14:creationId xmlns:p14="http://schemas.microsoft.com/office/powerpoint/2010/main" val="242292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E4FE3-4EF2-4FE4-90F2-12FE0660EFEB}"/>
              </a:ext>
            </a:extLst>
          </p:cNvPr>
          <p:cNvSpPr txBox="1"/>
          <p:nvPr/>
        </p:nvSpPr>
        <p:spPr>
          <a:xfrm>
            <a:off x="1009402" y="1223158"/>
            <a:ext cx="990402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оперативной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роботассистированной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реконструктивной урологии  ДЗМ -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«ГКБ 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С.П.Спасокукоцкого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ДЗМ»</a:t>
            </a:r>
          </a:p>
          <a:p>
            <a:endParaRPr lang="ru-RU" dirty="0"/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лазерных технологий в  урологии  </a:t>
            </a:r>
          </a:p>
          <a:p>
            <a:r>
              <a:rPr lang="ru-RU" dirty="0"/>
              <a:t>ГБУЗ «Городская клиническая больница им. </a:t>
            </a:r>
            <a:r>
              <a:rPr lang="ru-RU" dirty="0" err="1"/>
              <a:t>Д.Д.Плетнева</a:t>
            </a:r>
            <a:r>
              <a:rPr lang="ru-RU" dirty="0"/>
              <a:t> ДЗМ»,</a:t>
            </a:r>
          </a:p>
          <a:p>
            <a:r>
              <a:rPr lang="ru-RU" dirty="0"/>
              <a:t>ГБУЗ «Городская клиническая больница им </a:t>
            </a:r>
            <a:r>
              <a:rPr lang="ru-RU" dirty="0" err="1"/>
              <a:t>С.И.Спасокукоцкого</a:t>
            </a:r>
            <a:r>
              <a:rPr lang="ru-RU" dirty="0"/>
              <a:t> ДЗМ»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гистосканирования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предстательной железы:</a:t>
            </a:r>
          </a:p>
          <a:p>
            <a:r>
              <a:rPr lang="ru-RU" dirty="0"/>
              <a:t>ГБУЗ «Городская клиническая больница им. С.И. </a:t>
            </a:r>
            <a:r>
              <a:rPr lang="ru-RU" dirty="0" err="1"/>
              <a:t>Спасокукоцкого</a:t>
            </a:r>
            <a:r>
              <a:rPr lang="ru-RU" dirty="0"/>
              <a:t> ДЗМ»,</a:t>
            </a:r>
          </a:p>
          <a:p>
            <a:r>
              <a:rPr lang="ru-RU" dirty="0"/>
              <a:t>ГБУЗ «Городская клиническая больница №1 </a:t>
            </a:r>
            <a:r>
              <a:rPr lang="ru-RU" dirty="0" err="1"/>
              <a:t>им.Н.И.Пирогова</a:t>
            </a:r>
            <a:r>
              <a:rPr lang="ru-RU" dirty="0"/>
              <a:t> ДЗМ»,</a:t>
            </a:r>
          </a:p>
          <a:p>
            <a:r>
              <a:rPr lang="ru-RU" dirty="0"/>
              <a:t>ГБУЗ «Городская клиническая больница им. Л.А. </a:t>
            </a:r>
            <a:r>
              <a:rPr lang="ru-RU" dirty="0" err="1"/>
              <a:t>Ворохобова</a:t>
            </a:r>
            <a:r>
              <a:rPr lang="ru-RU" dirty="0"/>
              <a:t> ДЗМ»,</a:t>
            </a:r>
          </a:p>
          <a:p>
            <a:r>
              <a:rPr lang="ru-RU" dirty="0"/>
              <a:t>ГБУЗ «Городская клиническая больница им. </a:t>
            </a:r>
            <a:r>
              <a:rPr lang="ru-RU" dirty="0" err="1"/>
              <a:t>Д.Д.Плетнева</a:t>
            </a:r>
            <a:r>
              <a:rPr lang="ru-RU" dirty="0"/>
              <a:t> ДЗМ»,</a:t>
            </a:r>
          </a:p>
          <a:p>
            <a:r>
              <a:rPr lang="ru-RU" dirty="0"/>
              <a:t>ГБУЗ «Городская клиническая больница </a:t>
            </a:r>
            <a:r>
              <a:rPr lang="ru-RU" dirty="0" err="1"/>
              <a:t>им.С.П.Боткина</a:t>
            </a:r>
            <a:r>
              <a:rPr lang="ru-RU" dirty="0"/>
              <a:t> ДЗМ»,</a:t>
            </a:r>
          </a:p>
          <a:p>
            <a:r>
              <a:rPr lang="ru-RU" dirty="0"/>
              <a:t>ГБУЗ «Городская клиническая больница им. </a:t>
            </a:r>
            <a:r>
              <a:rPr lang="ru-RU" dirty="0" err="1"/>
              <a:t>В.П.Демихова</a:t>
            </a:r>
            <a:r>
              <a:rPr lang="ru-RU" dirty="0"/>
              <a:t> ДЗМ»,</a:t>
            </a:r>
          </a:p>
          <a:p>
            <a:r>
              <a:rPr lang="ru-RU" dirty="0"/>
              <a:t>ГБУЗ «Городская клиническая больница №29 им. </a:t>
            </a:r>
            <a:r>
              <a:rPr lang="ru-RU" dirty="0" err="1"/>
              <a:t>Н.Э.Баумана</a:t>
            </a:r>
            <a:r>
              <a:rPr lang="ru-RU" dirty="0"/>
              <a:t> ДЗМ»,</a:t>
            </a:r>
          </a:p>
          <a:p>
            <a:r>
              <a:rPr lang="ru-RU" dirty="0"/>
              <a:t>ГБУЗ «Городская клиническая больница №31 ДЗМ»</a:t>
            </a:r>
          </a:p>
          <a:p>
            <a:r>
              <a:rPr lang="ru-RU" dirty="0"/>
              <a:t>ГБУЗ «Городская клиническая больница им. </a:t>
            </a:r>
            <a:r>
              <a:rPr lang="ru-RU" dirty="0" err="1"/>
              <a:t>А.К.Ерамишанцева</a:t>
            </a:r>
            <a:r>
              <a:rPr lang="ru-RU" dirty="0"/>
              <a:t> ДЗМ»</a:t>
            </a:r>
          </a:p>
          <a:p>
            <a:r>
              <a:rPr lang="ru-RU" dirty="0"/>
              <a:t>ГБУЗ «Городская клиническая больница №52 ДЗМ»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ED0DE1-0FC8-4E7F-B601-01277F6BD719}"/>
              </a:ext>
            </a:extLst>
          </p:cNvPr>
          <p:cNvSpPr/>
          <p:nvPr/>
        </p:nvSpPr>
        <p:spPr>
          <a:xfrm>
            <a:off x="348916" y="157553"/>
            <a:ext cx="11285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Центры компетенций в урологической службе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17C3C8-7F58-47C0-9E82-2C9D873F6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793" y="1894902"/>
            <a:ext cx="2346593" cy="468356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376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программа ранней диагностики и лечения рака предстательной железы»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09731582"/>
              </p:ext>
            </p:extLst>
          </p:nvPr>
        </p:nvGraphicFramePr>
        <p:xfrm>
          <a:off x="961902" y="2049851"/>
          <a:ext cx="10616540" cy="211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7793" y="4808148"/>
            <a:ext cx="11402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Снижено количество биопсий простаты, количества гистологических исследований</a:t>
            </a:r>
          </a:p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 организации центров и внедрения в практику  протоколов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гистосканирования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простаты, что   сокращает расходы  на диагностику заболеваний предстательной железы, способствует раннему выявлению рака простаты и возможности радикального лечения с использованием лазерных 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роботических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6DFD0-F05D-4ABC-A05E-1B699AF30864}"/>
              </a:ext>
            </a:extLst>
          </p:cNvPr>
          <p:cNvSpPr txBox="1"/>
          <p:nvPr/>
        </p:nvSpPr>
        <p:spPr>
          <a:xfrm>
            <a:off x="961902" y="1255923"/>
            <a:ext cx="10616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и функционирует уникальный московский регистр (www.historegistr.ru) по проведению биопсии простаты под контролем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гистосканирования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который уже внесены данные почти 2 тыс. прицельных биопсий простаты</a:t>
            </a:r>
          </a:p>
        </p:txBody>
      </p:sp>
    </p:spTree>
    <p:extLst>
      <p:ext uri="{BB962C8B-B14F-4D97-AF65-F5344CB8AC3E}">
        <p14:creationId xmlns:p14="http://schemas.microsoft.com/office/powerpoint/2010/main" val="85764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E8DB6-BAD0-4EA0-B8E3-90DCF880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оперативной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роботассистированной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реконструктивной урологии на базе ГКБ им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С.П.Спасокукоцкого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28B84BF-CAC3-400F-8FEF-E30AD2385B44}"/>
              </a:ext>
            </a:extLst>
          </p:cNvPr>
          <p:cNvSpPr/>
          <p:nvPr/>
        </p:nvSpPr>
        <p:spPr>
          <a:xfrm>
            <a:off x="1333042" y="2875402"/>
            <a:ext cx="10653310" cy="1189822"/>
          </a:xfrm>
          <a:prstGeom prst="round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94508-14D1-4AD4-93F5-8295E8F5714C}"/>
              </a:ext>
            </a:extLst>
          </p:cNvPr>
          <p:cNvSpPr txBox="1"/>
          <p:nvPr/>
        </p:nvSpPr>
        <p:spPr>
          <a:xfrm>
            <a:off x="2500828" y="3029639"/>
            <a:ext cx="8648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И ВНЕДРЕНИЕ ОТЕЧЕСТВЕННЫХ СИНТЕТИЧЕСКИХ ПРОТЕЗОВ НОВОГО ПОКОЛЕНИЯ, ПОЗВОЛЯЮЩИЕ ПРОВОДИТЬ ЛЕЧЕНИЕ НЕДЕРЖАНИЯ МОЧИ У ЖЕНЩИН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62F370-B9A9-47EE-ADFC-9FBA63D28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809" y="4553700"/>
            <a:ext cx="2158161" cy="17589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3278A5-33F0-47F0-BBB8-719A8DBE4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928" y="4553700"/>
            <a:ext cx="2027103" cy="17589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705B4A-74FE-444A-8BA4-C337042F1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060" y="4553700"/>
            <a:ext cx="2027103" cy="17589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99BD91-00F6-40CB-8FF2-5621EF31B54E}"/>
              </a:ext>
            </a:extLst>
          </p:cNvPr>
          <p:cNvSpPr txBox="1"/>
          <p:nvPr/>
        </p:nvSpPr>
        <p:spPr>
          <a:xfrm>
            <a:off x="3294043" y="1690689"/>
            <a:ext cx="639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Женская урология-оригинальные методики в Московскую практику</a:t>
            </a:r>
          </a:p>
        </p:txBody>
      </p:sp>
    </p:spTree>
    <p:extLst>
      <p:ext uri="{BB962C8B-B14F-4D97-AF65-F5344CB8AC3E}">
        <p14:creationId xmlns:p14="http://schemas.microsoft.com/office/powerpoint/2010/main" val="33550115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2314</Words>
  <Application>Microsoft Office PowerPoint</Application>
  <PresentationFormat>Широкоэкранный</PresentationFormat>
  <Paragraphs>321</Paragraphs>
  <Slides>33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think-cell Slide</vt:lpstr>
      <vt:lpstr>ДЕПАРТАМЕНТ ЗДРАВООХРАНЕНИЯ ГОРОДА МОСКВЫ  НИИОЗММ  </vt:lpstr>
      <vt:lpstr>ОМО по урологии  апрель-октябрь 2020</vt:lpstr>
      <vt:lpstr>Урологическая служба ДЗМ представлена:</vt:lpstr>
      <vt:lpstr>Кадры: врачи-урологи </vt:lpstr>
      <vt:lpstr> Центры компетенций в урологии</vt:lpstr>
      <vt:lpstr>Презентация PowerPoint</vt:lpstr>
      <vt:lpstr>Презентация PowerPoint</vt:lpstr>
      <vt:lpstr>Московская программа ранней диагностики и лечения рака предстательной железы»</vt:lpstr>
      <vt:lpstr>Центр оперативной роботассистированной и реконструктивной урологии на базе ГКБ им С.П.Спасокукоцкого </vt:lpstr>
      <vt:lpstr>Наука-практика-управленческие решения </vt:lpstr>
      <vt:lpstr>Центр лазерных технологий в  урологии ГБУЗ «ГКБ им. Д.Д.Плетнева ДЗМ» </vt:lpstr>
      <vt:lpstr>Специализированная  урологическая бригада СМП </vt:lpstr>
      <vt:lpstr>Стационары кратковременного пребывания –Управленческие решения</vt:lpstr>
      <vt:lpstr>Стационар кратковременного пребывания</vt:lpstr>
      <vt:lpstr>Стационарная урологическая служба</vt:lpstr>
      <vt:lpstr>Образовательные проекты в Московской урологии 2020-2021гг </vt:lpstr>
      <vt:lpstr>Презентация PowerPoint</vt:lpstr>
      <vt:lpstr>Направлены в печать и изданы в 2020г: 32 статьи</vt:lpstr>
      <vt:lpstr>7 Методических рекомендаций - изданы</vt:lpstr>
      <vt:lpstr>11 -Выступлений на международных конгрессах и конференциях с       докладами</vt:lpstr>
      <vt:lpstr>11-Выступлений на конгрессах и конференциях с докладами</vt:lpstr>
      <vt:lpstr>Участие в  конгрессе РООУ: 6 тезисов докладов</vt:lpstr>
      <vt:lpstr>Выступления:</vt:lpstr>
      <vt:lpstr>Приняли участие в подготовке и проведении интернет-опросов:</vt:lpstr>
      <vt:lpstr>Проекты под патронатом  ДЗМ</vt:lpstr>
      <vt:lpstr>Разработка и оформление технологических карт на комплексные медицинские услуги совместно с ДЗМ</vt:lpstr>
      <vt:lpstr>Вебинары:</vt:lpstr>
      <vt:lpstr>Проекты:</vt:lpstr>
      <vt:lpstr>Презентация PowerPoint</vt:lpstr>
      <vt:lpstr> Интернет и теле -Коммуникации</vt:lpstr>
      <vt:lpstr>Урология в период пандемии COVID-19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ЗДРАВООХРАНЕНИЯ ГОРОДА МОСКВЫ</dc:title>
  <dc:creator>Lubov Khodyreva</dc:creator>
  <cp:lastModifiedBy>Khodoriva_LA</cp:lastModifiedBy>
  <cp:revision>167</cp:revision>
  <dcterms:created xsi:type="dcterms:W3CDTF">2020-02-28T22:23:53Z</dcterms:created>
  <dcterms:modified xsi:type="dcterms:W3CDTF">2020-10-22T13:33:30Z</dcterms:modified>
</cp:coreProperties>
</file>