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16"/>
  </p:notesMasterIdLst>
  <p:sldIdLst>
    <p:sldId id="256" r:id="rId2"/>
    <p:sldId id="380" r:id="rId3"/>
    <p:sldId id="381" r:id="rId4"/>
    <p:sldId id="291" r:id="rId5"/>
    <p:sldId id="373" r:id="rId6"/>
    <p:sldId id="374" r:id="rId7"/>
    <p:sldId id="372" r:id="rId8"/>
    <p:sldId id="375" r:id="rId9"/>
    <p:sldId id="376" r:id="rId10"/>
    <p:sldId id="377" r:id="rId11"/>
    <p:sldId id="378" r:id="rId12"/>
    <p:sldId id="379" r:id="rId13"/>
    <p:sldId id="383" r:id="rId14"/>
    <p:sldId id="382" r:id="rId15"/>
  </p:sldIdLst>
  <p:sldSz cx="12192000" cy="6858000"/>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226" userDrawn="1">
          <p15:clr>
            <a:srgbClr val="A4A3A4"/>
          </p15:clr>
        </p15:guide>
        <p15:guide id="2" pos="3840" userDrawn="1">
          <p15:clr>
            <a:srgbClr val="A4A3A4"/>
          </p15:clr>
        </p15:guide>
        <p15:guide id="3" orient="horz" pos="3770" userDrawn="1">
          <p15:clr>
            <a:srgbClr val="A4A3A4"/>
          </p15:clr>
        </p15:guide>
        <p15:guide id="4" orient="horz" pos="182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08F43"/>
    <a:srgbClr val="E64D24"/>
    <a:srgbClr val="319144"/>
    <a:srgbClr val="713F92"/>
    <a:srgbClr val="25AA83"/>
    <a:srgbClr val="F2A46E"/>
    <a:srgbClr val="B5D7BC"/>
    <a:srgbClr val="F3A472"/>
    <a:srgbClr val="8CBAE2"/>
    <a:srgbClr val="FFD36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74" autoAdjust="0"/>
    <p:restoredTop sz="94575"/>
  </p:normalViewPr>
  <p:slideViewPr>
    <p:cSldViewPr snapToGrid="0">
      <p:cViewPr varScale="1">
        <p:scale>
          <a:sx n="73" d="100"/>
          <a:sy n="73" d="100"/>
        </p:scale>
        <p:origin x="308" y="36"/>
      </p:cViewPr>
      <p:guideLst>
        <p:guide orient="horz" pos="3226"/>
        <p:guide pos="3840"/>
        <p:guide orient="horz" pos="3770"/>
        <p:guide orient="horz" pos="182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491E28FA-D295-4903-B47A-069CA4DE42CF}" type="datetimeFigureOut">
              <a:rPr lang="ru-RU" smtClean="0"/>
              <a:t>01.12.2020</a:t>
            </a:fld>
            <a:endParaRPr lang="ru-RU"/>
          </a:p>
        </p:txBody>
      </p:sp>
      <p:sp>
        <p:nvSpPr>
          <p:cNvPr id="4" name="Образ слайда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6" name="Нижний колонтитул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2B91F1C4-A54C-455A-8A46-9C014AC50859}" type="slidenum">
              <a:rPr lang="ru-RU" smtClean="0"/>
              <a:t>‹#›</a:t>
            </a:fld>
            <a:endParaRPr lang="ru-RU"/>
          </a:p>
        </p:txBody>
      </p:sp>
    </p:spTree>
    <p:extLst>
      <p:ext uri="{BB962C8B-B14F-4D97-AF65-F5344CB8AC3E}">
        <p14:creationId xmlns:p14="http://schemas.microsoft.com/office/powerpoint/2010/main" val="11626265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svg"/></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Титульный слайд">
    <p:spTree>
      <p:nvGrpSpPr>
        <p:cNvPr id="1" name=""/>
        <p:cNvGrpSpPr/>
        <p:nvPr/>
      </p:nvGrpSpPr>
      <p:grpSpPr>
        <a:xfrm>
          <a:off x="0" y="0"/>
          <a:ext cx="0" cy="0"/>
          <a:chOff x="0" y="0"/>
          <a:chExt cx="0" cy="0"/>
        </a:xfrm>
      </p:grpSpPr>
      <p:pic>
        <p:nvPicPr>
          <p:cNvPr id="10" name="Рисунок 3">
            <a:extLst>
              <a:ext uri="{FF2B5EF4-FFF2-40B4-BE49-F238E27FC236}">
                <a16:creationId xmlns:a16="http://schemas.microsoft.com/office/drawing/2014/main" id="{B66F00C4-42DF-1E4A-8CB8-F874B6718B3A}"/>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1" name="TextBox 10">
            <a:extLst>
              <a:ext uri="{FF2B5EF4-FFF2-40B4-BE49-F238E27FC236}">
                <a16:creationId xmlns:a16="http://schemas.microsoft.com/office/drawing/2014/main" id="{32844314-0BC0-A249-8664-51CDBE59BCCB}"/>
              </a:ext>
            </a:extLst>
          </p:cNvPr>
          <p:cNvSpPr txBox="1"/>
          <p:nvPr userDrawn="1"/>
        </p:nvSpPr>
        <p:spPr>
          <a:xfrm>
            <a:off x="464025" y="6093400"/>
            <a:ext cx="504966" cy="338554"/>
          </a:xfrm>
          <a:prstGeom prst="rect">
            <a:avLst/>
          </a:prstGeom>
          <a:noFill/>
        </p:spPr>
        <p:txBody>
          <a:bodyPr wrap="square" rtlCol="0">
            <a:spAutoFit/>
          </a:bodyPr>
          <a:lstStyle/>
          <a:p>
            <a:pPr algn="ctr"/>
            <a:fld id="{025A340B-9DFD-6140-A6FF-1A9D18A56288}" type="slidenum">
              <a:rPr lang="ru-RU" sz="1600" b="1" smtClean="0">
                <a:solidFill>
                  <a:schemeClr val="bg1"/>
                </a:solidFill>
              </a:rPr>
              <a:t>‹#›</a:t>
            </a:fld>
            <a:endParaRPr lang="ru-RU" sz="1600" b="1" dirty="0">
              <a:solidFill>
                <a:schemeClr val="bg1"/>
              </a:solidFill>
            </a:endParaRPr>
          </a:p>
        </p:txBody>
      </p:sp>
      <p:sp>
        <p:nvSpPr>
          <p:cNvPr id="4" name="Title 3">
            <a:extLst>
              <a:ext uri="{FF2B5EF4-FFF2-40B4-BE49-F238E27FC236}">
                <a16:creationId xmlns:a16="http://schemas.microsoft.com/office/drawing/2014/main" id="{18A01C8F-B284-6B4A-972A-48EBF6381E1D}"/>
              </a:ext>
            </a:extLst>
          </p:cNvPr>
          <p:cNvSpPr>
            <a:spLocks noGrp="1"/>
          </p:cNvSpPr>
          <p:nvPr>
            <p:ph type="title"/>
          </p:nvPr>
        </p:nvSpPr>
        <p:spPr>
          <a:xfrm>
            <a:off x="407988" y="337870"/>
            <a:ext cx="10413920" cy="1325563"/>
          </a:xfrm>
          <a:prstGeom prst="rect">
            <a:avLst/>
          </a:prstGeom>
        </p:spPr>
        <p:txBody>
          <a:bodyPr lIns="0"/>
          <a:lstStyle>
            <a:lvl1pPr>
              <a:defRPr lang="en-US" sz="2800" b="1" kern="1200" dirty="0" smtClean="0">
                <a:solidFill>
                  <a:srgbClr val="E54D25"/>
                </a:solidFill>
                <a:latin typeface="+mn-lt"/>
                <a:ea typeface="+mn-ea"/>
                <a:cs typeface="+mn-cs"/>
              </a:defRPr>
            </a:lvl1pPr>
          </a:lstStyle>
          <a:p>
            <a:r>
              <a:rPr lang="en-US" dirty="0"/>
              <a:t>Click to edit Master title style</a:t>
            </a:r>
            <a:endParaRPr lang="ru-RU" dirty="0"/>
          </a:p>
        </p:txBody>
      </p:sp>
      <p:pic>
        <p:nvPicPr>
          <p:cNvPr id="7" name="Graphic 6" descr="Circle with right arrow">
            <a:extLst>
              <a:ext uri="{FF2B5EF4-FFF2-40B4-BE49-F238E27FC236}">
                <a16:creationId xmlns:a16="http://schemas.microsoft.com/office/drawing/2014/main" id="{2D322EFF-1798-1B43-89B4-15D4814CC65B}"/>
              </a:ext>
            </a:extLst>
          </p:cNvPr>
          <p:cNvPicPr>
            <a:picLocks noChangeAspect="1"/>
          </p:cNvPicPr>
          <p:nvPr userDrawn="1"/>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xmlns="" r:embed="rId4"/>
              </a:ext>
            </a:extLst>
          </a:blip>
          <a:stretch>
            <a:fillRect/>
          </a:stretch>
        </p:blipFill>
        <p:spPr>
          <a:xfrm rot="10800000">
            <a:off x="10969626" y="199025"/>
            <a:ext cx="914400" cy="914400"/>
          </a:xfrm>
          <a:prstGeom prst="rect">
            <a:avLst/>
          </a:prstGeom>
        </p:spPr>
      </p:pic>
    </p:spTree>
    <p:extLst>
      <p:ext uri="{BB962C8B-B14F-4D97-AF65-F5344CB8AC3E}">
        <p14:creationId xmlns:p14="http://schemas.microsoft.com/office/powerpoint/2010/main" val="3779607061"/>
      </p:ext>
    </p:extLst>
  </p:cSld>
  <p:clrMapOvr>
    <a:masterClrMapping/>
  </p:clrMapOvr>
  <p:extLst mod="1">
    <p:ext uri="{DCECCB84-F9BA-43D5-87BE-67443E8EF086}">
      <p15:sldGuideLst xmlns:p15="http://schemas.microsoft.com/office/powerpoint/2012/main">
        <p15:guide id="1" pos="7423" userDrawn="1">
          <p15:clr>
            <a:srgbClr val="FBAE40"/>
          </p15:clr>
        </p15:guide>
        <p15:guide id="2" pos="257" userDrawn="1">
          <p15:clr>
            <a:srgbClr val="FBAE40"/>
          </p15:clr>
        </p15:guide>
        <p15:guide id="3" orient="horz" pos="3702" userDrawn="1">
          <p15:clr>
            <a:srgbClr val="FBAE40"/>
          </p15:clr>
        </p15:guide>
        <p15:guide id="4" orient="horz" pos="210"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Титульный слайд">
    <p:spTree>
      <p:nvGrpSpPr>
        <p:cNvPr id="1" name=""/>
        <p:cNvGrpSpPr/>
        <p:nvPr/>
      </p:nvGrpSpPr>
      <p:grpSpPr>
        <a:xfrm>
          <a:off x="0" y="0"/>
          <a:ext cx="0" cy="0"/>
          <a:chOff x="0" y="0"/>
          <a:chExt cx="0" cy="0"/>
        </a:xfrm>
      </p:grpSpPr>
      <p:pic>
        <p:nvPicPr>
          <p:cNvPr id="10" name="Рисунок 3">
            <a:extLst>
              <a:ext uri="{FF2B5EF4-FFF2-40B4-BE49-F238E27FC236}">
                <a16:creationId xmlns:a16="http://schemas.microsoft.com/office/drawing/2014/main" id="{B66F00C4-42DF-1E4A-8CB8-F874B6718B3A}"/>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1" name="TextBox 10">
            <a:extLst>
              <a:ext uri="{FF2B5EF4-FFF2-40B4-BE49-F238E27FC236}">
                <a16:creationId xmlns:a16="http://schemas.microsoft.com/office/drawing/2014/main" id="{32844314-0BC0-A249-8664-51CDBE59BCCB}"/>
              </a:ext>
            </a:extLst>
          </p:cNvPr>
          <p:cNvSpPr txBox="1"/>
          <p:nvPr userDrawn="1"/>
        </p:nvSpPr>
        <p:spPr>
          <a:xfrm>
            <a:off x="464025" y="6093400"/>
            <a:ext cx="504966" cy="338554"/>
          </a:xfrm>
          <a:prstGeom prst="rect">
            <a:avLst/>
          </a:prstGeom>
          <a:noFill/>
        </p:spPr>
        <p:txBody>
          <a:bodyPr wrap="square" rtlCol="0">
            <a:spAutoFit/>
          </a:bodyPr>
          <a:lstStyle/>
          <a:p>
            <a:pPr algn="ctr"/>
            <a:fld id="{025A340B-9DFD-6140-A6FF-1A9D18A56288}" type="slidenum">
              <a:rPr lang="ru-RU" sz="1600" b="1" smtClean="0">
                <a:solidFill>
                  <a:schemeClr val="bg1"/>
                </a:solidFill>
              </a:rPr>
              <a:t>‹#›</a:t>
            </a:fld>
            <a:endParaRPr lang="ru-RU" sz="1600" b="1" dirty="0">
              <a:solidFill>
                <a:schemeClr val="bg1"/>
              </a:solidFill>
            </a:endParaRPr>
          </a:p>
        </p:txBody>
      </p:sp>
    </p:spTree>
    <p:extLst>
      <p:ext uri="{BB962C8B-B14F-4D97-AF65-F5344CB8AC3E}">
        <p14:creationId xmlns:p14="http://schemas.microsoft.com/office/powerpoint/2010/main" val="3682813437"/>
      </p:ext>
    </p:extLst>
  </p:cSld>
  <p:clrMapOvr>
    <a:masterClrMapping/>
  </p:clrMapOvr>
  <p:extLst mod="1">
    <p:ext uri="{DCECCB84-F9BA-43D5-87BE-67443E8EF086}">
      <p15:sldGuideLst xmlns:p15="http://schemas.microsoft.com/office/powerpoint/2012/main">
        <p15:guide id="1" pos="7423">
          <p15:clr>
            <a:srgbClr val="FBAE40"/>
          </p15:clr>
        </p15:guide>
        <p15:guide id="2" pos="257">
          <p15:clr>
            <a:srgbClr val="FBAE40"/>
          </p15:clr>
        </p15:guide>
        <p15:guide id="3" orient="horz" pos="3702">
          <p15:clr>
            <a:srgbClr val="FBAE40"/>
          </p15:clr>
        </p15:guide>
        <p15:guide id="4" orient="horz" pos="210">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Заголовок и объект">
    <p:spTree>
      <p:nvGrpSpPr>
        <p:cNvPr id="1" name=""/>
        <p:cNvGrpSpPr/>
        <p:nvPr/>
      </p:nvGrpSpPr>
      <p:grpSpPr>
        <a:xfrm>
          <a:off x="0" y="0"/>
          <a:ext cx="0" cy="0"/>
          <a:chOff x="0" y="0"/>
          <a:chExt cx="0" cy="0"/>
        </a:xfrm>
      </p:grpSpPr>
      <p:pic>
        <p:nvPicPr>
          <p:cNvPr id="7" name="Рисунок 3">
            <a:extLst>
              <a:ext uri="{FF2B5EF4-FFF2-40B4-BE49-F238E27FC236}">
                <a16:creationId xmlns:a16="http://schemas.microsoft.com/office/drawing/2014/main" id="{4B0AC59D-44A9-924A-B7DA-0664D6DC79A9}"/>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714750" y="509164"/>
            <a:ext cx="4762500" cy="2381250"/>
          </a:xfrm>
          <a:prstGeom prst="rect">
            <a:avLst/>
          </a:prstGeom>
        </p:spPr>
      </p:pic>
      <p:pic>
        <p:nvPicPr>
          <p:cNvPr id="9" name="Рисунок 6">
            <a:extLst>
              <a:ext uri="{FF2B5EF4-FFF2-40B4-BE49-F238E27FC236}">
                <a16:creationId xmlns:a16="http://schemas.microsoft.com/office/drawing/2014/main" id="{ED777BE4-0473-3843-9952-8644AE2A2D17}"/>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5681451" y="5984341"/>
            <a:ext cx="829097" cy="373738"/>
          </a:xfrm>
          <a:prstGeom prst="rect">
            <a:avLst/>
          </a:prstGeom>
        </p:spPr>
      </p:pic>
    </p:spTree>
    <p:extLst>
      <p:ext uri="{BB962C8B-B14F-4D97-AF65-F5344CB8AC3E}">
        <p14:creationId xmlns:p14="http://schemas.microsoft.com/office/powerpoint/2010/main" val="2222779397"/>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046349676"/>
      </p:ext>
    </p:extLst>
  </p:cSld>
  <p:clrMap bg1="dk1" tx1="lt1" bg2="dk2" tx2="lt2" accent1="accent1" accent2="accent2" accent3="accent3" accent4="accent4" accent5="accent5" accent6="accent6" hlink="hlink" folHlink="folHlink"/>
  <p:sldLayoutIdLst>
    <p:sldLayoutId id="2147483697" r:id="rId1"/>
    <p:sldLayoutId id="2147483699" r:id="rId2"/>
    <p:sldLayoutId id="2147483698" r:id="rId3"/>
  </p:sldLayoutIdLst>
  <p:txStyles>
    <p:titleStyle>
      <a:lvl1pPr algn="l" defTabSz="914400" rtl="0" eaLnBrk="1" latinLnBrk="0" hangingPunct="1">
        <a:lnSpc>
          <a:spcPct val="90000"/>
        </a:lnSpc>
        <a:spcBef>
          <a:spcPct val="0"/>
        </a:spcBef>
        <a:buNone/>
        <a:defRPr sz="5400" b="0" kern="1200">
          <a:gradFill flip="none" rotWithShape="1">
            <a:gsLst>
              <a:gs pos="28000">
                <a:schemeClr val="tx1">
                  <a:lumMod val="93000"/>
                </a:schemeClr>
              </a:gs>
              <a:gs pos="0">
                <a:schemeClr val="bg1">
                  <a:lumMod val="25000"/>
                  <a:lumOff val="75000"/>
                </a:schemeClr>
              </a:gs>
              <a:gs pos="100000">
                <a:schemeClr val="tx2">
                  <a:lumMod val="0"/>
                  <a:lumOff val="100000"/>
                </a:schemeClr>
              </a:gs>
            </a:gsLst>
            <a:lin ang="4800000" scaled="0"/>
            <a:tileRect/>
          </a:gra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1.xml"/><Relationship Id="rId53" Type="http://schemas.openxmlformats.org/officeDocument/2006/relationships/image" Target="../media/image59.svg"/></Relationships>
</file>

<file path=ppt/slides/_rels/slide11.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1.xml"/><Relationship Id="rId9" Type="http://schemas.openxmlformats.org/officeDocument/2006/relationships/image" Target="../media/image15.svg"/></Relationships>
</file>

<file path=ppt/slides/_rels/slide12.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1.xml"/><Relationship Id="rId57" Type="http://schemas.openxmlformats.org/officeDocument/2006/relationships/image" Target="../media/image63.svg"/></Relationships>
</file>

<file path=ppt/slides/_rels/slide13.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1.xml"/><Relationship Id="rId57" Type="http://schemas.openxmlformats.org/officeDocument/2006/relationships/image" Target="../media/image63.svg"/></Relationships>
</file>

<file path=ppt/slides/_rels/slide14.xml.rels><?xml version="1.0" encoding="UTF-8" standalone="yes"?>
<Relationships xmlns="http://schemas.openxmlformats.org/package/2006/relationships"><Relationship Id="rId3" Type="http://schemas.microsoft.com/office/2007/relationships/hdphoto" Target="../media/hdphoto1.wdp"/><Relationship Id="rId59" Type="http://schemas.openxmlformats.org/officeDocument/2006/relationships/image" Target="../media/image65.svg"/><Relationship Id="rId2" Type="http://schemas.openxmlformats.org/officeDocument/2006/relationships/image" Target="../media/image12.png"/><Relationship Id="rId29" Type="http://schemas.openxmlformats.org/officeDocument/2006/relationships/image" Target="../media/image35.svg"/><Relationship Id="rId41" Type="http://schemas.openxmlformats.org/officeDocument/2006/relationships/image" Target="../media/image47.svg"/><Relationship Id="rId1" Type="http://schemas.openxmlformats.org/officeDocument/2006/relationships/slideLayout" Target="../slideLayouts/slideLayout1.xml"/><Relationship Id="rId61" Type="http://schemas.microsoft.com/office/2007/relationships/hdphoto" Target="../media/hdphoto3.wdp"/><Relationship Id="rId31" Type="http://schemas.microsoft.com/office/2007/relationships/hdphoto" Target="../media/hdphoto2.wdp"/><Relationship Id="rId60" Type="http://schemas.openxmlformats.org/officeDocument/2006/relationships/image" Target="../media/image14.png"/><Relationship Id="rId30" Type="http://schemas.openxmlformats.org/officeDocument/2006/relationships/image" Target="../media/image13.png"/></Relationships>
</file>

<file path=ppt/slides/_rels/slide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 Id="rId43" Type="http://schemas.openxmlformats.org/officeDocument/2006/relationships/image" Target="../media/image49.svg"/></Relationships>
</file>

<file path=ppt/slides/_rels/slide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 Id="rId43" Type="http://schemas.openxmlformats.org/officeDocument/2006/relationships/image" Target="../media/image49.svg"/></Relationships>
</file>

<file path=ppt/slides/_rels/slide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 Id="rId23" Type="http://schemas.openxmlformats.org/officeDocument/2006/relationships/image" Target="../media/image29.svg"/></Relationships>
</file>

<file path=ppt/slides/_rels/slide5.xml.rels><?xml version="1.0" encoding="UTF-8" standalone="yes"?>
<Relationships xmlns="http://schemas.openxmlformats.org/package/2006/relationships"><Relationship Id="rId63" Type="http://schemas.openxmlformats.org/officeDocument/2006/relationships/image" Target="../media/image69.svg"/><Relationship Id="rId2" Type="http://schemas.openxmlformats.org/officeDocument/2006/relationships/image" Target="../media/image7.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63" Type="http://schemas.openxmlformats.org/officeDocument/2006/relationships/image" Target="../media/image69.svg"/><Relationship Id="rId2" Type="http://schemas.openxmlformats.org/officeDocument/2006/relationships/image" Target="../media/image7.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xml"/><Relationship Id="rId15" Type="http://schemas.openxmlformats.org/officeDocument/2006/relationships/image" Target="../media/image21.svg"/></Relationships>
</file>

<file path=ppt/slides/_rels/slide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xml"/><Relationship Id="rId15" Type="http://schemas.openxmlformats.org/officeDocument/2006/relationships/image" Target="../media/image21.svg"/></Relationships>
</file>

<file path=ppt/slides/_rels/slide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1.xml"/><Relationship Id="rId53" Type="http://schemas.openxmlformats.org/officeDocument/2006/relationships/image" Target="../media/image59.sv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8" name="Заголовок 1">
            <a:extLst>
              <a:ext uri="{FF2B5EF4-FFF2-40B4-BE49-F238E27FC236}">
                <a16:creationId xmlns:a16="http://schemas.microsoft.com/office/drawing/2014/main" id="{B7FEF290-FDA3-435D-80F8-A44F33F89B62}"/>
              </a:ext>
            </a:extLst>
          </p:cNvPr>
          <p:cNvSpPr txBox="1">
            <a:spLocks/>
          </p:cNvSpPr>
          <p:nvPr/>
        </p:nvSpPr>
        <p:spPr>
          <a:xfrm>
            <a:off x="796089" y="1845655"/>
            <a:ext cx="10744200" cy="2138471"/>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ru-RU" sz="2400" dirty="0">
              <a:solidFill>
                <a:schemeClr val="accent6">
                  <a:lumMod val="60000"/>
                  <a:lumOff val="40000"/>
                </a:schemeClr>
              </a:solidFill>
              <a:latin typeface="Calibri" panose="020F0502020204030204" pitchFamily="34" charset="0"/>
              <a:cs typeface="Calibri" panose="020F0502020204030204" pitchFamily="34" charset="0"/>
            </a:endParaRPr>
          </a:p>
        </p:txBody>
      </p:sp>
      <p:sp>
        <p:nvSpPr>
          <p:cNvPr id="7" name="TextBox 6">
            <a:extLst>
              <a:ext uri="{FF2B5EF4-FFF2-40B4-BE49-F238E27FC236}">
                <a16:creationId xmlns:a16="http://schemas.microsoft.com/office/drawing/2014/main" id="{1636F2E9-22D0-D94B-A08C-4559B3F123D1}"/>
              </a:ext>
            </a:extLst>
          </p:cNvPr>
          <p:cNvSpPr txBox="1"/>
          <p:nvPr/>
        </p:nvSpPr>
        <p:spPr>
          <a:xfrm>
            <a:off x="0" y="2960553"/>
            <a:ext cx="12192000" cy="1023574"/>
          </a:xfrm>
          <a:prstGeom prst="rect">
            <a:avLst/>
          </a:prstGeom>
          <a:noFill/>
        </p:spPr>
        <p:txBody>
          <a:bodyPr wrap="square" rtlCol="0">
            <a:noAutofit/>
          </a:bodyPr>
          <a:lstStyle/>
          <a:p>
            <a:pPr algn="ctr"/>
            <a:r>
              <a:rPr lang="ru-RU" sz="2400" b="1" dirty="0">
                <a:solidFill>
                  <a:srgbClr val="E54D25"/>
                </a:solidFill>
              </a:rPr>
              <a:t>ВЛИЯНИЕ </a:t>
            </a:r>
            <a:r>
              <a:rPr lang="ru-RU" sz="2400" b="1" dirty="0" smtClean="0">
                <a:solidFill>
                  <a:srgbClr val="E54D25"/>
                </a:solidFill>
              </a:rPr>
              <a:t>КОРОНАВИРУСА НА УСКОРЕНИЕ ВНЕДРЕНИЯ И ИСПОЛЬЗОВАНИЯ ЦИФРОВЫХ ТЕХНОЛОГИЙ, В ТОМ ЧИСЛЕ ТЕЛЕМЕДИЦИНЫ</a:t>
            </a:r>
            <a:endParaRPr lang="ru-RU" sz="2400" b="1" dirty="0">
              <a:solidFill>
                <a:srgbClr val="E54D25"/>
              </a:solidFill>
            </a:endParaRPr>
          </a:p>
        </p:txBody>
      </p:sp>
      <p:sp>
        <p:nvSpPr>
          <p:cNvPr id="2" name="Прямоугольник 1"/>
          <p:cNvSpPr/>
          <p:nvPr/>
        </p:nvSpPr>
        <p:spPr>
          <a:xfrm>
            <a:off x="5518298" y="5858540"/>
            <a:ext cx="1190846" cy="669851"/>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6" name="TextBox 5">
            <a:extLst>
              <a:ext uri="{FF2B5EF4-FFF2-40B4-BE49-F238E27FC236}">
                <a16:creationId xmlns:a16="http://schemas.microsoft.com/office/drawing/2014/main" id="{1636F2E9-22D0-D94B-A08C-4559B3F123D1}"/>
              </a:ext>
            </a:extLst>
          </p:cNvPr>
          <p:cNvSpPr txBox="1"/>
          <p:nvPr/>
        </p:nvSpPr>
        <p:spPr>
          <a:xfrm>
            <a:off x="0" y="4075450"/>
            <a:ext cx="12192000" cy="1023574"/>
          </a:xfrm>
          <a:prstGeom prst="rect">
            <a:avLst/>
          </a:prstGeom>
          <a:noFill/>
        </p:spPr>
        <p:txBody>
          <a:bodyPr wrap="square" rtlCol="0">
            <a:noAutofit/>
          </a:bodyPr>
          <a:lstStyle/>
          <a:p>
            <a:pPr algn="ctr"/>
            <a:r>
              <a:rPr lang="en-US" sz="2400" b="1" i="1" dirty="0">
                <a:solidFill>
                  <a:srgbClr val="308F43"/>
                </a:solidFill>
              </a:rPr>
              <a:t>Impact of coronavirus on accelerating the adoption and use of digital technologies, </a:t>
            </a:r>
            <a:r>
              <a:rPr lang="ru-RU" sz="2400" b="1" i="1" dirty="0" smtClean="0">
                <a:solidFill>
                  <a:srgbClr val="308F43"/>
                </a:solidFill>
              </a:rPr>
              <a:t/>
            </a:r>
            <a:br>
              <a:rPr lang="ru-RU" sz="2400" b="1" i="1" dirty="0" smtClean="0">
                <a:solidFill>
                  <a:srgbClr val="308F43"/>
                </a:solidFill>
              </a:rPr>
            </a:br>
            <a:r>
              <a:rPr lang="en-US" sz="2400" b="1" i="1" dirty="0" smtClean="0">
                <a:solidFill>
                  <a:srgbClr val="308F43"/>
                </a:solidFill>
              </a:rPr>
              <a:t>including </a:t>
            </a:r>
            <a:r>
              <a:rPr lang="en-US" sz="2400" b="1" i="1" dirty="0">
                <a:solidFill>
                  <a:srgbClr val="308F43"/>
                </a:solidFill>
              </a:rPr>
              <a:t>telemedicine</a:t>
            </a:r>
            <a:endParaRPr lang="ru-RU" sz="2400" b="1" i="1" dirty="0">
              <a:solidFill>
                <a:srgbClr val="308F43"/>
              </a:solidFill>
            </a:endParaRPr>
          </a:p>
        </p:txBody>
      </p:sp>
    </p:spTree>
    <p:extLst>
      <p:ext uri="{BB962C8B-B14F-4D97-AF65-F5344CB8AC3E}">
        <p14:creationId xmlns:p14="http://schemas.microsoft.com/office/powerpoint/2010/main" val="306271052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4297781C-0D62-4EA0-8800-B6C9927318E8}"/>
              </a:ext>
            </a:extLst>
          </p:cNvPr>
          <p:cNvSpPr>
            <a:spLocks noGrp="1"/>
          </p:cNvSpPr>
          <p:nvPr>
            <p:ph idx="4294967295"/>
          </p:nvPr>
        </p:nvSpPr>
        <p:spPr>
          <a:xfrm>
            <a:off x="0" y="981376"/>
            <a:ext cx="6059277" cy="4923035"/>
          </a:xfrm>
          <a:prstGeom prst="rect">
            <a:avLst/>
          </a:prstGeom>
        </p:spPr>
        <p:txBody>
          <a:bodyPr>
            <a:noAutofit/>
          </a:bodyPr>
          <a:lstStyle/>
          <a:p>
            <a:pPr lvl="0" algn="just">
              <a:lnSpc>
                <a:spcPct val="107000"/>
              </a:lnSpc>
              <a:spcAft>
                <a:spcPts val="0"/>
              </a:spcAft>
              <a:buFont typeface="Wingdings" pitchFamily="2" charset="2"/>
              <a:buChar char="§"/>
            </a:pPr>
            <a:r>
              <a:rPr lang="ru-RU" sz="1400" dirty="0" smtClean="0">
                <a:solidFill>
                  <a:srgbClr val="308F43"/>
                </a:solidFill>
                <a:latin typeface="Calibri" panose="020F0502020204030204" pitchFamily="34" charset="0"/>
                <a:ea typeface="+mj-ea"/>
                <a:cs typeface="Calibri" panose="020F0502020204030204" pitchFamily="34" charset="0"/>
              </a:rPr>
              <a:t>На </a:t>
            </a:r>
            <a:r>
              <a:rPr lang="ru-RU" sz="1400" dirty="0">
                <a:solidFill>
                  <a:srgbClr val="308F43"/>
                </a:solidFill>
                <a:latin typeface="Calibri" panose="020F0502020204030204" pitchFamily="34" charset="0"/>
                <a:ea typeface="+mj-ea"/>
                <a:cs typeface="Calibri" panose="020F0502020204030204" pitchFamily="34" charset="0"/>
              </a:rPr>
              <a:t>восприятие </a:t>
            </a:r>
            <a:r>
              <a:rPr lang="ru-RU" sz="1400" b="1" dirty="0">
                <a:solidFill>
                  <a:srgbClr val="308F43"/>
                </a:solidFill>
                <a:latin typeface="Calibri" panose="020F0502020204030204" pitchFamily="34" charset="0"/>
                <a:ea typeface="+mj-ea"/>
                <a:cs typeface="Calibri" panose="020F0502020204030204" pitchFamily="34" charset="0"/>
              </a:rPr>
              <a:t>медицинскими работниками </a:t>
            </a:r>
            <a:r>
              <a:rPr lang="ru-RU" sz="1400" dirty="0">
                <a:solidFill>
                  <a:srgbClr val="308F43"/>
                </a:solidFill>
                <a:latin typeface="Calibri" panose="020F0502020204030204" pitchFamily="34" charset="0"/>
                <a:ea typeface="+mj-ea"/>
                <a:cs typeface="Calibri" panose="020F0502020204030204" pitchFamily="34" charset="0"/>
              </a:rPr>
              <a:t>использования телемедицины оказывают </a:t>
            </a:r>
            <a:r>
              <a:rPr lang="ru-RU" sz="1400" dirty="0" smtClean="0">
                <a:solidFill>
                  <a:srgbClr val="308F43"/>
                </a:solidFill>
                <a:latin typeface="Calibri" panose="020F0502020204030204" pitchFamily="34" charset="0"/>
                <a:ea typeface="+mj-ea"/>
                <a:cs typeface="Calibri" panose="020F0502020204030204" pitchFamily="34" charset="0"/>
              </a:rPr>
              <a:t>влияние:</a:t>
            </a:r>
          </a:p>
          <a:p>
            <a:pPr lvl="1" algn="just">
              <a:lnSpc>
                <a:spcPct val="107000"/>
              </a:lnSpc>
              <a:buFont typeface="Wingdings" pitchFamily="2" charset="2"/>
              <a:buChar char="§"/>
            </a:pPr>
            <a:r>
              <a:rPr lang="ru-RU" sz="1400" dirty="0" smtClean="0">
                <a:solidFill>
                  <a:srgbClr val="308F43"/>
                </a:solidFill>
                <a:latin typeface="Calibri" panose="020F0502020204030204" pitchFamily="34" charset="0"/>
                <a:ea typeface="+mj-ea"/>
                <a:cs typeface="Calibri" panose="020F0502020204030204" pitchFamily="34" charset="0"/>
              </a:rPr>
              <a:t>психологические </a:t>
            </a:r>
            <a:r>
              <a:rPr lang="ru-RU" sz="1400" dirty="0">
                <a:solidFill>
                  <a:srgbClr val="308F43"/>
                </a:solidFill>
                <a:latin typeface="Calibri" panose="020F0502020204030204" pitchFamily="34" charset="0"/>
                <a:ea typeface="+mj-ea"/>
                <a:cs typeface="Calibri" panose="020F0502020204030204" pitchFamily="34" charset="0"/>
              </a:rPr>
              <a:t>факторы (устоявшиеся представления, нежелание нарушать традиции</a:t>
            </a:r>
            <a:r>
              <a:rPr lang="ru-RU" sz="1400" dirty="0" smtClean="0">
                <a:solidFill>
                  <a:srgbClr val="308F43"/>
                </a:solidFill>
                <a:latin typeface="Calibri" panose="020F0502020204030204" pitchFamily="34" charset="0"/>
                <a:ea typeface="+mj-ea"/>
                <a:cs typeface="Calibri" panose="020F0502020204030204" pitchFamily="34" charset="0"/>
              </a:rPr>
              <a:t>),</a:t>
            </a:r>
          </a:p>
          <a:p>
            <a:pPr lvl="1" algn="just">
              <a:lnSpc>
                <a:spcPct val="107000"/>
              </a:lnSpc>
              <a:buFont typeface="Wingdings" pitchFamily="2" charset="2"/>
              <a:buChar char="§"/>
            </a:pPr>
            <a:r>
              <a:rPr lang="ru-RU" sz="1400" dirty="0" smtClean="0">
                <a:solidFill>
                  <a:srgbClr val="308F43"/>
                </a:solidFill>
                <a:latin typeface="Calibri" panose="020F0502020204030204" pitchFamily="34" charset="0"/>
                <a:ea typeface="+mj-ea"/>
                <a:cs typeface="Calibri" panose="020F0502020204030204" pitchFamily="34" charset="0"/>
              </a:rPr>
              <a:t>уровень </a:t>
            </a:r>
            <a:r>
              <a:rPr lang="ru-RU" sz="1400" dirty="0">
                <a:solidFill>
                  <a:srgbClr val="308F43"/>
                </a:solidFill>
                <a:latin typeface="Calibri" panose="020F0502020204030204" pitchFamily="34" charset="0"/>
                <a:ea typeface="+mj-ea"/>
                <a:cs typeface="Calibri" panose="020F0502020204030204" pitchFamily="34" charset="0"/>
              </a:rPr>
              <a:t>технической оснащенности и экономического развития лечебного учреждения. </a:t>
            </a:r>
          </a:p>
          <a:p>
            <a:pPr lvl="0" algn="just">
              <a:lnSpc>
                <a:spcPct val="107000"/>
              </a:lnSpc>
              <a:spcAft>
                <a:spcPts val="0"/>
              </a:spcAft>
              <a:buFont typeface="Wingdings" pitchFamily="2" charset="2"/>
              <a:buChar char="§"/>
            </a:pPr>
            <a:r>
              <a:rPr lang="ru-RU" sz="1400" dirty="0" smtClean="0">
                <a:solidFill>
                  <a:srgbClr val="308F43"/>
                </a:solidFill>
                <a:latin typeface="Calibri" panose="020F0502020204030204" pitchFamily="34" charset="0"/>
                <a:ea typeface="+mj-ea"/>
                <a:cs typeface="Calibri" panose="020F0502020204030204" pitchFamily="34" charset="0"/>
              </a:rPr>
              <a:t>В </a:t>
            </a:r>
            <a:r>
              <a:rPr lang="ru-RU" sz="1400" dirty="0">
                <a:solidFill>
                  <a:srgbClr val="308F43"/>
                </a:solidFill>
                <a:latin typeface="Calibri" panose="020F0502020204030204" pitchFamily="34" charset="0"/>
                <a:ea typeface="+mj-ea"/>
                <a:cs typeface="Calibri" panose="020F0502020204030204" pitchFamily="34" charset="0"/>
              </a:rPr>
              <a:t>современных условиях обучение телемедицине стало обязательным компонентом медицинского образования. </a:t>
            </a:r>
          </a:p>
          <a:p>
            <a:pPr lvl="0" algn="just">
              <a:lnSpc>
                <a:spcPct val="107000"/>
              </a:lnSpc>
              <a:spcAft>
                <a:spcPts val="0"/>
              </a:spcAft>
              <a:buFont typeface="Wingdings" pitchFamily="2" charset="2"/>
              <a:buChar char="§"/>
            </a:pPr>
            <a:r>
              <a:rPr lang="ru-RU" sz="1400" b="1" dirty="0" smtClean="0">
                <a:solidFill>
                  <a:srgbClr val="308F43"/>
                </a:solidFill>
                <a:latin typeface="Calibri" panose="020F0502020204030204" pitchFamily="34" charset="0"/>
                <a:ea typeface="+mj-ea"/>
                <a:cs typeface="Calibri" panose="020F0502020204030204" pitchFamily="34" charset="0"/>
              </a:rPr>
              <a:t>Население</a:t>
            </a:r>
            <a:r>
              <a:rPr lang="ru-RU" sz="1400" dirty="0" smtClean="0">
                <a:solidFill>
                  <a:srgbClr val="308F43"/>
                </a:solidFill>
                <a:latin typeface="Calibri" panose="020F0502020204030204" pitchFamily="34" charset="0"/>
                <a:ea typeface="+mj-ea"/>
                <a:cs typeface="Calibri" panose="020F0502020204030204" pitchFamily="34" charset="0"/>
              </a:rPr>
              <a:t> </a:t>
            </a:r>
            <a:r>
              <a:rPr lang="ru-RU" sz="1400" dirty="0">
                <a:solidFill>
                  <a:srgbClr val="308F43"/>
                </a:solidFill>
                <a:latin typeface="Calibri" panose="020F0502020204030204" pitchFamily="34" charset="0"/>
                <a:ea typeface="+mj-ea"/>
                <a:cs typeface="Calibri" panose="020F0502020204030204" pitchFamily="34" charset="0"/>
              </a:rPr>
              <a:t>информационно не подготовлено к внедрению телемедицины. Медицинские онлайн-консультации зачастую вызывают у населения недоверие и страх (страх неверно поставленного диагноза, экономии средств за счет снижения качества и страх перед мошенничеством).</a:t>
            </a:r>
          </a:p>
          <a:p>
            <a:pPr lvl="0" algn="just">
              <a:lnSpc>
                <a:spcPct val="107000"/>
              </a:lnSpc>
              <a:spcAft>
                <a:spcPts val="0"/>
              </a:spcAft>
              <a:buFont typeface="Wingdings" pitchFamily="2" charset="2"/>
              <a:buChar char="§"/>
            </a:pPr>
            <a:r>
              <a:rPr lang="ru-RU" sz="1400" dirty="0" smtClean="0">
                <a:solidFill>
                  <a:srgbClr val="308F43"/>
                </a:solidFill>
                <a:latin typeface="Calibri" panose="020F0502020204030204" pitchFamily="34" charset="0"/>
                <a:ea typeface="+mj-ea"/>
                <a:cs typeface="Calibri" panose="020F0502020204030204" pitchFamily="34" charset="0"/>
              </a:rPr>
              <a:t>Население относит </a:t>
            </a:r>
            <a:r>
              <a:rPr lang="ru-RU" sz="1400" dirty="0">
                <a:solidFill>
                  <a:srgbClr val="308F43"/>
                </a:solidFill>
                <a:latin typeface="Calibri" panose="020F0502020204030204" pitchFamily="34" charset="0"/>
                <a:ea typeface="+mj-ea"/>
                <a:cs typeface="Calibri" panose="020F0502020204030204" pitchFamily="34" charset="0"/>
              </a:rPr>
              <a:t>телемедицину к «не совсем медицинским» услугам</a:t>
            </a:r>
            <a:r>
              <a:rPr lang="ru-RU" sz="1400" dirty="0" smtClean="0">
                <a:solidFill>
                  <a:srgbClr val="308F43"/>
                </a:solidFill>
                <a:latin typeface="Calibri" panose="020F0502020204030204" pitchFamily="34" charset="0"/>
                <a:ea typeface="+mj-ea"/>
                <a:cs typeface="Calibri" panose="020F0502020204030204" pitchFamily="34" charset="0"/>
              </a:rPr>
              <a:t>; узко </a:t>
            </a:r>
            <a:r>
              <a:rPr lang="ru-RU" sz="1400" dirty="0">
                <a:solidFill>
                  <a:srgbClr val="308F43"/>
                </a:solidFill>
                <a:latin typeface="Calibri" panose="020F0502020204030204" pitchFamily="34" charset="0"/>
                <a:ea typeface="+mj-ea"/>
                <a:cs typeface="Calibri" panose="020F0502020204030204" pitchFamily="34" charset="0"/>
              </a:rPr>
              <a:t>трактует возможные способы применения онлайн-консультаций (в контексте расширения доступа к услугам, но не в контексте повышения качества диагноза, например, в получении «второго мнения</a:t>
            </a:r>
            <a:r>
              <a:rPr lang="ru-RU" sz="1400" dirty="0" smtClean="0">
                <a:solidFill>
                  <a:srgbClr val="308F43"/>
                </a:solidFill>
                <a:latin typeface="Calibri" panose="020F0502020204030204" pitchFamily="34" charset="0"/>
                <a:ea typeface="+mj-ea"/>
                <a:cs typeface="Calibri" panose="020F0502020204030204" pitchFamily="34" charset="0"/>
              </a:rPr>
              <a:t>»); однако, положительно оценивает сокращение </a:t>
            </a:r>
            <a:r>
              <a:rPr lang="ru-RU" sz="1400" dirty="0">
                <a:solidFill>
                  <a:srgbClr val="308F43"/>
                </a:solidFill>
                <a:latin typeface="Calibri" panose="020F0502020204030204" pitchFamily="34" charset="0"/>
                <a:ea typeface="+mj-ea"/>
                <a:cs typeface="Calibri" panose="020F0502020204030204" pitchFamily="34" charset="0"/>
              </a:rPr>
              <a:t>временных </a:t>
            </a:r>
            <a:r>
              <a:rPr lang="ru-RU" sz="1400" dirty="0" smtClean="0">
                <a:solidFill>
                  <a:srgbClr val="308F43"/>
                </a:solidFill>
                <a:latin typeface="Calibri" panose="020F0502020204030204" pitchFamily="34" charset="0"/>
                <a:ea typeface="+mj-ea"/>
                <a:cs typeface="Calibri" panose="020F0502020204030204" pitchFamily="34" charset="0"/>
              </a:rPr>
              <a:t>затрат и повышение доступности медицинской </a:t>
            </a:r>
            <a:r>
              <a:rPr lang="ru-RU" sz="1400" dirty="0">
                <a:solidFill>
                  <a:srgbClr val="308F43"/>
                </a:solidFill>
                <a:latin typeface="Calibri" panose="020F0502020204030204" pitchFamily="34" charset="0"/>
                <a:ea typeface="+mj-ea"/>
                <a:cs typeface="Calibri" panose="020F0502020204030204" pitchFamily="34" charset="0"/>
              </a:rPr>
              <a:t>помощи. </a:t>
            </a:r>
          </a:p>
        </p:txBody>
      </p:sp>
      <p:sp>
        <p:nvSpPr>
          <p:cNvPr id="4" name="TextBox 3">
            <a:extLst>
              <a:ext uri="{FF2B5EF4-FFF2-40B4-BE49-F238E27FC236}">
                <a16:creationId xmlns:a16="http://schemas.microsoft.com/office/drawing/2014/main" id="{283A6E5E-079E-724A-9BD7-6D1560AAE5DE}"/>
              </a:ext>
            </a:extLst>
          </p:cNvPr>
          <p:cNvSpPr txBox="1"/>
          <p:nvPr/>
        </p:nvSpPr>
        <p:spPr>
          <a:xfrm>
            <a:off x="1259507" y="103234"/>
            <a:ext cx="9984103" cy="830997"/>
          </a:xfrm>
          <a:prstGeom prst="rect">
            <a:avLst/>
          </a:prstGeom>
          <a:noFill/>
        </p:spPr>
        <p:txBody>
          <a:bodyPr wrap="square" rtlCol="0">
            <a:spAutoFit/>
          </a:bodyPr>
          <a:lstStyle/>
          <a:p>
            <a:r>
              <a:rPr lang="ru-RU" sz="2400" b="1" dirty="0" smtClean="0">
                <a:solidFill>
                  <a:srgbClr val="E54D25"/>
                </a:solidFill>
                <a:latin typeface="Calibri" panose="020F0502020204030204" pitchFamily="34" charset="0"/>
                <a:cs typeface="Calibri" panose="020F0502020204030204" pitchFamily="34" charset="0"/>
              </a:rPr>
              <a:t>СОЦИОКУЛЬТУРНЫЕ И ЭТИЧЕСКИЕ АСПЕКТЫ, ОТНОШЕНИЕ НАСЕЛЕНИЯ</a:t>
            </a:r>
            <a:endParaRPr lang="en-US" sz="2400" b="1" dirty="0" smtClean="0">
              <a:solidFill>
                <a:srgbClr val="E54D25"/>
              </a:solidFill>
              <a:latin typeface="Calibri" panose="020F0502020204030204" pitchFamily="34" charset="0"/>
              <a:cs typeface="Calibri" panose="020F0502020204030204" pitchFamily="34" charset="0"/>
            </a:endParaRPr>
          </a:p>
          <a:p>
            <a:r>
              <a:rPr lang="en-US" sz="2400" b="1" i="1" dirty="0">
                <a:solidFill>
                  <a:srgbClr val="308F43"/>
                </a:solidFill>
                <a:latin typeface="Calibri" panose="020F0502020204030204" pitchFamily="34" charset="0"/>
                <a:cs typeface="Calibri" panose="020F0502020204030204" pitchFamily="34" charset="0"/>
              </a:rPr>
              <a:t>Socio-cultural and ethical aspects of telemedicine, public attitude</a:t>
            </a:r>
            <a:endParaRPr lang="ru-RU" sz="2400" b="1" dirty="0">
              <a:solidFill>
                <a:srgbClr val="E54D25"/>
              </a:solidFill>
              <a:latin typeface="Calibri" panose="020F0502020204030204" pitchFamily="34" charset="0"/>
              <a:cs typeface="Calibri" panose="020F0502020204030204" pitchFamily="34" charset="0"/>
            </a:endParaRPr>
          </a:p>
        </p:txBody>
      </p:sp>
      <p:grpSp>
        <p:nvGrpSpPr>
          <p:cNvPr id="7" name="Group 6">
            <a:extLst>
              <a:ext uri="{FF2B5EF4-FFF2-40B4-BE49-F238E27FC236}">
                <a16:creationId xmlns:a16="http://schemas.microsoft.com/office/drawing/2014/main" id="{5AC689B2-9071-AF47-8A12-F7F89814B7EA}"/>
              </a:ext>
            </a:extLst>
          </p:cNvPr>
          <p:cNvGrpSpPr/>
          <p:nvPr/>
        </p:nvGrpSpPr>
        <p:grpSpPr>
          <a:xfrm>
            <a:off x="0" y="77588"/>
            <a:ext cx="1201531" cy="903788"/>
            <a:chOff x="-10684" y="2584995"/>
            <a:chExt cx="2656348" cy="1998096"/>
          </a:xfrm>
        </p:grpSpPr>
        <p:sp>
          <p:nvSpPr>
            <p:cNvPr id="5" name="Freeform: Shape 78">
              <a:extLst>
                <a:ext uri="{FF2B5EF4-FFF2-40B4-BE49-F238E27FC236}">
                  <a16:creationId xmlns:a16="http://schemas.microsoft.com/office/drawing/2014/main" id="{91467805-3AB9-9845-BDD4-DCC9EDF9F967}"/>
                </a:ext>
              </a:extLst>
            </p:cNvPr>
            <p:cNvSpPr/>
            <p:nvPr/>
          </p:nvSpPr>
          <p:spPr>
            <a:xfrm>
              <a:off x="-10684" y="2584995"/>
              <a:ext cx="2656348" cy="1998096"/>
            </a:xfrm>
            <a:custGeom>
              <a:avLst/>
              <a:gdLst>
                <a:gd name="connsiteX0" fmla="*/ 0 w 1411264"/>
                <a:gd name="connsiteY0" fmla="*/ 0 h 1061548"/>
                <a:gd name="connsiteX1" fmla="*/ 880490 w 1411264"/>
                <a:gd name="connsiteY1" fmla="*/ 0 h 1061548"/>
                <a:gd name="connsiteX2" fmla="*/ 1411264 w 1411264"/>
                <a:gd name="connsiteY2" fmla="*/ 530774 h 1061548"/>
                <a:gd name="connsiteX3" fmla="*/ 1411263 w 1411264"/>
                <a:gd name="connsiteY3" fmla="*/ 530774 h 1061548"/>
                <a:gd name="connsiteX4" fmla="*/ 880489 w 1411264"/>
                <a:gd name="connsiteY4" fmla="*/ 1061548 h 1061548"/>
                <a:gd name="connsiteX5" fmla="*/ 0 w 1411264"/>
                <a:gd name="connsiteY5" fmla="*/ 1061547 h 1061548"/>
                <a:gd name="connsiteX6" fmla="*/ 0 w 1411264"/>
                <a:gd name="connsiteY6" fmla="*/ 0 h 10615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411264" h="1061548">
                  <a:moveTo>
                    <a:pt x="0" y="0"/>
                  </a:moveTo>
                  <a:lnTo>
                    <a:pt x="880490" y="0"/>
                  </a:lnTo>
                  <a:cubicBezTo>
                    <a:pt x="1173628" y="0"/>
                    <a:pt x="1411264" y="237636"/>
                    <a:pt x="1411264" y="530774"/>
                  </a:cubicBezTo>
                  <a:lnTo>
                    <a:pt x="1411263" y="530774"/>
                  </a:lnTo>
                  <a:cubicBezTo>
                    <a:pt x="1411263" y="823912"/>
                    <a:pt x="1173627" y="1061548"/>
                    <a:pt x="880489" y="1061548"/>
                  </a:cubicBezTo>
                  <a:lnTo>
                    <a:pt x="0" y="1061547"/>
                  </a:lnTo>
                  <a:lnTo>
                    <a:pt x="0" y="0"/>
                  </a:lnTo>
                  <a:close/>
                </a:path>
              </a:pathLst>
            </a:custGeom>
            <a:solidFill>
              <a:schemeClr val="tx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6" name="Oval 5">
              <a:extLst>
                <a:ext uri="{FF2B5EF4-FFF2-40B4-BE49-F238E27FC236}">
                  <a16:creationId xmlns:a16="http://schemas.microsoft.com/office/drawing/2014/main" id="{245A82B6-D34D-4348-99DE-9120B5F87BDB}"/>
                </a:ext>
              </a:extLst>
            </p:cNvPr>
            <p:cNvSpPr/>
            <p:nvPr/>
          </p:nvSpPr>
          <p:spPr>
            <a:xfrm>
              <a:off x="804671" y="2783115"/>
              <a:ext cx="1618197" cy="1618197"/>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sz="1600" b="1" dirty="0">
                <a:solidFill>
                  <a:schemeClr val="accent4"/>
                </a:solidFill>
              </a:endParaRPr>
            </a:p>
          </p:txBody>
        </p:sp>
      </p:grpSp>
      <p:sp>
        <p:nvSpPr>
          <p:cNvPr id="9" name="Объект 2">
            <a:extLst>
              <a:ext uri="{FF2B5EF4-FFF2-40B4-BE49-F238E27FC236}">
                <a16:creationId xmlns:a16="http://schemas.microsoft.com/office/drawing/2014/main" id="{4297781C-0D62-4EA0-8800-B6C9927318E8}"/>
              </a:ext>
            </a:extLst>
          </p:cNvPr>
          <p:cNvSpPr txBox="1">
            <a:spLocks/>
          </p:cNvSpPr>
          <p:nvPr/>
        </p:nvSpPr>
        <p:spPr>
          <a:xfrm>
            <a:off x="6059277" y="1013518"/>
            <a:ext cx="6059277" cy="4890893"/>
          </a:xfrm>
          <a:prstGeom prst="rect">
            <a:avLst/>
          </a:prstGeom>
          <a:solidFill>
            <a:schemeClr val="tx1">
              <a:lumMod val="85000"/>
            </a:schemeClr>
          </a:solidFill>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lvl="0">
              <a:lnSpc>
                <a:spcPct val="107000"/>
              </a:lnSpc>
              <a:spcAft>
                <a:spcPts val="0"/>
              </a:spcAft>
              <a:buFont typeface="Wingdings" pitchFamily="2" charset="2"/>
              <a:buChar char="§"/>
            </a:pPr>
            <a:r>
              <a:rPr lang="en-US" sz="1400" b="1" i="1" dirty="0" smtClean="0">
                <a:solidFill>
                  <a:schemeClr val="bg1"/>
                </a:solidFill>
                <a:latin typeface="Calibri" panose="020F0502020204030204" pitchFamily="34" charset="0"/>
                <a:cs typeface="Calibri" panose="020F0502020204030204" pitchFamily="34" charset="0"/>
              </a:rPr>
              <a:t>Health </a:t>
            </a:r>
            <a:r>
              <a:rPr lang="en-US" sz="1400" b="1" i="1" dirty="0">
                <a:solidFill>
                  <a:schemeClr val="bg1"/>
                </a:solidFill>
                <a:latin typeface="Calibri" panose="020F0502020204030204" pitchFamily="34" charset="0"/>
                <a:cs typeface="Calibri" panose="020F0502020204030204" pitchFamily="34" charset="0"/>
              </a:rPr>
              <a:t>workers</a:t>
            </a:r>
            <a:r>
              <a:rPr lang="en-US" sz="1400" i="1" dirty="0">
                <a:solidFill>
                  <a:schemeClr val="bg1"/>
                </a:solidFill>
                <a:latin typeface="Calibri" panose="020F0502020204030204" pitchFamily="34" charset="0"/>
                <a:cs typeface="Calibri" panose="020F0502020204030204" pitchFamily="34" charset="0"/>
              </a:rPr>
              <a:t>’ perception of telemedicine is influenced </a:t>
            </a:r>
            <a:r>
              <a:rPr lang="en-US" sz="1400" i="1" dirty="0" smtClean="0">
                <a:solidFill>
                  <a:schemeClr val="bg1"/>
                </a:solidFill>
                <a:latin typeface="Calibri" panose="020F0502020204030204" pitchFamily="34" charset="0"/>
                <a:cs typeface="Calibri" panose="020F0502020204030204" pitchFamily="34" charset="0"/>
              </a:rPr>
              <a:t>by:</a:t>
            </a:r>
          </a:p>
          <a:p>
            <a:pPr lvl="1">
              <a:lnSpc>
                <a:spcPct val="107000"/>
              </a:lnSpc>
              <a:buFont typeface="Wingdings" pitchFamily="2" charset="2"/>
              <a:buChar char="§"/>
            </a:pPr>
            <a:r>
              <a:rPr lang="en-US" sz="1400" i="1" dirty="0" smtClean="0">
                <a:solidFill>
                  <a:schemeClr val="bg1"/>
                </a:solidFill>
                <a:latin typeface="Calibri" panose="020F0502020204030204" pitchFamily="34" charset="0"/>
                <a:cs typeface="Calibri" panose="020F0502020204030204" pitchFamily="34" charset="0"/>
              </a:rPr>
              <a:t>psychological </a:t>
            </a:r>
            <a:r>
              <a:rPr lang="en-US" sz="1400" i="1" dirty="0">
                <a:solidFill>
                  <a:schemeClr val="bg1"/>
                </a:solidFill>
                <a:latin typeface="Calibri" panose="020F0502020204030204" pitchFamily="34" charset="0"/>
                <a:cs typeface="Calibri" panose="020F0502020204030204" pitchFamily="34" charset="0"/>
              </a:rPr>
              <a:t>factors (well-established ideas, unwillingness to break traditions</a:t>
            </a:r>
            <a:r>
              <a:rPr lang="en-US" sz="1400" i="1" dirty="0" smtClean="0">
                <a:solidFill>
                  <a:schemeClr val="bg1"/>
                </a:solidFill>
                <a:latin typeface="Calibri" panose="020F0502020204030204" pitchFamily="34" charset="0"/>
                <a:cs typeface="Calibri" panose="020F0502020204030204" pitchFamily="34" charset="0"/>
              </a:rPr>
              <a:t>),</a:t>
            </a:r>
          </a:p>
          <a:p>
            <a:pPr lvl="1">
              <a:lnSpc>
                <a:spcPct val="107000"/>
              </a:lnSpc>
              <a:buFont typeface="Wingdings" pitchFamily="2" charset="2"/>
              <a:buChar char="§"/>
            </a:pPr>
            <a:r>
              <a:rPr lang="en-US" sz="1400" i="1" dirty="0" smtClean="0">
                <a:solidFill>
                  <a:schemeClr val="bg1"/>
                </a:solidFill>
                <a:latin typeface="Calibri" panose="020F0502020204030204" pitchFamily="34" charset="0"/>
                <a:cs typeface="Calibri" panose="020F0502020204030204" pitchFamily="34" charset="0"/>
              </a:rPr>
              <a:t>level </a:t>
            </a:r>
            <a:r>
              <a:rPr lang="en-US" sz="1400" i="1" dirty="0">
                <a:solidFill>
                  <a:schemeClr val="bg1"/>
                </a:solidFill>
                <a:latin typeface="Calibri" panose="020F0502020204030204" pitchFamily="34" charset="0"/>
                <a:cs typeface="Calibri" panose="020F0502020204030204" pitchFamily="34" charset="0"/>
              </a:rPr>
              <a:t>of technical equipment and economic development of a medical institution</a:t>
            </a:r>
            <a:r>
              <a:rPr lang="en-US" sz="1400" i="1" dirty="0" smtClean="0">
                <a:solidFill>
                  <a:schemeClr val="bg1"/>
                </a:solidFill>
                <a:latin typeface="Calibri" panose="020F0502020204030204" pitchFamily="34" charset="0"/>
                <a:cs typeface="Calibri" panose="020F0502020204030204" pitchFamily="34" charset="0"/>
              </a:rPr>
              <a:t>.</a:t>
            </a:r>
            <a:br>
              <a:rPr lang="en-US" sz="1400" i="1" dirty="0" smtClean="0">
                <a:solidFill>
                  <a:schemeClr val="bg1"/>
                </a:solidFill>
                <a:latin typeface="Calibri" panose="020F0502020204030204" pitchFamily="34" charset="0"/>
                <a:cs typeface="Calibri" panose="020F0502020204030204" pitchFamily="34" charset="0"/>
              </a:rPr>
            </a:br>
            <a:endParaRPr lang="en-US" sz="1400" i="1" dirty="0">
              <a:solidFill>
                <a:schemeClr val="bg1"/>
              </a:solidFill>
              <a:latin typeface="Calibri" panose="020F0502020204030204" pitchFamily="34" charset="0"/>
              <a:cs typeface="Calibri" panose="020F0502020204030204" pitchFamily="34" charset="0"/>
            </a:endParaRPr>
          </a:p>
          <a:p>
            <a:pPr lvl="0">
              <a:lnSpc>
                <a:spcPct val="107000"/>
              </a:lnSpc>
              <a:spcAft>
                <a:spcPts val="0"/>
              </a:spcAft>
              <a:buFont typeface="Wingdings" pitchFamily="2" charset="2"/>
              <a:buChar char="§"/>
            </a:pPr>
            <a:r>
              <a:rPr lang="en-US" sz="1400" i="1" dirty="0" smtClean="0">
                <a:solidFill>
                  <a:schemeClr val="bg1"/>
                </a:solidFill>
                <a:latin typeface="Calibri" panose="020F0502020204030204" pitchFamily="34" charset="0"/>
                <a:cs typeface="Calibri" panose="020F0502020204030204" pitchFamily="34" charset="0"/>
              </a:rPr>
              <a:t>Nowadays </a:t>
            </a:r>
            <a:r>
              <a:rPr lang="en-US" sz="1400" i="1" dirty="0">
                <a:solidFill>
                  <a:schemeClr val="bg1"/>
                </a:solidFill>
                <a:latin typeface="Calibri" panose="020F0502020204030204" pitchFamily="34" charset="0"/>
                <a:cs typeface="Calibri" panose="020F0502020204030204" pitchFamily="34" charset="0"/>
              </a:rPr>
              <a:t>training in telemedicine has become a mandatory component of medical education. </a:t>
            </a:r>
            <a:endParaRPr lang="en-US" sz="1400" i="1" dirty="0" smtClean="0">
              <a:solidFill>
                <a:schemeClr val="bg1"/>
              </a:solidFill>
              <a:latin typeface="Calibri" panose="020F0502020204030204" pitchFamily="34" charset="0"/>
              <a:cs typeface="Calibri" panose="020F0502020204030204" pitchFamily="34" charset="0"/>
            </a:endParaRPr>
          </a:p>
          <a:p>
            <a:pPr lvl="0">
              <a:lnSpc>
                <a:spcPct val="107000"/>
              </a:lnSpc>
              <a:spcAft>
                <a:spcPts val="0"/>
              </a:spcAft>
              <a:buFont typeface="Wingdings" pitchFamily="2" charset="2"/>
              <a:buChar char="§"/>
            </a:pPr>
            <a:r>
              <a:rPr lang="en-US" sz="1400" b="1" i="1" dirty="0" smtClean="0">
                <a:solidFill>
                  <a:schemeClr val="bg1"/>
                </a:solidFill>
                <a:latin typeface="Calibri" panose="020F0502020204030204" pitchFamily="34" charset="0"/>
                <a:cs typeface="Calibri" panose="020F0502020204030204" pitchFamily="34" charset="0"/>
              </a:rPr>
              <a:t>Public</a:t>
            </a:r>
            <a:r>
              <a:rPr lang="en-US" sz="1400" i="1" dirty="0" smtClean="0">
                <a:solidFill>
                  <a:schemeClr val="bg1"/>
                </a:solidFill>
                <a:latin typeface="Calibri" panose="020F0502020204030204" pitchFamily="34" charset="0"/>
                <a:cs typeface="Calibri" panose="020F0502020204030204" pitchFamily="34" charset="0"/>
              </a:rPr>
              <a:t> </a:t>
            </a:r>
            <a:r>
              <a:rPr lang="en-US" sz="1400" i="1" dirty="0">
                <a:solidFill>
                  <a:schemeClr val="bg1"/>
                </a:solidFill>
                <a:latin typeface="Calibri" panose="020F0502020204030204" pitchFamily="34" charset="0"/>
                <a:cs typeface="Calibri" panose="020F0502020204030204" pitchFamily="34" charset="0"/>
              </a:rPr>
              <a:t>is not sufficiently prepared for use of telemedicine. Online consultations and visits often cause mistrust and fear among the population (fear of misdiagnosis, cost savings due to reduced quality, and fear of fraud</a:t>
            </a:r>
            <a:r>
              <a:rPr lang="en-US" sz="1400" i="1" dirty="0" smtClean="0">
                <a:solidFill>
                  <a:schemeClr val="bg1"/>
                </a:solidFill>
                <a:latin typeface="Calibri" panose="020F0502020204030204" pitchFamily="34" charset="0"/>
                <a:cs typeface="Calibri" panose="020F0502020204030204" pitchFamily="34" charset="0"/>
              </a:rPr>
              <a:t>).</a:t>
            </a:r>
            <a:br>
              <a:rPr lang="en-US" sz="1400" i="1" dirty="0" smtClean="0">
                <a:solidFill>
                  <a:schemeClr val="bg1"/>
                </a:solidFill>
                <a:latin typeface="Calibri" panose="020F0502020204030204" pitchFamily="34" charset="0"/>
                <a:cs typeface="Calibri" panose="020F0502020204030204" pitchFamily="34" charset="0"/>
              </a:rPr>
            </a:br>
            <a:r>
              <a:rPr lang="en-US" sz="1400" i="1" dirty="0" smtClean="0">
                <a:solidFill>
                  <a:schemeClr val="bg1"/>
                </a:solidFill>
                <a:latin typeface="Calibri" panose="020F0502020204030204" pitchFamily="34" charset="0"/>
                <a:cs typeface="Calibri" panose="020F0502020204030204" pitchFamily="34" charset="0"/>
              </a:rPr>
              <a:t/>
            </a:r>
            <a:br>
              <a:rPr lang="en-US" sz="1400" i="1" dirty="0" smtClean="0">
                <a:solidFill>
                  <a:schemeClr val="bg1"/>
                </a:solidFill>
                <a:latin typeface="Calibri" panose="020F0502020204030204" pitchFamily="34" charset="0"/>
                <a:cs typeface="Calibri" panose="020F0502020204030204" pitchFamily="34" charset="0"/>
              </a:rPr>
            </a:br>
            <a:endParaRPr lang="en-US" sz="1400" i="1" dirty="0">
              <a:solidFill>
                <a:schemeClr val="bg1"/>
              </a:solidFill>
              <a:latin typeface="Calibri" panose="020F0502020204030204" pitchFamily="34" charset="0"/>
              <a:cs typeface="Calibri" panose="020F0502020204030204" pitchFamily="34" charset="0"/>
            </a:endParaRPr>
          </a:p>
          <a:p>
            <a:pPr lvl="0">
              <a:lnSpc>
                <a:spcPct val="107000"/>
              </a:lnSpc>
              <a:spcAft>
                <a:spcPts val="0"/>
              </a:spcAft>
              <a:buFont typeface="Wingdings" pitchFamily="2" charset="2"/>
              <a:buChar char="§"/>
            </a:pPr>
            <a:r>
              <a:rPr lang="en-US" sz="1400" i="1" dirty="0" smtClean="0">
                <a:solidFill>
                  <a:schemeClr val="bg1"/>
                </a:solidFill>
                <a:latin typeface="Calibri" panose="020F0502020204030204" pitchFamily="34" charset="0"/>
                <a:cs typeface="Calibri" panose="020F0502020204030204" pitchFamily="34" charset="0"/>
              </a:rPr>
              <a:t>Public classifies </a:t>
            </a:r>
            <a:r>
              <a:rPr lang="en-US" sz="1400" i="1" dirty="0">
                <a:solidFill>
                  <a:schemeClr val="bg1"/>
                </a:solidFill>
                <a:latin typeface="Calibri" panose="020F0502020204030204" pitchFamily="34" charset="0"/>
                <a:cs typeface="Calibri" panose="020F0502020204030204" pitchFamily="34" charset="0"/>
              </a:rPr>
              <a:t>telemedicine as a "not really medical" </a:t>
            </a:r>
            <a:r>
              <a:rPr lang="en-US" sz="1400" i="1" dirty="0" smtClean="0">
                <a:solidFill>
                  <a:schemeClr val="bg1"/>
                </a:solidFill>
                <a:latin typeface="Calibri" panose="020F0502020204030204" pitchFamily="34" charset="0"/>
                <a:cs typeface="Calibri" panose="020F0502020204030204" pitchFamily="34" charset="0"/>
              </a:rPr>
              <a:t>service and narrowly </a:t>
            </a:r>
            <a:r>
              <a:rPr lang="en-US" sz="1400" i="1" dirty="0">
                <a:solidFill>
                  <a:schemeClr val="bg1"/>
                </a:solidFill>
                <a:latin typeface="Calibri" panose="020F0502020204030204" pitchFamily="34" charset="0"/>
                <a:cs typeface="Calibri" panose="020F0502020204030204" pitchFamily="34" charset="0"/>
              </a:rPr>
              <a:t>interprets possibilities of online consultations (in the context of expanding access to services, but not in improving the quality of diagnosis, for example, by getting a second opinion</a:t>
            </a:r>
            <a:r>
              <a:rPr lang="en-US" sz="1400" i="1" dirty="0" smtClean="0">
                <a:solidFill>
                  <a:schemeClr val="bg1"/>
                </a:solidFill>
                <a:latin typeface="Calibri" panose="020F0502020204030204" pitchFamily="34" charset="0"/>
                <a:cs typeface="Calibri" panose="020F0502020204030204" pitchFamily="34" charset="0"/>
              </a:rPr>
              <a:t>); but at the same time public acknowledges </a:t>
            </a:r>
            <a:r>
              <a:rPr lang="en-US" sz="1400" i="1" dirty="0">
                <a:solidFill>
                  <a:schemeClr val="bg1"/>
                </a:solidFill>
                <a:latin typeface="Calibri" panose="020F0502020204030204" pitchFamily="34" charset="0"/>
                <a:cs typeface="Calibri" panose="020F0502020204030204" pitchFamily="34" charset="0"/>
              </a:rPr>
              <a:t>time </a:t>
            </a:r>
            <a:r>
              <a:rPr lang="en-US" sz="1400" i="1" dirty="0" smtClean="0">
                <a:solidFill>
                  <a:schemeClr val="bg1"/>
                </a:solidFill>
                <a:latin typeface="Calibri" panose="020F0502020204030204" pitchFamily="34" charset="0"/>
                <a:cs typeface="Calibri" panose="020F0502020204030204" pitchFamily="34" charset="0"/>
              </a:rPr>
              <a:t>savings and recognizes </a:t>
            </a:r>
            <a:r>
              <a:rPr lang="en-US" sz="1400" i="1" dirty="0">
                <a:solidFill>
                  <a:schemeClr val="bg1"/>
                </a:solidFill>
                <a:latin typeface="Calibri" panose="020F0502020204030204" pitchFamily="34" charset="0"/>
                <a:cs typeface="Calibri" panose="020F0502020204030204" pitchFamily="34" charset="0"/>
              </a:rPr>
              <a:t>balancing of territorial inequality in access to health care. </a:t>
            </a:r>
            <a:endParaRPr lang="en-US" sz="1400" i="1" dirty="0">
              <a:solidFill>
                <a:schemeClr val="bg1"/>
              </a:solidFill>
              <a:latin typeface="Calibri" panose="020F0502020204030204" pitchFamily="34" charset="0"/>
              <a:cs typeface="Calibri" panose="020F0502020204030204" pitchFamily="34" charset="0"/>
            </a:endParaRPr>
          </a:p>
        </p:txBody>
      </p:sp>
      <p:pic>
        <p:nvPicPr>
          <p:cNvPr id="11" name="Graphic 35" descr="Family with girl">
            <a:extLst>
              <a:ext uri="{FF2B5EF4-FFF2-40B4-BE49-F238E27FC236}">
                <a16:creationId xmlns:a16="http://schemas.microsoft.com/office/drawing/2014/main" id="{47F3F4BA-E522-C74F-83D0-D784CF8986CD}"/>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xmlns="" r:embed="rId53"/>
              </a:ext>
            </a:extLst>
          </a:blip>
          <a:stretch>
            <a:fillRect/>
          </a:stretch>
        </p:blipFill>
        <p:spPr>
          <a:xfrm>
            <a:off x="470111" y="264813"/>
            <a:ext cx="529337" cy="529337"/>
          </a:xfrm>
          <a:prstGeom prst="rect">
            <a:avLst/>
          </a:prstGeom>
        </p:spPr>
      </p:pic>
    </p:spTree>
    <p:extLst>
      <p:ext uri="{BB962C8B-B14F-4D97-AF65-F5344CB8AC3E}">
        <p14:creationId xmlns:p14="http://schemas.microsoft.com/office/powerpoint/2010/main" val="85168320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4297781C-0D62-4EA0-8800-B6C9927318E8}"/>
              </a:ext>
            </a:extLst>
          </p:cNvPr>
          <p:cNvSpPr>
            <a:spLocks noGrp="1"/>
          </p:cNvSpPr>
          <p:nvPr>
            <p:ph idx="4294967295"/>
          </p:nvPr>
        </p:nvSpPr>
        <p:spPr>
          <a:xfrm>
            <a:off x="0" y="1070991"/>
            <a:ext cx="6059277" cy="4767949"/>
          </a:xfrm>
          <a:prstGeom prst="rect">
            <a:avLst/>
          </a:prstGeom>
        </p:spPr>
        <p:txBody>
          <a:bodyPr>
            <a:noAutofit/>
          </a:bodyPr>
          <a:lstStyle/>
          <a:p>
            <a:pPr lvl="0" algn="just">
              <a:lnSpc>
                <a:spcPct val="107000"/>
              </a:lnSpc>
              <a:spcAft>
                <a:spcPts val="0"/>
              </a:spcAft>
              <a:buFont typeface="Wingdings" pitchFamily="2" charset="2"/>
              <a:buChar char="§"/>
            </a:pPr>
            <a:r>
              <a:rPr lang="ru-RU" sz="1200" dirty="0" smtClean="0">
                <a:solidFill>
                  <a:srgbClr val="308F43"/>
                </a:solidFill>
                <a:latin typeface="Calibri" panose="020F0502020204030204" pitchFamily="34" charset="0"/>
                <a:ea typeface="+mj-ea"/>
                <a:cs typeface="Calibri" panose="020F0502020204030204" pitchFamily="34" charset="0"/>
              </a:rPr>
              <a:t>Объем </a:t>
            </a:r>
            <a:r>
              <a:rPr lang="ru-RU" sz="1200" dirty="0">
                <a:solidFill>
                  <a:srgbClr val="308F43"/>
                </a:solidFill>
                <a:latin typeface="Calibri" panose="020F0502020204030204" pitchFamily="34" charset="0"/>
                <a:ea typeface="+mj-ea"/>
                <a:cs typeface="Calibri" panose="020F0502020204030204" pitchFamily="34" charset="0"/>
              </a:rPr>
              <a:t>рынка телемедицинских услуг в России по состоянию на конец 2019 года достиг 1,5 млрд рублей, и в 2020-2025 годах может достигнуть 96 млрд рублей.</a:t>
            </a:r>
          </a:p>
          <a:p>
            <a:pPr lvl="0" algn="just">
              <a:lnSpc>
                <a:spcPct val="107000"/>
              </a:lnSpc>
              <a:spcAft>
                <a:spcPts val="0"/>
              </a:spcAft>
              <a:buFont typeface="Wingdings" pitchFamily="2" charset="2"/>
              <a:buChar char="§"/>
            </a:pPr>
            <a:r>
              <a:rPr lang="ru-RU" sz="1200" b="1" dirty="0" smtClean="0">
                <a:solidFill>
                  <a:srgbClr val="308F43"/>
                </a:solidFill>
                <a:latin typeface="Calibri" panose="020F0502020204030204" pitchFamily="34" charset="0"/>
                <a:ea typeface="+mj-ea"/>
                <a:cs typeface="Calibri" panose="020F0502020204030204" pitchFamily="34" charset="0"/>
              </a:rPr>
              <a:t>Этапы </a:t>
            </a:r>
            <a:r>
              <a:rPr lang="ru-RU" sz="1200" b="1" dirty="0">
                <a:solidFill>
                  <a:srgbClr val="308F43"/>
                </a:solidFill>
                <a:latin typeface="Calibri" panose="020F0502020204030204" pitchFamily="34" charset="0"/>
                <a:ea typeface="+mj-ea"/>
                <a:cs typeface="Calibri" panose="020F0502020204030204" pitchFamily="34" charset="0"/>
              </a:rPr>
              <a:t>финансирования телемедицины</a:t>
            </a:r>
            <a:r>
              <a:rPr lang="ru-RU" sz="1200" dirty="0">
                <a:solidFill>
                  <a:srgbClr val="308F43"/>
                </a:solidFill>
                <a:latin typeface="Calibri" panose="020F0502020204030204" pitchFamily="34" charset="0"/>
                <a:ea typeface="+mj-ea"/>
                <a:cs typeface="Calibri" panose="020F0502020204030204" pitchFamily="34" charset="0"/>
              </a:rPr>
              <a:t>: </a:t>
            </a:r>
            <a:endParaRPr lang="ru-RU" sz="1200" dirty="0" smtClean="0">
              <a:solidFill>
                <a:srgbClr val="308F43"/>
              </a:solidFill>
              <a:latin typeface="Calibri" panose="020F0502020204030204" pitchFamily="34" charset="0"/>
              <a:ea typeface="+mj-ea"/>
              <a:cs typeface="Calibri" panose="020F0502020204030204" pitchFamily="34" charset="0"/>
            </a:endParaRPr>
          </a:p>
          <a:p>
            <a:pPr lvl="1" algn="just">
              <a:lnSpc>
                <a:spcPct val="107000"/>
              </a:lnSpc>
              <a:buFont typeface="Wingdings" pitchFamily="2" charset="2"/>
              <a:buChar char="§"/>
            </a:pPr>
            <a:r>
              <a:rPr lang="ru-RU" sz="1200" dirty="0" smtClean="0">
                <a:solidFill>
                  <a:srgbClr val="308F43"/>
                </a:solidFill>
                <a:latin typeface="Calibri" panose="020F0502020204030204" pitchFamily="34" charset="0"/>
                <a:ea typeface="+mj-ea"/>
                <a:cs typeface="Calibri" panose="020F0502020204030204" pitchFamily="34" charset="0"/>
              </a:rPr>
              <a:t>целевое </a:t>
            </a:r>
            <a:r>
              <a:rPr lang="ru-RU" sz="1200" dirty="0">
                <a:solidFill>
                  <a:srgbClr val="308F43"/>
                </a:solidFill>
                <a:latin typeface="Calibri" panose="020F0502020204030204" pitchFamily="34" charset="0"/>
                <a:ea typeface="+mj-ea"/>
                <a:cs typeface="Calibri" panose="020F0502020204030204" pitchFamily="34" charset="0"/>
              </a:rPr>
              <a:t>финансирование телемедицины в части улучшения материально-технической базы за счет средств бюджетов бюджетной системы Российской Федерации (централизованно пройденный этап</a:t>
            </a:r>
            <a:r>
              <a:rPr lang="ru-RU" sz="1200" dirty="0" smtClean="0">
                <a:solidFill>
                  <a:srgbClr val="308F43"/>
                </a:solidFill>
                <a:latin typeface="Calibri" panose="020F0502020204030204" pitchFamily="34" charset="0"/>
                <a:ea typeface="+mj-ea"/>
                <a:cs typeface="Calibri" panose="020F0502020204030204" pitchFamily="34" charset="0"/>
              </a:rPr>
              <a:t>);</a:t>
            </a:r>
          </a:p>
          <a:p>
            <a:pPr lvl="1" algn="just">
              <a:lnSpc>
                <a:spcPct val="107000"/>
              </a:lnSpc>
              <a:buFont typeface="Wingdings" pitchFamily="2" charset="2"/>
              <a:buChar char="§"/>
            </a:pPr>
            <a:r>
              <a:rPr lang="ru-RU" sz="1200" dirty="0" smtClean="0">
                <a:solidFill>
                  <a:srgbClr val="308F43"/>
                </a:solidFill>
                <a:latin typeface="Calibri" panose="020F0502020204030204" pitchFamily="34" charset="0"/>
                <a:ea typeface="+mj-ea"/>
                <a:cs typeface="Calibri" panose="020F0502020204030204" pitchFamily="34" charset="0"/>
              </a:rPr>
              <a:t>финансирование </a:t>
            </a:r>
            <a:r>
              <a:rPr lang="ru-RU" sz="1200" dirty="0">
                <a:solidFill>
                  <a:srgbClr val="308F43"/>
                </a:solidFill>
                <a:latin typeface="Calibri" panose="020F0502020204030204" pitchFamily="34" charset="0"/>
                <a:ea typeface="+mj-ea"/>
                <a:cs typeface="Calibri" panose="020F0502020204030204" pitchFamily="34" charset="0"/>
              </a:rPr>
              <a:t>оказания телемедицинских услуг за счет средств обязательного медицинского страхования на основе тарифных соглашений (точечная реализация).</a:t>
            </a:r>
          </a:p>
          <a:p>
            <a:pPr lvl="0" algn="just">
              <a:lnSpc>
                <a:spcPct val="107000"/>
              </a:lnSpc>
              <a:spcAft>
                <a:spcPts val="0"/>
              </a:spcAft>
              <a:buFont typeface="Wingdings" pitchFamily="2" charset="2"/>
              <a:buChar char="§"/>
            </a:pPr>
            <a:r>
              <a:rPr lang="ru-RU" sz="1200" dirty="0" smtClean="0">
                <a:solidFill>
                  <a:srgbClr val="308F43"/>
                </a:solidFill>
                <a:latin typeface="Calibri" panose="020F0502020204030204" pitchFamily="34" charset="0"/>
                <a:ea typeface="+mj-ea"/>
                <a:cs typeface="Calibri" panose="020F0502020204030204" pitchFamily="34" charset="0"/>
              </a:rPr>
              <a:t>Существующая </a:t>
            </a:r>
            <a:r>
              <a:rPr lang="ru-RU" sz="1200" dirty="0">
                <a:solidFill>
                  <a:srgbClr val="308F43"/>
                </a:solidFill>
                <a:latin typeface="Calibri" panose="020F0502020204030204" pitchFamily="34" charset="0"/>
                <a:ea typeface="+mj-ea"/>
                <a:cs typeface="Calibri" panose="020F0502020204030204" pitchFamily="34" charset="0"/>
              </a:rPr>
              <a:t>нормативная правовая база не содержит порядок определения размера тарифа на оплату медицинской помощи, оказанной с применением телемедицинских технологий. Как результат, регионы сами устанавливают оптимальную стоимость экспериментальным путем.</a:t>
            </a:r>
          </a:p>
          <a:p>
            <a:pPr lvl="0" algn="just">
              <a:lnSpc>
                <a:spcPct val="107000"/>
              </a:lnSpc>
              <a:spcAft>
                <a:spcPts val="0"/>
              </a:spcAft>
              <a:buFont typeface="Wingdings" pitchFamily="2" charset="2"/>
              <a:buChar char="§"/>
            </a:pPr>
            <a:r>
              <a:rPr lang="ru-RU" sz="1200" dirty="0" smtClean="0">
                <a:solidFill>
                  <a:srgbClr val="308F43"/>
                </a:solidFill>
                <a:latin typeface="Calibri" panose="020F0502020204030204" pitchFamily="34" charset="0"/>
                <a:ea typeface="+mj-ea"/>
                <a:cs typeface="Calibri" panose="020F0502020204030204" pitchFamily="34" charset="0"/>
              </a:rPr>
              <a:t>Необходимо </a:t>
            </a:r>
            <a:r>
              <a:rPr lang="ru-RU" sz="1200" dirty="0">
                <a:solidFill>
                  <a:srgbClr val="308F43"/>
                </a:solidFill>
                <a:latin typeface="Calibri" panose="020F0502020204030204" pitchFamily="34" charset="0"/>
                <a:ea typeface="+mj-ea"/>
                <a:cs typeface="Calibri" panose="020F0502020204030204" pitchFamily="34" charset="0"/>
              </a:rPr>
              <a:t>дальнейшее развитие в целях избегания перегрузки системы ОМС в части повышения эффективности планово-экономической деятельности, расширения ГЧП и ДМС.</a:t>
            </a:r>
          </a:p>
          <a:p>
            <a:pPr lvl="0" algn="just">
              <a:lnSpc>
                <a:spcPct val="107000"/>
              </a:lnSpc>
              <a:spcAft>
                <a:spcPts val="0"/>
              </a:spcAft>
              <a:buFont typeface="Wingdings" pitchFamily="2" charset="2"/>
              <a:buChar char="§"/>
            </a:pPr>
            <a:r>
              <a:rPr lang="ru-RU" sz="1200" dirty="0" smtClean="0">
                <a:solidFill>
                  <a:srgbClr val="308F43"/>
                </a:solidFill>
                <a:latin typeface="Calibri" panose="020F0502020204030204" pitchFamily="34" charset="0"/>
                <a:ea typeface="+mj-ea"/>
                <a:cs typeface="Calibri" panose="020F0502020204030204" pitchFamily="34" charset="0"/>
              </a:rPr>
              <a:t>Все </a:t>
            </a:r>
            <a:r>
              <a:rPr lang="ru-RU" sz="1200" dirty="0">
                <a:solidFill>
                  <a:srgbClr val="308F43"/>
                </a:solidFill>
                <a:latin typeface="Calibri" panose="020F0502020204030204" pitchFamily="34" charset="0"/>
                <a:ea typeface="+mj-ea"/>
                <a:cs typeface="Calibri" panose="020F0502020204030204" pitchFamily="34" charset="0"/>
              </a:rPr>
              <a:t>участники процесса оказания телемедицинских услуг определяют их как </a:t>
            </a:r>
            <a:r>
              <a:rPr lang="ru-RU" sz="1200" b="1" dirty="0">
                <a:solidFill>
                  <a:srgbClr val="308F43"/>
                </a:solidFill>
                <a:latin typeface="Calibri" panose="020F0502020204030204" pitchFamily="34" charset="0"/>
                <a:ea typeface="+mj-ea"/>
                <a:cs typeface="Calibri" panose="020F0502020204030204" pitchFamily="34" charset="0"/>
              </a:rPr>
              <a:t>рентабельные</a:t>
            </a:r>
            <a:r>
              <a:rPr lang="ru-RU" sz="1200" dirty="0">
                <a:solidFill>
                  <a:srgbClr val="308F43"/>
                </a:solidFill>
                <a:latin typeface="Calibri" panose="020F0502020204030204" pitchFamily="34" charset="0"/>
                <a:ea typeface="+mj-ea"/>
                <a:cs typeface="Calibri" panose="020F0502020204030204" pitchFamily="34" charset="0"/>
              </a:rPr>
              <a:t>: поставщик услуг сокращает издержки, государство повышает доступность медицинской помощи, пациент экономит время, силы и финансовые средства.</a:t>
            </a:r>
          </a:p>
        </p:txBody>
      </p:sp>
      <p:sp>
        <p:nvSpPr>
          <p:cNvPr id="4" name="TextBox 3">
            <a:extLst>
              <a:ext uri="{FF2B5EF4-FFF2-40B4-BE49-F238E27FC236}">
                <a16:creationId xmlns:a16="http://schemas.microsoft.com/office/drawing/2014/main" id="{283A6E5E-079E-724A-9BD7-6D1560AAE5DE}"/>
              </a:ext>
            </a:extLst>
          </p:cNvPr>
          <p:cNvSpPr txBox="1"/>
          <p:nvPr/>
        </p:nvSpPr>
        <p:spPr>
          <a:xfrm>
            <a:off x="1282995" y="267872"/>
            <a:ext cx="9984103" cy="523220"/>
          </a:xfrm>
          <a:prstGeom prst="rect">
            <a:avLst/>
          </a:prstGeom>
          <a:noFill/>
        </p:spPr>
        <p:txBody>
          <a:bodyPr wrap="square" rtlCol="0">
            <a:spAutoFit/>
          </a:bodyPr>
          <a:lstStyle/>
          <a:p>
            <a:r>
              <a:rPr lang="ru-RU" sz="2800" b="1" dirty="0" smtClean="0">
                <a:solidFill>
                  <a:srgbClr val="E54D25"/>
                </a:solidFill>
                <a:latin typeface="Calibri" panose="020F0502020204030204" pitchFamily="34" charset="0"/>
                <a:cs typeface="Calibri" panose="020F0502020204030204" pitchFamily="34" charset="0"/>
              </a:rPr>
              <a:t>ЭКОНОМИЧЕСКИЕ АСПЕКТЫ</a:t>
            </a:r>
            <a:r>
              <a:rPr lang="en-US" sz="2800" b="1" dirty="0">
                <a:solidFill>
                  <a:srgbClr val="E54D25"/>
                </a:solidFill>
                <a:latin typeface="Calibri" panose="020F0502020204030204" pitchFamily="34" charset="0"/>
                <a:cs typeface="Calibri" panose="020F0502020204030204" pitchFamily="34" charset="0"/>
              </a:rPr>
              <a:t> /</a:t>
            </a:r>
            <a:r>
              <a:rPr lang="en-US" sz="2800" b="1" dirty="0">
                <a:solidFill>
                  <a:srgbClr val="308F43"/>
                </a:solidFill>
                <a:latin typeface="Calibri" panose="020F0502020204030204" pitchFamily="34" charset="0"/>
                <a:cs typeface="Calibri" panose="020F0502020204030204" pitchFamily="34" charset="0"/>
              </a:rPr>
              <a:t>/ </a:t>
            </a:r>
            <a:r>
              <a:rPr lang="en-US" sz="2800" b="1" i="1" dirty="0">
                <a:solidFill>
                  <a:srgbClr val="308F43"/>
                </a:solidFill>
                <a:latin typeface="Calibri" panose="020F0502020204030204" pitchFamily="34" charset="0"/>
                <a:cs typeface="Calibri" panose="020F0502020204030204" pitchFamily="34" charset="0"/>
              </a:rPr>
              <a:t>Economic aspects</a:t>
            </a:r>
            <a:endParaRPr lang="ru-RU" sz="2800" b="1" dirty="0">
              <a:solidFill>
                <a:srgbClr val="E54D25"/>
              </a:solidFill>
              <a:latin typeface="Calibri" panose="020F0502020204030204" pitchFamily="34" charset="0"/>
              <a:cs typeface="Calibri" panose="020F0502020204030204" pitchFamily="34" charset="0"/>
            </a:endParaRPr>
          </a:p>
        </p:txBody>
      </p:sp>
      <p:grpSp>
        <p:nvGrpSpPr>
          <p:cNvPr id="7" name="Group 6">
            <a:extLst>
              <a:ext uri="{FF2B5EF4-FFF2-40B4-BE49-F238E27FC236}">
                <a16:creationId xmlns:a16="http://schemas.microsoft.com/office/drawing/2014/main" id="{5AC689B2-9071-AF47-8A12-F7F89814B7EA}"/>
              </a:ext>
            </a:extLst>
          </p:cNvPr>
          <p:cNvGrpSpPr/>
          <p:nvPr/>
        </p:nvGrpSpPr>
        <p:grpSpPr>
          <a:xfrm>
            <a:off x="0" y="77588"/>
            <a:ext cx="1201531" cy="903788"/>
            <a:chOff x="-10684" y="2584995"/>
            <a:chExt cx="2656348" cy="1998096"/>
          </a:xfrm>
        </p:grpSpPr>
        <p:sp>
          <p:nvSpPr>
            <p:cNvPr id="5" name="Freeform: Shape 78">
              <a:extLst>
                <a:ext uri="{FF2B5EF4-FFF2-40B4-BE49-F238E27FC236}">
                  <a16:creationId xmlns:a16="http://schemas.microsoft.com/office/drawing/2014/main" id="{91467805-3AB9-9845-BDD4-DCC9EDF9F967}"/>
                </a:ext>
              </a:extLst>
            </p:cNvPr>
            <p:cNvSpPr/>
            <p:nvPr/>
          </p:nvSpPr>
          <p:spPr>
            <a:xfrm>
              <a:off x="-10684" y="2584995"/>
              <a:ext cx="2656348" cy="1998096"/>
            </a:xfrm>
            <a:custGeom>
              <a:avLst/>
              <a:gdLst>
                <a:gd name="connsiteX0" fmla="*/ 0 w 1411264"/>
                <a:gd name="connsiteY0" fmla="*/ 0 h 1061548"/>
                <a:gd name="connsiteX1" fmla="*/ 880490 w 1411264"/>
                <a:gd name="connsiteY1" fmla="*/ 0 h 1061548"/>
                <a:gd name="connsiteX2" fmla="*/ 1411264 w 1411264"/>
                <a:gd name="connsiteY2" fmla="*/ 530774 h 1061548"/>
                <a:gd name="connsiteX3" fmla="*/ 1411263 w 1411264"/>
                <a:gd name="connsiteY3" fmla="*/ 530774 h 1061548"/>
                <a:gd name="connsiteX4" fmla="*/ 880489 w 1411264"/>
                <a:gd name="connsiteY4" fmla="*/ 1061548 h 1061548"/>
                <a:gd name="connsiteX5" fmla="*/ 0 w 1411264"/>
                <a:gd name="connsiteY5" fmla="*/ 1061547 h 1061548"/>
                <a:gd name="connsiteX6" fmla="*/ 0 w 1411264"/>
                <a:gd name="connsiteY6" fmla="*/ 0 h 10615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411264" h="1061548">
                  <a:moveTo>
                    <a:pt x="0" y="0"/>
                  </a:moveTo>
                  <a:lnTo>
                    <a:pt x="880490" y="0"/>
                  </a:lnTo>
                  <a:cubicBezTo>
                    <a:pt x="1173628" y="0"/>
                    <a:pt x="1411264" y="237636"/>
                    <a:pt x="1411264" y="530774"/>
                  </a:cubicBezTo>
                  <a:lnTo>
                    <a:pt x="1411263" y="530774"/>
                  </a:lnTo>
                  <a:cubicBezTo>
                    <a:pt x="1411263" y="823912"/>
                    <a:pt x="1173627" y="1061548"/>
                    <a:pt x="880489" y="1061548"/>
                  </a:cubicBezTo>
                  <a:lnTo>
                    <a:pt x="0" y="1061547"/>
                  </a:lnTo>
                  <a:lnTo>
                    <a:pt x="0" y="0"/>
                  </a:lnTo>
                  <a:close/>
                </a:path>
              </a:pathLst>
            </a:custGeom>
            <a:solidFill>
              <a:schemeClr val="tx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6" name="Oval 5">
              <a:extLst>
                <a:ext uri="{FF2B5EF4-FFF2-40B4-BE49-F238E27FC236}">
                  <a16:creationId xmlns:a16="http://schemas.microsoft.com/office/drawing/2014/main" id="{245A82B6-D34D-4348-99DE-9120B5F87BDB}"/>
                </a:ext>
              </a:extLst>
            </p:cNvPr>
            <p:cNvSpPr/>
            <p:nvPr/>
          </p:nvSpPr>
          <p:spPr>
            <a:xfrm>
              <a:off x="804671" y="2783115"/>
              <a:ext cx="1618197" cy="1618197"/>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sz="1600" b="1" dirty="0">
                <a:solidFill>
                  <a:schemeClr val="accent4"/>
                </a:solidFill>
              </a:endParaRPr>
            </a:p>
          </p:txBody>
        </p:sp>
      </p:grpSp>
      <p:sp>
        <p:nvSpPr>
          <p:cNvPr id="9" name="Объект 2">
            <a:extLst>
              <a:ext uri="{FF2B5EF4-FFF2-40B4-BE49-F238E27FC236}">
                <a16:creationId xmlns:a16="http://schemas.microsoft.com/office/drawing/2014/main" id="{4297781C-0D62-4EA0-8800-B6C9927318E8}"/>
              </a:ext>
            </a:extLst>
          </p:cNvPr>
          <p:cNvSpPr txBox="1">
            <a:spLocks/>
          </p:cNvSpPr>
          <p:nvPr/>
        </p:nvSpPr>
        <p:spPr>
          <a:xfrm>
            <a:off x="6059277" y="1070990"/>
            <a:ext cx="6059277" cy="4767949"/>
          </a:xfrm>
          <a:prstGeom prst="rect">
            <a:avLst/>
          </a:prstGeom>
          <a:solidFill>
            <a:schemeClr val="tx1">
              <a:lumMod val="85000"/>
            </a:schemeClr>
          </a:solidFill>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lvl="0">
              <a:lnSpc>
                <a:spcPct val="107000"/>
              </a:lnSpc>
              <a:spcAft>
                <a:spcPts val="0"/>
              </a:spcAft>
              <a:buFont typeface="Wingdings" pitchFamily="2" charset="2"/>
              <a:buChar char="§"/>
            </a:pPr>
            <a:r>
              <a:rPr lang="en-US" sz="1200" i="1" dirty="0" smtClean="0">
                <a:solidFill>
                  <a:schemeClr val="bg1"/>
                </a:solidFill>
                <a:latin typeface="Calibri" panose="020F0502020204030204" pitchFamily="34" charset="0"/>
                <a:cs typeface="Calibri" panose="020F0502020204030204" pitchFamily="34" charset="0"/>
              </a:rPr>
              <a:t>As </a:t>
            </a:r>
            <a:r>
              <a:rPr lang="en-US" sz="1200" i="1" dirty="0">
                <a:solidFill>
                  <a:schemeClr val="bg1"/>
                </a:solidFill>
                <a:latin typeface="Calibri" panose="020F0502020204030204" pitchFamily="34" charset="0"/>
                <a:cs typeface="Calibri" panose="020F0502020204030204" pitchFamily="34" charset="0"/>
              </a:rPr>
              <a:t>of the end of 2019 telemedicine services market in Russia was estimated at 1.5 billion rubles, and in 2020-2025 it may reach 96 billion rubles.</a:t>
            </a:r>
          </a:p>
          <a:p>
            <a:pPr lvl="0">
              <a:lnSpc>
                <a:spcPct val="107000"/>
              </a:lnSpc>
              <a:spcAft>
                <a:spcPts val="0"/>
              </a:spcAft>
              <a:buFont typeface="Wingdings" pitchFamily="2" charset="2"/>
              <a:buChar char="§"/>
            </a:pPr>
            <a:r>
              <a:rPr lang="en-US" sz="1200" b="1" i="1" dirty="0" smtClean="0">
                <a:solidFill>
                  <a:schemeClr val="bg1"/>
                </a:solidFill>
                <a:latin typeface="Calibri" panose="020F0502020204030204" pitchFamily="34" charset="0"/>
                <a:cs typeface="Calibri" panose="020F0502020204030204" pitchFamily="34" charset="0"/>
              </a:rPr>
              <a:t>Stages </a:t>
            </a:r>
            <a:r>
              <a:rPr lang="en-US" sz="1200" b="1" i="1" dirty="0">
                <a:solidFill>
                  <a:schemeClr val="bg1"/>
                </a:solidFill>
                <a:latin typeface="Calibri" panose="020F0502020204030204" pitchFamily="34" charset="0"/>
                <a:cs typeface="Calibri" panose="020F0502020204030204" pitchFamily="34" charset="0"/>
              </a:rPr>
              <a:t>of telemedicine </a:t>
            </a:r>
            <a:r>
              <a:rPr lang="en-US" sz="1200" b="1" i="1" dirty="0" smtClean="0">
                <a:solidFill>
                  <a:schemeClr val="bg1"/>
                </a:solidFill>
                <a:latin typeface="Calibri" panose="020F0502020204030204" pitchFamily="34" charset="0"/>
                <a:cs typeface="Calibri" panose="020F0502020204030204" pitchFamily="34" charset="0"/>
              </a:rPr>
              <a:t>financing</a:t>
            </a:r>
            <a:r>
              <a:rPr lang="en-US" sz="1200" i="1" dirty="0" smtClean="0">
                <a:solidFill>
                  <a:schemeClr val="bg1"/>
                </a:solidFill>
                <a:latin typeface="Calibri" panose="020F0502020204030204" pitchFamily="34" charset="0"/>
                <a:cs typeface="Calibri" panose="020F0502020204030204" pitchFamily="34" charset="0"/>
              </a:rPr>
              <a:t>:</a:t>
            </a:r>
          </a:p>
          <a:p>
            <a:pPr lvl="1">
              <a:lnSpc>
                <a:spcPct val="107000"/>
              </a:lnSpc>
              <a:buFont typeface="Wingdings" pitchFamily="2" charset="2"/>
              <a:buChar char="§"/>
            </a:pPr>
            <a:r>
              <a:rPr lang="en-US" sz="1200" i="1" dirty="0" smtClean="0">
                <a:solidFill>
                  <a:schemeClr val="bg1"/>
                </a:solidFill>
                <a:latin typeface="Calibri" panose="020F0502020204030204" pitchFamily="34" charset="0"/>
                <a:cs typeface="Calibri" panose="020F0502020204030204" pitchFamily="34" charset="0"/>
              </a:rPr>
              <a:t>targeted </a:t>
            </a:r>
            <a:r>
              <a:rPr lang="en-US" sz="1200" i="1" dirty="0">
                <a:solidFill>
                  <a:schemeClr val="bg1"/>
                </a:solidFill>
                <a:latin typeface="Calibri" panose="020F0502020204030204" pitchFamily="34" charset="0"/>
                <a:cs typeface="Calibri" panose="020F0502020204030204" pitchFamily="34" charset="0"/>
              </a:rPr>
              <a:t>financing of telemedicine in terms of improving material and technical base from the State Budget of the Russian Federation (completed on a centralized basis</a:t>
            </a:r>
            <a:r>
              <a:rPr lang="en-US" sz="1200" i="1" dirty="0" smtClean="0">
                <a:solidFill>
                  <a:schemeClr val="bg1"/>
                </a:solidFill>
                <a:latin typeface="Calibri" panose="020F0502020204030204" pitchFamily="34" charset="0"/>
                <a:cs typeface="Calibri" panose="020F0502020204030204" pitchFamily="34" charset="0"/>
              </a:rPr>
              <a:t>);</a:t>
            </a:r>
          </a:p>
          <a:p>
            <a:pPr lvl="1">
              <a:lnSpc>
                <a:spcPct val="107000"/>
              </a:lnSpc>
              <a:buFont typeface="Wingdings" pitchFamily="2" charset="2"/>
              <a:buChar char="§"/>
            </a:pPr>
            <a:r>
              <a:rPr lang="en-US" sz="1200" i="1" dirty="0" smtClean="0">
                <a:solidFill>
                  <a:schemeClr val="bg1"/>
                </a:solidFill>
                <a:latin typeface="Calibri" panose="020F0502020204030204" pitchFamily="34" charset="0"/>
                <a:cs typeface="Calibri" panose="020F0502020204030204" pitchFamily="34" charset="0"/>
              </a:rPr>
              <a:t>financing </a:t>
            </a:r>
            <a:r>
              <a:rPr lang="en-US" sz="1200" i="1" dirty="0">
                <a:solidFill>
                  <a:schemeClr val="bg1"/>
                </a:solidFill>
                <a:latin typeface="Calibri" panose="020F0502020204030204" pitchFamily="34" charset="0"/>
                <a:cs typeface="Calibri" panose="020F0502020204030204" pitchFamily="34" charset="0"/>
              </a:rPr>
              <a:t>of telemedicine services from Compulsory Medical Insurance Fund on the basis of payment agreements (targeted implementation). </a:t>
            </a:r>
            <a:r>
              <a:rPr lang="en-US" sz="1200" i="1" dirty="0" smtClean="0">
                <a:solidFill>
                  <a:schemeClr val="bg1"/>
                </a:solidFill>
                <a:latin typeface="Calibri" panose="020F0502020204030204" pitchFamily="34" charset="0"/>
                <a:cs typeface="Calibri" panose="020F0502020204030204" pitchFamily="34" charset="0"/>
              </a:rPr>
              <a:t/>
            </a:r>
            <a:br>
              <a:rPr lang="en-US" sz="1200" i="1" dirty="0" smtClean="0">
                <a:solidFill>
                  <a:schemeClr val="bg1"/>
                </a:solidFill>
                <a:latin typeface="Calibri" panose="020F0502020204030204" pitchFamily="34" charset="0"/>
                <a:cs typeface="Calibri" panose="020F0502020204030204" pitchFamily="34" charset="0"/>
              </a:rPr>
            </a:br>
            <a:endParaRPr lang="en-US" sz="1200" i="1" dirty="0">
              <a:solidFill>
                <a:schemeClr val="bg1"/>
              </a:solidFill>
              <a:latin typeface="Calibri" panose="020F0502020204030204" pitchFamily="34" charset="0"/>
              <a:cs typeface="Calibri" panose="020F0502020204030204" pitchFamily="34" charset="0"/>
            </a:endParaRPr>
          </a:p>
          <a:p>
            <a:pPr lvl="0">
              <a:lnSpc>
                <a:spcPct val="107000"/>
              </a:lnSpc>
              <a:spcAft>
                <a:spcPts val="0"/>
              </a:spcAft>
              <a:buFont typeface="Wingdings" pitchFamily="2" charset="2"/>
              <a:buChar char="§"/>
            </a:pPr>
            <a:r>
              <a:rPr lang="en-US" sz="1200" i="1" dirty="0" smtClean="0">
                <a:solidFill>
                  <a:schemeClr val="bg1"/>
                </a:solidFill>
                <a:latin typeface="Calibri" panose="020F0502020204030204" pitchFamily="34" charset="0"/>
                <a:cs typeface="Calibri" panose="020F0502020204030204" pitchFamily="34" charset="0"/>
              </a:rPr>
              <a:t>Procedure </a:t>
            </a:r>
            <a:r>
              <a:rPr lang="en-US" sz="1200" i="1" dirty="0">
                <a:solidFill>
                  <a:schemeClr val="bg1"/>
                </a:solidFill>
                <a:latin typeface="Calibri" panose="020F0502020204030204" pitchFamily="34" charset="0"/>
                <a:cs typeface="Calibri" panose="020F0502020204030204" pitchFamily="34" charset="0"/>
              </a:rPr>
              <a:t>for determining the payment rate for medical care provided using telemedicine technologies is not stipulated by the current laws. As a result, the regions have to set their optimal cost experimentally</a:t>
            </a:r>
            <a:r>
              <a:rPr lang="en-US" sz="1200" i="1" dirty="0" smtClean="0">
                <a:solidFill>
                  <a:schemeClr val="bg1"/>
                </a:solidFill>
                <a:latin typeface="Calibri" panose="020F0502020204030204" pitchFamily="34" charset="0"/>
                <a:cs typeface="Calibri" panose="020F0502020204030204" pitchFamily="34" charset="0"/>
              </a:rPr>
              <a:t>.</a:t>
            </a:r>
            <a:br>
              <a:rPr lang="en-US" sz="1200" i="1" dirty="0" smtClean="0">
                <a:solidFill>
                  <a:schemeClr val="bg1"/>
                </a:solidFill>
                <a:latin typeface="Calibri" panose="020F0502020204030204" pitchFamily="34" charset="0"/>
                <a:cs typeface="Calibri" panose="020F0502020204030204" pitchFamily="34" charset="0"/>
              </a:rPr>
            </a:br>
            <a:endParaRPr lang="en-US" sz="1200" i="1" dirty="0">
              <a:solidFill>
                <a:schemeClr val="bg1"/>
              </a:solidFill>
              <a:latin typeface="Calibri" panose="020F0502020204030204" pitchFamily="34" charset="0"/>
              <a:cs typeface="Calibri" panose="020F0502020204030204" pitchFamily="34" charset="0"/>
            </a:endParaRPr>
          </a:p>
          <a:p>
            <a:pPr lvl="0">
              <a:lnSpc>
                <a:spcPct val="107000"/>
              </a:lnSpc>
              <a:spcAft>
                <a:spcPts val="0"/>
              </a:spcAft>
              <a:buFont typeface="Wingdings" pitchFamily="2" charset="2"/>
              <a:buChar char="§"/>
            </a:pPr>
            <a:r>
              <a:rPr lang="en-US" sz="1200" i="1" dirty="0" smtClean="0">
                <a:solidFill>
                  <a:schemeClr val="bg1"/>
                </a:solidFill>
                <a:latin typeface="Calibri" panose="020F0502020204030204" pitchFamily="34" charset="0"/>
                <a:cs typeface="Calibri" panose="020F0502020204030204" pitchFamily="34" charset="0"/>
              </a:rPr>
              <a:t>Further </a:t>
            </a:r>
            <a:r>
              <a:rPr lang="en-US" sz="1200" i="1" dirty="0">
                <a:solidFill>
                  <a:schemeClr val="bg1"/>
                </a:solidFill>
                <a:latin typeface="Calibri" panose="020F0502020204030204" pitchFamily="34" charset="0"/>
                <a:cs typeface="Calibri" panose="020F0502020204030204" pitchFamily="34" charset="0"/>
              </a:rPr>
              <a:t>development is necessary in order to avoid the Compulsory Medical Insurance system overload in terms of improving the efficiency of economic planning PPP development and VHI coverage.</a:t>
            </a:r>
          </a:p>
          <a:p>
            <a:pPr lvl="0">
              <a:lnSpc>
                <a:spcPct val="107000"/>
              </a:lnSpc>
              <a:spcAft>
                <a:spcPts val="0"/>
              </a:spcAft>
              <a:buFont typeface="Wingdings" pitchFamily="2" charset="2"/>
              <a:buChar char="§"/>
            </a:pPr>
            <a:r>
              <a:rPr lang="en-US" sz="1200" i="1" dirty="0" smtClean="0">
                <a:solidFill>
                  <a:schemeClr val="bg1"/>
                </a:solidFill>
                <a:latin typeface="Calibri" panose="020F0502020204030204" pitchFamily="34" charset="0"/>
                <a:cs typeface="Calibri" panose="020F0502020204030204" pitchFamily="34" charset="0"/>
              </a:rPr>
              <a:t>All </a:t>
            </a:r>
            <a:r>
              <a:rPr lang="en-US" sz="1200" i="1" dirty="0">
                <a:solidFill>
                  <a:schemeClr val="bg1"/>
                </a:solidFill>
                <a:latin typeface="Calibri" panose="020F0502020204030204" pitchFamily="34" charset="0"/>
                <a:cs typeface="Calibri" panose="020F0502020204030204" pitchFamily="34" charset="0"/>
              </a:rPr>
              <a:t>the parties involved in provision of telemedicine services define them as </a:t>
            </a:r>
            <a:r>
              <a:rPr lang="en-US" sz="1200" b="1" i="1" dirty="0">
                <a:solidFill>
                  <a:schemeClr val="bg1"/>
                </a:solidFill>
                <a:latin typeface="Calibri" panose="020F0502020204030204" pitchFamily="34" charset="0"/>
                <a:cs typeface="Calibri" panose="020F0502020204030204" pitchFamily="34" charset="0"/>
              </a:rPr>
              <a:t>cost-effective</a:t>
            </a:r>
            <a:r>
              <a:rPr lang="en-US" sz="1200" i="1" dirty="0">
                <a:solidFill>
                  <a:schemeClr val="bg1"/>
                </a:solidFill>
                <a:latin typeface="Calibri" panose="020F0502020204030204" pitchFamily="34" charset="0"/>
                <a:cs typeface="Calibri" panose="020F0502020204030204" pitchFamily="34" charset="0"/>
              </a:rPr>
              <a:t>: the healthcare provider reduces costs, the government increases medical care availability, and the patient saves time, energy, and money.</a:t>
            </a:r>
            <a:endParaRPr lang="en-US" sz="1200" i="1" dirty="0">
              <a:solidFill>
                <a:schemeClr val="bg1"/>
              </a:solidFill>
              <a:latin typeface="Calibri" panose="020F0502020204030204" pitchFamily="34" charset="0"/>
              <a:cs typeface="Calibri" panose="020F0502020204030204" pitchFamily="34" charset="0"/>
            </a:endParaRPr>
          </a:p>
        </p:txBody>
      </p:sp>
      <p:pic>
        <p:nvPicPr>
          <p:cNvPr id="11" name="Graphic 13" descr="Research">
            <a:extLst>
              <a:ext uri="{FF2B5EF4-FFF2-40B4-BE49-F238E27FC236}">
                <a16:creationId xmlns:a16="http://schemas.microsoft.com/office/drawing/2014/main" id="{A01D9053-4CB5-6B41-B2C2-F68A9D39D24C}"/>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xmlns="" r:embed="rId9"/>
              </a:ext>
            </a:extLst>
          </a:blip>
          <a:stretch>
            <a:fillRect/>
          </a:stretch>
        </p:blipFill>
        <p:spPr>
          <a:xfrm>
            <a:off x="444188" y="238890"/>
            <a:ext cx="581183" cy="581183"/>
          </a:xfrm>
          <a:prstGeom prst="rect">
            <a:avLst/>
          </a:prstGeom>
        </p:spPr>
      </p:pic>
    </p:spTree>
    <p:extLst>
      <p:ext uri="{BB962C8B-B14F-4D97-AF65-F5344CB8AC3E}">
        <p14:creationId xmlns:p14="http://schemas.microsoft.com/office/powerpoint/2010/main" val="394765927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4297781C-0D62-4EA0-8800-B6C9927318E8}"/>
              </a:ext>
            </a:extLst>
          </p:cNvPr>
          <p:cNvSpPr>
            <a:spLocks noGrp="1"/>
          </p:cNvSpPr>
          <p:nvPr>
            <p:ph idx="4294967295"/>
          </p:nvPr>
        </p:nvSpPr>
        <p:spPr>
          <a:xfrm>
            <a:off x="0" y="1010886"/>
            <a:ext cx="6059277" cy="4920506"/>
          </a:xfrm>
          <a:prstGeom prst="rect">
            <a:avLst/>
          </a:prstGeom>
        </p:spPr>
        <p:txBody>
          <a:bodyPr>
            <a:noAutofit/>
          </a:bodyPr>
          <a:lstStyle/>
          <a:p>
            <a:pPr lvl="0" algn="just">
              <a:lnSpc>
                <a:spcPct val="107000"/>
              </a:lnSpc>
              <a:spcAft>
                <a:spcPts val="0"/>
              </a:spcAft>
              <a:buFont typeface="Wingdings" pitchFamily="2" charset="2"/>
              <a:buChar char="§"/>
            </a:pPr>
            <a:r>
              <a:rPr lang="ru-RU" sz="1400" dirty="0" smtClean="0">
                <a:solidFill>
                  <a:srgbClr val="308F43"/>
                </a:solidFill>
                <a:latin typeface="Calibri" panose="020F0502020204030204" pitchFamily="34" charset="0"/>
                <a:ea typeface="+mj-ea"/>
                <a:cs typeface="Calibri" panose="020F0502020204030204" pitchFamily="34" charset="0"/>
              </a:rPr>
              <a:t>Инфраструктура </a:t>
            </a:r>
            <a:r>
              <a:rPr lang="ru-RU" sz="1400" dirty="0">
                <a:solidFill>
                  <a:srgbClr val="308F43"/>
                </a:solidFill>
                <a:latin typeface="Calibri" panose="020F0502020204030204" pitchFamily="34" charset="0"/>
                <a:ea typeface="+mj-ea"/>
                <a:cs typeface="Calibri" panose="020F0502020204030204" pitchFamily="34" charset="0"/>
              </a:rPr>
              <a:t>и информационно-коммуникационные технологии для телемедицины ещё </a:t>
            </a:r>
            <a:r>
              <a:rPr lang="ru-RU" sz="1400" b="1" dirty="0">
                <a:solidFill>
                  <a:srgbClr val="308F43"/>
                </a:solidFill>
                <a:latin typeface="Calibri" panose="020F0502020204030204" pitchFamily="34" charset="0"/>
                <a:ea typeface="+mj-ea"/>
                <a:cs typeface="Calibri" panose="020F0502020204030204" pitchFamily="34" charset="0"/>
              </a:rPr>
              <a:t>не достигли целевых состояний </a:t>
            </a:r>
            <a:r>
              <a:rPr lang="ru-RU" sz="1400" dirty="0">
                <a:solidFill>
                  <a:srgbClr val="308F43"/>
                </a:solidFill>
                <a:latin typeface="Calibri" panose="020F0502020204030204" pitchFamily="34" charset="0"/>
                <a:ea typeface="+mj-ea"/>
                <a:cs typeface="Calibri" panose="020F0502020204030204" pitchFamily="34" charset="0"/>
              </a:rPr>
              <a:t>и продолжают развиваться в рамках соответствующих государственных программ. </a:t>
            </a:r>
            <a:r>
              <a:rPr lang="ru-RU" sz="1400" dirty="0" smtClean="0">
                <a:solidFill>
                  <a:srgbClr val="308F43"/>
                </a:solidFill>
                <a:latin typeface="Calibri" panose="020F0502020204030204" pitchFamily="34" charset="0"/>
                <a:ea typeface="+mj-ea"/>
                <a:cs typeface="Calibri" panose="020F0502020204030204" pitchFamily="34" charset="0"/>
              </a:rPr>
              <a:t/>
            </a:r>
            <a:br>
              <a:rPr lang="ru-RU" sz="1400" dirty="0" smtClean="0">
                <a:solidFill>
                  <a:srgbClr val="308F43"/>
                </a:solidFill>
                <a:latin typeface="Calibri" panose="020F0502020204030204" pitchFamily="34" charset="0"/>
                <a:ea typeface="+mj-ea"/>
                <a:cs typeface="Calibri" panose="020F0502020204030204" pitchFamily="34" charset="0"/>
              </a:rPr>
            </a:br>
            <a:r>
              <a:rPr lang="ru-RU" sz="1400" dirty="0" smtClean="0">
                <a:solidFill>
                  <a:srgbClr val="308F43"/>
                </a:solidFill>
                <a:latin typeface="Calibri" panose="020F0502020204030204" pitchFamily="34" charset="0"/>
                <a:ea typeface="+mj-ea"/>
                <a:cs typeface="Calibri" panose="020F0502020204030204" pitchFamily="34" charset="0"/>
              </a:rPr>
              <a:t>К </a:t>
            </a:r>
            <a:r>
              <a:rPr lang="ru-RU" sz="1400" dirty="0">
                <a:solidFill>
                  <a:srgbClr val="308F43"/>
                </a:solidFill>
                <a:latin typeface="Calibri" panose="020F0502020204030204" pitchFamily="34" charset="0"/>
                <a:ea typeface="+mj-ea"/>
                <a:cs typeface="Calibri" panose="020F0502020204030204" pitchFamily="34" charset="0"/>
              </a:rPr>
              <a:t>примеру, существовавшая инфраструктура телемедицинских услуг не учитывала возможность возникновения чрезвычайных ситуаций и в результате оказалась неподготовленной к массовому развертыванию телемедицинских услуг врач-пациент в период пандемии COVID-19.</a:t>
            </a:r>
          </a:p>
          <a:p>
            <a:pPr lvl="0" algn="just">
              <a:lnSpc>
                <a:spcPct val="107000"/>
              </a:lnSpc>
              <a:spcAft>
                <a:spcPts val="0"/>
              </a:spcAft>
              <a:buFont typeface="Wingdings" pitchFamily="2" charset="2"/>
              <a:buChar char="§"/>
            </a:pPr>
            <a:r>
              <a:rPr lang="ru-RU" sz="1400" dirty="0" smtClean="0">
                <a:solidFill>
                  <a:srgbClr val="308F43"/>
                </a:solidFill>
                <a:latin typeface="Calibri" panose="020F0502020204030204" pitchFamily="34" charset="0"/>
                <a:ea typeface="+mj-ea"/>
                <a:cs typeface="Calibri" panose="020F0502020204030204" pitchFamily="34" charset="0"/>
              </a:rPr>
              <a:t>Основными </a:t>
            </a:r>
            <a:r>
              <a:rPr lang="ru-RU" sz="1400" b="1" dirty="0">
                <a:solidFill>
                  <a:srgbClr val="308F43"/>
                </a:solidFill>
                <a:latin typeface="Calibri" panose="020F0502020204030204" pitchFamily="34" charset="0"/>
                <a:ea typeface="+mj-ea"/>
                <a:cs typeface="Calibri" panose="020F0502020204030204" pitchFamily="34" charset="0"/>
              </a:rPr>
              <a:t>препятствиями</a:t>
            </a:r>
            <a:r>
              <a:rPr lang="ru-RU" sz="1400" dirty="0">
                <a:solidFill>
                  <a:srgbClr val="308F43"/>
                </a:solidFill>
                <a:latin typeface="Calibri" panose="020F0502020204030204" pitchFamily="34" charset="0"/>
                <a:ea typeface="+mj-ea"/>
                <a:cs typeface="Calibri" panose="020F0502020204030204" pitchFamily="34" charset="0"/>
              </a:rPr>
              <a:t> для внедрения и использования телемедицины со стороны медицинских организаций </a:t>
            </a:r>
            <a:r>
              <a:rPr lang="ru-RU" sz="1400" dirty="0" smtClean="0">
                <a:solidFill>
                  <a:srgbClr val="308F43"/>
                </a:solidFill>
                <a:latin typeface="Calibri" panose="020F0502020204030204" pitchFamily="34" charset="0"/>
                <a:ea typeface="+mj-ea"/>
                <a:cs typeface="Calibri" panose="020F0502020204030204" pitchFamily="34" charset="0"/>
              </a:rPr>
              <a:t>являются:</a:t>
            </a:r>
          </a:p>
          <a:p>
            <a:pPr lvl="1" algn="just">
              <a:lnSpc>
                <a:spcPct val="107000"/>
              </a:lnSpc>
              <a:buFont typeface="Wingdings" pitchFamily="2" charset="2"/>
              <a:buChar char="§"/>
            </a:pPr>
            <a:r>
              <a:rPr lang="ru-RU" sz="1400" dirty="0" smtClean="0">
                <a:solidFill>
                  <a:srgbClr val="308F43"/>
                </a:solidFill>
                <a:latin typeface="Calibri" panose="020F0502020204030204" pitchFamily="34" charset="0"/>
                <a:ea typeface="+mj-ea"/>
                <a:cs typeface="Calibri" panose="020F0502020204030204" pitchFamily="34" charset="0"/>
              </a:rPr>
              <a:t>избыточность </a:t>
            </a:r>
            <a:r>
              <a:rPr lang="ru-RU" sz="1400" dirty="0">
                <a:solidFill>
                  <a:srgbClr val="308F43"/>
                </a:solidFill>
                <a:latin typeface="Calibri" panose="020F0502020204030204" pitchFamily="34" charset="0"/>
                <a:ea typeface="+mj-ea"/>
                <a:cs typeface="Calibri" panose="020F0502020204030204" pitchFamily="34" charset="0"/>
              </a:rPr>
              <a:t>правовых ограничений; </a:t>
            </a:r>
            <a:endParaRPr lang="ru-RU" sz="1400" dirty="0" smtClean="0">
              <a:solidFill>
                <a:srgbClr val="308F43"/>
              </a:solidFill>
              <a:latin typeface="Calibri" panose="020F0502020204030204" pitchFamily="34" charset="0"/>
              <a:ea typeface="+mj-ea"/>
              <a:cs typeface="Calibri" panose="020F0502020204030204" pitchFamily="34" charset="0"/>
            </a:endParaRPr>
          </a:p>
          <a:p>
            <a:pPr lvl="1" algn="just">
              <a:lnSpc>
                <a:spcPct val="107000"/>
              </a:lnSpc>
              <a:buFont typeface="Wingdings" pitchFamily="2" charset="2"/>
              <a:buChar char="§"/>
            </a:pPr>
            <a:r>
              <a:rPr lang="ru-RU" sz="1400" dirty="0" smtClean="0">
                <a:solidFill>
                  <a:srgbClr val="308F43"/>
                </a:solidFill>
                <a:latin typeface="Calibri" panose="020F0502020204030204" pitchFamily="34" charset="0"/>
                <a:ea typeface="+mj-ea"/>
                <a:cs typeface="Calibri" panose="020F0502020204030204" pitchFamily="34" charset="0"/>
              </a:rPr>
              <a:t>отсутствие </a:t>
            </a:r>
            <a:r>
              <a:rPr lang="ru-RU" sz="1400" dirty="0">
                <a:solidFill>
                  <a:srgbClr val="308F43"/>
                </a:solidFill>
                <a:latin typeface="Calibri" panose="020F0502020204030204" pitchFamily="34" charset="0"/>
                <a:ea typeface="+mj-ea"/>
                <a:cs typeface="Calibri" panose="020F0502020204030204" pitchFamily="34" charset="0"/>
              </a:rPr>
              <a:t>достаточного числа квалифицированных специалистов, имеющих навыки использования телекоммуникационных технологий; </a:t>
            </a:r>
            <a:endParaRPr lang="ru-RU" sz="1400" dirty="0" smtClean="0">
              <a:solidFill>
                <a:srgbClr val="308F43"/>
              </a:solidFill>
              <a:latin typeface="Calibri" panose="020F0502020204030204" pitchFamily="34" charset="0"/>
              <a:ea typeface="+mj-ea"/>
              <a:cs typeface="Calibri" panose="020F0502020204030204" pitchFamily="34" charset="0"/>
            </a:endParaRPr>
          </a:p>
          <a:p>
            <a:pPr lvl="1" algn="just">
              <a:lnSpc>
                <a:spcPct val="107000"/>
              </a:lnSpc>
              <a:buFont typeface="Wingdings" pitchFamily="2" charset="2"/>
              <a:buChar char="§"/>
            </a:pPr>
            <a:r>
              <a:rPr lang="ru-RU" sz="1400" dirty="0" smtClean="0">
                <a:solidFill>
                  <a:srgbClr val="308F43"/>
                </a:solidFill>
                <a:latin typeface="Calibri" panose="020F0502020204030204" pitchFamily="34" charset="0"/>
                <a:ea typeface="+mj-ea"/>
                <a:cs typeface="Calibri" panose="020F0502020204030204" pitchFamily="34" charset="0"/>
              </a:rPr>
              <a:t>малое </a:t>
            </a:r>
            <a:r>
              <a:rPr lang="ru-RU" sz="1400" dirty="0">
                <a:solidFill>
                  <a:srgbClr val="308F43"/>
                </a:solidFill>
                <a:latin typeface="Calibri" panose="020F0502020204030204" pitchFamily="34" charset="0"/>
                <a:ea typeface="+mj-ea"/>
                <a:cs typeface="Calibri" panose="020F0502020204030204" pitchFamily="34" charset="0"/>
              </a:rPr>
              <a:t>погружение телемедицины в систему ОМС; </a:t>
            </a:r>
            <a:endParaRPr lang="ru-RU" sz="1400" dirty="0" smtClean="0">
              <a:solidFill>
                <a:srgbClr val="308F43"/>
              </a:solidFill>
              <a:latin typeface="Calibri" panose="020F0502020204030204" pitchFamily="34" charset="0"/>
              <a:ea typeface="+mj-ea"/>
              <a:cs typeface="Calibri" panose="020F0502020204030204" pitchFamily="34" charset="0"/>
            </a:endParaRPr>
          </a:p>
          <a:p>
            <a:pPr lvl="1" algn="just">
              <a:lnSpc>
                <a:spcPct val="107000"/>
              </a:lnSpc>
              <a:buFont typeface="Wingdings" pitchFamily="2" charset="2"/>
              <a:buChar char="§"/>
            </a:pPr>
            <a:r>
              <a:rPr lang="ru-RU" sz="1400" dirty="0" smtClean="0">
                <a:solidFill>
                  <a:srgbClr val="308F43"/>
                </a:solidFill>
                <a:latin typeface="Calibri" panose="020F0502020204030204" pitchFamily="34" charset="0"/>
                <a:ea typeface="+mj-ea"/>
                <a:cs typeface="Calibri" panose="020F0502020204030204" pitchFamily="34" charset="0"/>
              </a:rPr>
              <a:t>высокая </a:t>
            </a:r>
            <a:r>
              <a:rPr lang="ru-RU" sz="1400" dirty="0">
                <a:solidFill>
                  <a:srgbClr val="308F43"/>
                </a:solidFill>
                <a:latin typeface="Calibri" panose="020F0502020204030204" pitchFamily="34" charset="0"/>
                <a:ea typeface="+mj-ea"/>
                <a:cs typeface="Calibri" panose="020F0502020204030204" pitchFamily="34" charset="0"/>
              </a:rPr>
              <a:t>стоимость информационно-коммуникационных технологий; </a:t>
            </a:r>
            <a:endParaRPr lang="ru-RU" sz="1400" dirty="0" smtClean="0">
              <a:solidFill>
                <a:srgbClr val="308F43"/>
              </a:solidFill>
              <a:latin typeface="Calibri" panose="020F0502020204030204" pitchFamily="34" charset="0"/>
              <a:ea typeface="+mj-ea"/>
              <a:cs typeface="Calibri" panose="020F0502020204030204" pitchFamily="34" charset="0"/>
            </a:endParaRPr>
          </a:p>
          <a:p>
            <a:pPr lvl="1" algn="just">
              <a:lnSpc>
                <a:spcPct val="107000"/>
              </a:lnSpc>
              <a:buFont typeface="Wingdings" pitchFamily="2" charset="2"/>
              <a:buChar char="§"/>
            </a:pPr>
            <a:r>
              <a:rPr lang="ru-RU" sz="1400" dirty="0" smtClean="0">
                <a:solidFill>
                  <a:srgbClr val="308F43"/>
                </a:solidFill>
                <a:latin typeface="Calibri" panose="020F0502020204030204" pitchFamily="34" charset="0"/>
                <a:ea typeface="+mj-ea"/>
                <a:cs typeface="Calibri" panose="020F0502020204030204" pitchFamily="34" charset="0"/>
              </a:rPr>
              <a:t>недостаточность </a:t>
            </a:r>
            <a:r>
              <a:rPr lang="ru-RU" sz="1400" dirty="0">
                <a:solidFill>
                  <a:srgbClr val="308F43"/>
                </a:solidFill>
                <a:latin typeface="Calibri" panose="020F0502020204030204" pitchFamily="34" charset="0"/>
                <a:ea typeface="+mj-ea"/>
                <a:cs typeface="Calibri" panose="020F0502020204030204" pitchFamily="34" charset="0"/>
              </a:rPr>
              <a:t>необходимой внешней и внутренней инфраструктуры и налаженного взаимодействия с цифровыми сервисами. </a:t>
            </a:r>
          </a:p>
        </p:txBody>
      </p:sp>
      <p:sp>
        <p:nvSpPr>
          <p:cNvPr id="4" name="TextBox 3">
            <a:extLst>
              <a:ext uri="{FF2B5EF4-FFF2-40B4-BE49-F238E27FC236}">
                <a16:creationId xmlns:a16="http://schemas.microsoft.com/office/drawing/2014/main" id="{283A6E5E-079E-724A-9BD7-6D1560AAE5DE}"/>
              </a:ext>
            </a:extLst>
          </p:cNvPr>
          <p:cNvSpPr txBox="1"/>
          <p:nvPr/>
        </p:nvSpPr>
        <p:spPr>
          <a:xfrm>
            <a:off x="1282995" y="267872"/>
            <a:ext cx="9984103" cy="523220"/>
          </a:xfrm>
          <a:prstGeom prst="rect">
            <a:avLst/>
          </a:prstGeom>
          <a:noFill/>
        </p:spPr>
        <p:txBody>
          <a:bodyPr wrap="square" rtlCol="0">
            <a:spAutoFit/>
          </a:bodyPr>
          <a:lstStyle/>
          <a:p>
            <a:r>
              <a:rPr lang="ru-RU" sz="2800" b="1" dirty="0" smtClean="0">
                <a:solidFill>
                  <a:srgbClr val="E54D25"/>
                </a:solidFill>
                <a:latin typeface="Calibri" panose="020F0502020204030204" pitchFamily="34" charset="0"/>
                <a:cs typeface="Calibri" panose="020F0502020204030204" pitchFamily="34" charset="0"/>
              </a:rPr>
              <a:t>ИНФРАСТРУКТУРА</a:t>
            </a:r>
            <a:r>
              <a:rPr lang="en-US" sz="2800" b="1" dirty="0">
                <a:solidFill>
                  <a:srgbClr val="E54D25"/>
                </a:solidFill>
                <a:latin typeface="Calibri" panose="020F0502020204030204" pitchFamily="34" charset="0"/>
                <a:cs typeface="Calibri" panose="020F0502020204030204" pitchFamily="34" charset="0"/>
              </a:rPr>
              <a:t> /</a:t>
            </a:r>
            <a:r>
              <a:rPr lang="en-US" sz="2800" b="1" dirty="0">
                <a:solidFill>
                  <a:srgbClr val="308F43"/>
                </a:solidFill>
                <a:latin typeface="Calibri" panose="020F0502020204030204" pitchFamily="34" charset="0"/>
                <a:cs typeface="Calibri" panose="020F0502020204030204" pitchFamily="34" charset="0"/>
              </a:rPr>
              <a:t>/ </a:t>
            </a:r>
            <a:r>
              <a:rPr lang="en-US" sz="2800" b="1" i="1" dirty="0">
                <a:solidFill>
                  <a:srgbClr val="308F43"/>
                </a:solidFill>
                <a:latin typeface="Calibri" panose="020F0502020204030204" pitchFamily="34" charset="0"/>
                <a:cs typeface="Calibri" panose="020F0502020204030204" pitchFamily="34" charset="0"/>
              </a:rPr>
              <a:t>Infrastructure</a:t>
            </a:r>
            <a:endParaRPr lang="ru-RU" sz="2800" b="1" dirty="0">
              <a:solidFill>
                <a:srgbClr val="E54D25"/>
              </a:solidFill>
              <a:latin typeface="Calibri" panose="020F0502020204030204" pitchFamily="34" charset="0"/>
              <a:cs typeface="Calibri" panose="020F0502020204030204" pitchFamily="34" charset="0"/>
            </a:endParaRPr>
          </a:p>
        </p:txBody>
      </p:sp>
      <p:grpSp>
        <p:nvGrpSpPr>
          <p:cNvPr id="7" name="Group 6">
            <a:extLst>
              <a:ext uri="{FF2B5EF4-FFF2-40B4-BE49-F238E27FC236}">
                <a16:creationId xmlns:a16="http://schemas.microsoft.com/office/drawing/2014/main" id="{5AC689B2-9071-AF47-8A12-F7F89814B7EA}"/>
              </a:ext>
            </a:extLst>
          </p:cNvPr>
          <p:cNvGrpSpPr/>
          <p:nvPr/>
        </p:nvGrpSpPr>
        <p:grpSpPr>
          <a:xfrm>
            <a:off x="0" y="77588"/>
            <a:ext cx="1201531" cy="903788"/>
            <a:chOff x="-10684" y="2584995"/>
            <a:chExt cx="2656348" cy="1998096"/>
          </a:xfrm>
        </p:grpSpPr>
        <p:sp>
          <p:nvSpPr>
            <p:cNvPr id="5" name="Freeform: Shape 78">
              <a:extLst>
                <a:ext uri="{FF2B5EF4-FFF2-40B4-BE49-F238E27FC236}">
                  <a16:creationId xmlns:a16="http://schemas.microsoft.com/office/drawing/2014/main" id="{91467805-3AB9-9845-BDD4-DCC9EDF9F967}"/>
                </a:ext>
              </a:extLst>
            </p:cNvPr>
            <p:cNvSpPr/>
            <p:nvPr/>
          </p:nvSpPr>
          <p:spPr>
            <a:xfrm>
              <a:off x="-10684" y="2584995"/>
              <a:ext cx="2656348" cy="1998096"/>
            </a:xfrm>
            <a:custGeom>
              <a:avLst/>
              <a:gdLst>
                <a:gd name="connsiteX0" fmla="*/ 0 w 1411264"/>
                <a:gd name="connsiteY0" fmla="*/ 0 h 1061548"/>
                <a:gd name="connsiteX1" fmla="*/ 880490 w 1411264"/>
                <a:gd name="connsiteY1" fmla="*/ 0 h 1061548"/>
                <a:gd name="connsiteX2" fmla="*/ 1411264 w 1411264"/>
                <a:gd name="connsiteY2" fmla="*/ 530774 h 1061548"/>
                <a:gd name="connsiteX3" fmla="*/ 1411263 w 1411264"/>
                <a:gd name="connsiteY3" fmla="*/ 530774 h 1061548"/>
                <a:gd name="connsiteX4" fmla="*/ 880489 w 1411264"/>
                <a:gd name="connsiteY4" fmla="*/ 1061548 h 1061548"/>
                <a:gd name="connsiteX5" fmla="*/ 0 w 1411264"/>
                <a:gd name="connsiteY5" fmla="*/ 1061547 h 1061548"/>
                <a:gd name="connsiteX6" fmla="*/ 0 w 1411264"/>
                <a:gd name="connsiteY6" fmla="*/ 0 h 10615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411264" h="1061548">
                  <a:moveTo>
                    <a:pt x="0" y="0"/>
                  </a:moveTo>
                  <a:lnTo>
                    <a:pt x="880490" y="0"/>
                  </a:lnTo>
                  <a:cubicBezTo>
                    <a:pt x="1173628" y="0"/>
                    <a:pt x="1411264" y="237636"/>
                    <a:pt x="1411264" y="530774"/>
                  </a:cubicBezTo>
                  <a:lnTo>
                    <a:pt x="1411263" y="530774"/>
                  </a:lnTo>
                  <a:cubicBezTo>
                    <a:pt x="1411263" y="823912"/>
                    <a:pt x="1173627" y="1061548"/>
                    <a:pt x="880489" y="1061548"/>
                  </a:cubicBezTo>
                  <a:lnTo>
                    <a:pt x="0" y="1061547"/>
                  </a:lnTo>
                  <a:lnTo>
                    <a:pt x="0" y="0"/>
                  </a:lnTo>
                  <a:close/>
                </a:path>
              </a:pathLst>
            </a:custGeom>
            <a:solidFill>
              <a:schemeClr val="tx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6" name="Oval 5">
              <a:extLst>
                <a:ext uri="{FF2B5EF4-FFF2-40B4-BE49-F238E27FC236}">
                  <a16:creationId xmlns:a16="http://schemas.microsoft.com/office/drawing/2014/main" id="{245A82B6-D34D-4348-99DE-9120B5F87BDB}"/>
                </a:ext>
              </a:extLst>
            </p:cNvPr>
            <p:cNvSpPr/>
            <p:nvPr/>
          </p:nvSpPr>
          <p:spPr>
            <a:xfrm>
              <a:off x="804671" y="2783115"/>
              <a:ext cx="1618197" cy="1618197"/>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sz="1600" b="1" dirty="0">
                <a:solidFill>
                  <a:schemeClr val="accent4"/>
                </a:solidFill>
              </a:endParaRPr>
            </a:p>
          </p:txBody>
        </p:sp>
      </p:grpSp>
      <p:sp>
        <p:nvSpPr>
          <p:cNvPr id="9" name="Объект 2">
            <a:extLst>
              <a:ext uri="{FF2B5EF4-FFF2-40B4-BE49-F238E27FC236}">
                <a16:creationId xmlns:a16="http://schemas.microsoft.com/office/drawing/2014/main" id="{4297781C-0D62-4EA0-8800-B6C9927318E8}"/>
              </a:ext>
            </a:extLst>
          </p:cNvPr>
          <p:cNvSpPr txBox="1">
            <a:spLocks/>
          </p:cNvSpPr>
          <p:nvPr/>
        </p:nvSpPr>
        <p:spPr>
          <a:xfrm>
            <a:off x="6059277" y="1027444"/>
            <a:ext cx="6059277" cy="4920507"/>
          </a:xfrm>
          <a:prstGeom prst="rect">
            <a:avLst/>
          </a:prstGeom>
          <a:solidFill>
            <a:schemeClr val="tx1">
              <a:lumMod val="85000"/>
            </a:schemeClr>
          </a:solidFill>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lvl="0" algn="just">
              <a:lnSpc>
                <a:spcPct val="107000"/>
              </a:lnSpc>
              <a:spcAft>
                <a:spcPts val="0"/>
              </a:spcAft>
              <a:buFont typeface="Wingdings" pitchFamily="2" charset="2"/>
              <a:buChar char="§"/>
            </a:pPr>
            <a:r>
              <a:rPr lang="en-US" sz="1400" i="1" dirty="0" smtClean="0">
                <a:solidFill>
                  <a:schemeClr val="bg1"/>
                </a:solidFill>
                <a:latin typeface="Calibri" panose="020F0502020204030204" pitchFamily="34" charset="0"/>
                <a:cs typeface="Calibri" panose="020F0502020204030204" pitchFamily="34" charset="0"/>
              </a:rPr>
              <a:t>Infrastructure </a:t>
            </a:r>
            <a:r>
              <a:rPr lang="en-US" sz="1400" i="1" dirty="0">
                <a:solidFill>
                  <a:schemeClr val="bg1"/>
                </a:solidFill>
                <a:latin typeface="Calibri" panose="020F0502020204030204" pitchFamily="34" charset="0"/>
                <a:cs typeface="Calibri" panose="020F0502020204030204" pitchFamily="34" charset="0"/>
              </a:rPr>
              <a:t>and </a:t>
            </a:r>
            <a:r>
              <a:rPr lang="en-US" sz="1400" i="1" dirty="0" err="1">
                <a:solidFill>
                  <a:schemeClr val="bg1"/>
                </a:solidFill>
                <a:latin typeface="Calibri" panose="020F0502020204030204" pitchFamily="34" charset="0"/>
                <a:cs typeface="Calibri" panose="020F0502020204030204" pitchFamily="34" charset="0"/>
              </a:rPr>
              <a:t>infocommunication</a:t>
            </a:r>
            <a:r>
              <a:rPr lang="en-US" sz="1400" i="1" dirty="0">
                <a:solidFill>
                  <a:schemeClr val="bg1"/>
                </a:solidFill>
                <a:latin typeface="Calibri" panose="020F0502020204030204" pitchFamily="34" charset="0"/>
                <a:cs typeface="Calibri" panose="020F0502020204030204" pitchFamily="34" charset="0"/>
              </a:rPr>
              <a:t> technologies for telemedicine </a:t>
            </a:r>
            <a:r>
              <a:rPr lang="en-US" sz="1400" b="1" i="1" dirty="0">
                <a:solidFill>
                  <a:schemeClr val="bg1"/>
                </a:solidFill>
                <a:latin typeface="Calibri" panose="020F0502020204030204" pitchFamily="34" charset="0"/>
                <a:cs typeface="Calibri" panose="020F0502020204030204" pitchFamily="34" charset="0"/>
              </a:rPr>
              <a:t>have not yet reached their target </a:t>
            </a:r>
            <a:r>
              <a:rPr lang="en-US" sz="1400" i="1" dirty="0">
                <a:solidFill>
                  <a:schemeClr val="bg1"/>
                </a:solidFill>
                <a:latin typeface="Calibri" panose="020F0502020204030204" pitchFamily="34" charset="0"/>
                <a:cs typeface="Calibri" panose="020F0502020204030204" pitchFamily="34" charset="0"/>
              </a:rPr>
              <a:t>indicators and continue to develop within the framework of relevant state programs. For example, the existing telemedicine infrastructure did not take into account the possibility of emergencies and, as a result, was not ready for widespread use of doctor-patient telemedicine services during the COVID-19 pandemic</a:t>
            </a:r>
            <a:r>
              <a:rPr lang="en-US" sz="1400" i="1" dirty="0" smtClean="0">
                <a:solidFill>
                  <a:schemeClr val="bg1"/>
                </a:solidFill>
                <a:latin typeface="Calibri" panose="020F0502020204030204" pitchFamily="34" charset="0"/>
                <a:cs typeface="Calibri" panose="020F0502020204030204" pitchFamily="34" charset="0"/>
              </a:rPr>
              <a:t>.</a:t>
            </a:r>
            <a:r>
              <a:rPr lang="ru-RU" sz="1400" i="1" dirty="0" smtClean="0">
                <a:solidFill>
                  <a:schemeClr val="bg1"/>
                </a:solidFill>
                <a:latin typeface="Calibri" panose="020F0502020204030204" pitchFamily="34" charset="0"/>
                <a:cs typeface="Calibri" panose="020F0502020204030204" pitchFamily="34" charset="0"/>
              </a:rPr>
              <a:t/>
            </a:r>
            <a:br>
              <a:rPr lang="ru-RU" sz="1400" i="1" dirty="0" smtClean="0">
                <a:solidFill>
                  <a:schemeClr val="bg1"/>
                </a:solidFill>
                <a:latin typeface="Calibri" panose="020F0502020204030204" pitchFamily="34" charset="0"/>
                <a:cs typeface="Calibri" panose="020F0502020204030204" pitchFamily="34" charset="0"/>
              </a:rPr>
            </a:br>
            <a:endParaRPr lang="en-US" sz="1400" i="1" dirty="0">
              <a:solidFill>
                <a:schemeClr val="bg1"/>
              </a:solidFill>
              <a:latin typeface="Calibri" panose="020F0502020204030204" pitchFamily="34" charset="0"/>
              <a:cs typeface="Calibri" panose="020F0502020204030204" pitchFamily="34" charset="0"/>
            </a:endParaRPr>
          </a:p>
          <a:p>
            <a:pPr lvl="0" algn="just">
              <a:lnSpc>
                <a:spcPct val="107000"/>
              </a:lnSpc>
              <a:spcAft>
                <a:spcPts val="0"/>
              </a:spcAft>
              <a:buFont typeface="Wingdings" pitchFamily="2" charset="2"/>
              <a:buChar char="§"/>
            </a:pPr>
            <a:r>
              <a:rPr lang="en-US" sz="1400" i="1" dirty="0" smtClean="0">
                <a:solidFill>
                  <a:schemeClr val="bg1"/>
                </a:solidFill>
                <a:latin typeface="Calibri" panose="020F0502020204030204" pitchFamily="34" charset="0"/>
                <a:cs typeface="Calibri" panose="020F0502020204030204" pitchFamily="34" charset="0"/>
              </a:rPr>
              <a:t>Main </a:t>
            </a:r>
            <a:r>
              <a:rPr lang="en-US" sz="1400" b="1" i="1" dirty="0">
                <a:solidFill>
                  <a:schemeClr val="bg1"/>
                </a:solidFill>
                <a:latin typeface="Calibri" panose="020F0502020204030204" pitchFamily="34" charset="0"/>
                <a:cs typeface="Calibri" panose="020F0502020204030204" pitchFamily="34" charset="0"/>
              </a:rPr>
              <a:t>challenges</a:t>
            </a:r>
            <a:r>
              <a:rPr lang="en-US" sz="1400" i="1" dirty="0">
                <a:solidFill>
                  <a:schemeClr val="bg1"/>
                </a:solidFill>
                <a:latin typeface="Calibri" panose="020F0502020204030204" pitchFamily="34" charset="0"/>
                <a:cs typeface="Calibri" panose="020F0502020204030204" pitchFamily="34" charset="0"/>
              </a:rPr>
              <a:t> to adoption and use of telemedicine by medical organizations </a:t>
            </a:r>
            <a:r>
              <a:rPr lang="en-US" sz="1400" i="1" dirty="0" smtClean="0">
                <a:solidFill>
                  <a:schemeClr val="bg1"/>
                </a:solidFill>
                <a:latin typeface="Calibri" panose="020F0502020204030204" pitchFamily="34" charset="0"/>
                <a:cs typeface="Calibri" panose="020F0502020204030204" pitchFamily="34" charset="0"/>
              </a:rPr>
              <a:t>are</a:t>
            </a:r>
            <a:r>
              <a:rPr lang="ru-RU" sz="1400" i="1" dirty="0" smtClean="0">
                <a:solidFill>
                  <a:schemeClr val="bg1"/>
                </a:solidFill>
                <a:latin typeface="Calibri" panose="020F0502020204030204" pitchFamily="34" charset="0"/>
                <a:cs typeface="Calibri" panose="020F0502020204030204" pitchFamily="34" charset="0"/>
              </a:rPr>
              <a:t>:</a:t>
            </a:r>
          </a:p>
          <a:p>
            <a:pPr lvl="1" algn="just">
              <a:lnSpc>
                <a:spcPct val="107000"/>
              </a:lnSpc>
              <a:buFont typeface="Wingdings" pitchFamily="2" charset="2"/>
              <a:buChar char="§"/>
            </a:pPr>
            <a:r>
              <a:rPr lang="en-US" sz="1400" i="1" dirty="0" smtClean="0">
                <a:solidFill>
                  <a:schemeClr val="bg1"/>
                </a:solidFill>
                <a:latin typeface="Calibri" panose="020F0502020204030204" pitchFamily="34" charset="0"/>
                <a:cs typeface="Calibri" panose="020F0502020204030204" pitchFamily="34" charset="0"/>
              </a:rPr>
              <a:t>the </a:t>
            </a:r>
            <a:r>
              <a:rPr lang="en-US" sz="1400" i="1" dirty="0">
                <a:solidFill>
                  <a:schemeClr val="bg1"/>
                </a:solidFill>
                <a:latin typeface="Calibri" panose="020F0502020204030204" pitchFamily="34" charset="0"/>
                <a:cs typeface="Calibri" panose="020F0502020204030204" pitchFamily="34" charset="0"/>
              </a:rPr>
              <a:t>amount of legal restrictions; </a:t>
            </a:r>
            <a:endParaRPr lang="ru-RU" sz="1400" i="1" dirty="0" smtClean="0">
              <a:solidFill>
                <a:schemeClr val="bg1"/>
              </a:solidFill>
              <a:latin typeface="Calibri" panose="020F0502020204030204" pitchFamily="34" charset="0"/>
              <a:cs typeface="Calibri" panose="020F0502020204030204" pitchFamily="34" charset="0"/>
            </a:endParaRPr>
          </a:p>
          <a:p>
            <a:pPr lvl="1" algn="just">
              <a:lnSpc>
                <a:spcPct val="107000"/>
              </a:lnSpc>
              <a:buFont typeface="Wingdings" pitchFamily="2" charset="2"/>
              <a:buChar char="§"/>
            </a:pPr>
            <a:r>
              <a:rPr lang="en-US" sz="1400" i="1" dirty="0" smtClean="0">
                <a:solidFill>
                  <a:schemeClr val="bg1"/>
                </a:solidFill>
                <a:latin typeface="Calibri" panose="020F0502020204030204" pitchFamily="34" charset="0"/>
                <a:cs typeface="Calibri" panose="020F0502020204030204" pitchFamily="34" charset="0"/>
              </a:rPr>
              <a:t>lack </a:t>
            </a:r>
            <a:r>
              <a:rPr lang="en-US" sz="1400" i="1" dirty="0">
                <a:solidFill>
                  <a:schemeClr val="bg1"/>
                </a:solidFill>
                <a:latin typeface="Calibri" panose="020F0502020204030204" pitchFamily="34" charset="0"/>
                <a:cs typeface="Calibri" panose="020F0502020204030204" pitchFamily="34" charset="0"/>
              </a:rPr>
              <a:t>of qualified specialists skilled at telecommunication </a:t>
            </a:r>
            <a:r>
              <a:rPr lang="en-US" sz="1400" i="1" dirty="0" smtClean="0">
                <a:solidFill>
                  <a:schemeClr val="bg1"/>
                </a:solidFill>
                <a:latin typeface="Calibri" panose="020F0502020204030204" pitchFamily="34" charset="0"/>
                <a:cs typeface="Calibri" panose="020F0502020204030204" pitchFamily="34" charset="0"/>
              </a:rPr>
              <a:t>technologies;</a:t>
            </a:r>
            <a:endParaRPr lang="ru-RU" sz="1400" i="1" dirty="0" smtClean="0">
              <a:solidFill>
                <a:schemeClr val="bg1"/>
              </a:solidFill>
              <a:latin typeface="Calibri" panose="020F0502020204030204" pitchFamily="34" charset="0"/>
              <a:cs typeface="Calibri" panose="020F0502020204030204" pitchFamily="34" charset="0"/>
            </a:endParaRPr>
          </a:p>
          <a:p>
            <a:pPr lvl="1" algn="just">
              <a:lnSpc>
                <a:spcPct val="107000"/>
              </a:lnSpc>
              <a:buFont typeface="Wingdings" pitchFamily="2" charset="2"/>
              <a:buChar char="§"/>
            </a:pPr>
            <a:r>
              <a:rPr lang="en-US" sz="1400" i="1" dirty="0" smtClean="0">
                <a:solidFill>
                  <a:schemeClr val="bg1"/>
                </a:solidFill>
                <a:latin typeface="Calibri" panose="020F0502020204030204" pitchFamily="34" charset="0"/>
                <a:cs typeface="Calibri" panose="020F0502020204030204" pitchFamily="34" charset="0"/>
              </a:rPr>
              <a:t>low </a:t>
            </a:r>
            <a:r>
              <a:rPr lang="en-US" sz="1400" i="1" dirty="0">
                <a:solidFill>
                  <a:schemeClr val="bg1"/>
                </a:solidFill>
                <a:latin typeface="Calibri" panose="020F0502020204030204" pitchFamily="34" charset="0"/>
                <a:cs typeface="Calibri" panose="020F0502020204030204" pitchFamily="34" charset="0"/>
              </a:rPr>
              <a:t>integration of telemedicine in the Compulsory Medical Insurance system; </a:t>
            </a:r>
            <a:endParaRPr lang="ru-RU" sz="1400" i="1" dirty="0" smtClean="0">
              <a:solidFill>
                <a:schemeClr val="bg1"/>
              </a:solidFill>
              <a:latin typeface="Calibri" panose="020F0502020204030204" pitchFamily="34" charset="0"/>
              <a:cs typeface="Calibri" panose="020F0502020204030204" pitchFamily="34" charset="0"/>
            </a:endParaRPr>
          </a:p>
          <a:p>
            <a:pPr lvl="1" algn="just">
              <a:lnSpc>
                <a:spcPct val="107000"/>
              </a:lnSpc>
              <a:buFont typeface="Wingdings" pitchFamily="2" charset="2"/>
              <a:buChar char="§"/>
            </a:pPr>
            <a:r>
              <a:rPr lang="en-US" sz="1400" i="1" dirty="0" smtClean="0">
                <a:solidFill>
                  <a:schemeClr val="bg1"/>
                </a:solidFill>
                <a:latin typeface="Calibri" panose="020F0502020204030204" pitchFamily="34" charset="0"/>
                <a:cs typeface="Calibri" panose="020F0502020204030204" pitchFamily="34" charset="0"/>
              </a:rPr>
              <a:t>high </a:t>
            </a:r>
            <a:r>
              <a:rPr lang="en-US" sz="1400" i="1" dirty="0">
                <a:solidFill>
                  <a:schemeClr val="bg1"/>
                </a:solidFill>
                <a:latin typeface="Calibri" panose="020F0502020204030204" pitchFamily="34" charset="0"/>
                <a:cs typeface="Calibri" panose="020F0502020204030204" pitchFamily="34" charset="0"/>
              </a:rPr>
              <a:t>cost of </a:t>
            </a:r>
            <a:r>
              <a:rPr lang="en-US" sz="1400" i="1" dirty="0" err="1">
                <a:solidFill>
                  <a:schemeClr val="bg1"/>
                </a:solidFill>
                <a:latin typeface="Calibri" panose="020F0502020204030204" pitchFamily="34" charset="0"/>
                <a:cs typeface="Calibri" panose="020F0502020204030204" pitchFamily="34" charset="0"/>
              </a:rPr>
              <a:t>infocommunication</a:t>
            </a:r>
            <a:r>
              <a:rPr lang="en-US" sz="1400" i="1" dirty="0">
                <a:solidFill>
                  <a:schemeClr val="bg1"/>
                </a:solidFill>
                <a:latin typeface="Calibri" panose="020F0502020204030204" pitchFamily="34" charset="0"/>
                <a:cs typeface="Calibri" panose="020F0502020204030204" pitchFamily="34" charset="0"/>
              </a:rPr>
              <a:t> technologies; </a:t>
            </a:r>
            <a:endParaRPr lang="ru-RU" sz="1400" i="1" dirty="0" smtClean="0">
              <a:solidFill>
                <a:schemeClr val="bg1"/>
              </a:solidFill>
              <a:latin typeface="Calibri" panose="020F0502020204030204" pitchFamily="34" charset="0"/>
              <a:cs typeface="Calibri" panose="020F0502020204030204" pitchFamily="34" charset="0"/>
            </a:endParaRPr>
          </a:p>
          <a:p>
            <a:pPr lvl="1" algn="just">
              <a:lnSpc>
                <a:spcPct val="107000"/>
              </a:lnSpc>
              <a:buFont typeface="Wingdings" pitchFamily="2" charset="2"/>
              <a:buChar char="§"/>
            </a:pPr>
            <a:r>
              <a:rPr lang="en-US" sz="1400" i="1" dirty="0" smtClean="0">
                <a:solidFill>
                  <a:schemeClr val="bg1"/>
                </a:solidFill>
                <a:latin typeface="Calibri" panose="020F0502020204030204" pitchFamily="34" charset="0"/>
                <a:cs typeface="Calibri" panose="020F0502020204030204" pitchFamily="34" charset="0"/>
              </a:rPr>
              <a:t>lack </a:t>
            </a:r>
            <a:r>
              <a:rPr lang="en-US" sz="1400" i="1" dirty="0">
                <a:solidFill>
                  <a:schemeClr val="bg1"/>
                </a:solidFill>
                <a:latin typeface="Calibri" panose="020F0502020204030204" pitchFamily="34" charset="0"/>
                <a:cs typeface="Calibri" panose="020F0502020204030204" pitchFamily="34" charset="0"/>
              </a:rPr>
              <a:t>of relevant external and internal infrastructure and low interaction with digital services.</a:t>
            </a:r>
            <a:endParaRPr lang="en-US" sz="1400" i="1" dirty="0">
              <a:solidFill>
                <a:schemeClr val="bg1"/>
              </a:solidFill>
              <a:latin typeface="Calibri" panose="020F0502020204030204" pitchFamily="34" charset="0"/>
              <a:cs typeface="Calibri" panose="020F0502020204030204" pitchFamily="34" charset="0"/>
            </a:endParaRPr>
          </a:p>
        </p:txBody>
      </p:sp>
      <p:pic>
        <p:nvPicPr>
          <p:cNvPr id="10" name="Graphic 37" descr="Branching diagram">
            <a:extLst>
              <a:ext uri="{FF2B5EF4-FFF2-40B4-BE49-F238E27FC236}">
                <a16:creationId xmlns:a16="http://schemas.microsoft.com/office/drawing/2014/main" id="{4A100DCD-9C5D-F54D-BDA4-7952F1639A4F}"/>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xmlns="" r:embed="rId57"/>
              </a:ext>
            </a:extLst>
          </a:blip>
          <a:stretch>
            <a:fillRect/>
          </a:stretch>
        </p:blipFill>
        <p:spPr>
          <a:xfrm>
            <a:off x="439508" y="267872"/>
            <a:ext cx="590544" cy="590544"/>
          </a:xfrm>
          <a:prstGeom prst="rect">
            <a:avLst/>
          </a:prstGeom>
        </p:spPr>
      </p:pic>
    </p:spTree>
    <p:extLst>
      <p:ext uri="{BB962C8B-B14F-4D97-AF65-F5344CB8AC3E}">
        <p14:creationId xmlns:p14="http://schemas.microsoft.com/office/powerpoint/2010/main" val="177352358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4297781C-0D62-4EA0-8800-B6C9927318E8}"/>
              </a:ext>
            </a:extLst>
          </p:cNvPr>
          <p:cNvSpPr>
            <a:spLocks noGrp="1"/>
          </p:cNvSpPr>
          <p:nvPr>
            <p:ph idx="4294967295"/>
          </p:nvPr>
        </p:nvSpPr>
        <p:spPr>
          <a:xfrm>
            <a:off x="0" y="1010886"/>
            <a:ext cx="6059277" cy="4920506"/>
          </a:xfrm>
          <a:prstGeom prst="rect">
            <a:avLst/>
          </a:prstGeom>
        </p:spPr>
        <p:txBody>
          <a:bodyPr>
            <a:noAutofit/>
          </a:bodyPr>
          <a:lstStyle/>
          <a:p>
            <a:pPr lvl="0" algn="just">
              <a:lnSpc>
                <a:spcPct val="107000"/>
              </a:lnSpc>
              <a:spcAft>
                <a:spcPts val="0"/>
              </a:spcAft>
              <a:buFont typeface="Wingdings" pitchFamily="2" charset="2"/>
              <a:buChar char="§"/>
            </a:pPr>
            <a:r>
              <a:rPr lang="ru-RU" sz="1400" dirty="0" smtClean="0">
                <a:solidFill>
                  <a:srgbClr val="308F43"/>
                </a:solidFill>
                <a:latin typeface="Calibri" panose="020F0502020204030204" pitchFamily="34" charset="0"/>
                <a:ea typeface="+mj-ea"/>
                <a:cs typeface="Calibri" panose="020F0502020204030204" pitchFamily="34" charset="0"/>
              </a:rPr>
              <a:t>Существует </a:t>
            </a:r>
            <a:r>
              <a:rPr lang="ru-RU" sz="1400" b="1" dirty="0">
                <a:solidFill>
                  <a:srgbClr val="308F43"/>
                </a:solidFill>
                <a:latin typeface="Calibri" panose="020F0502020204030204" pitchFamily="34" charset="0"/>
                <a:ea typeface="+mj-ea"/>
                <a:cs typeface="Calibri" panose="020F0502020204030204" pitchFamily="34" charset="0"/>
              </a:rPr>
              <a:t>дефицит платформ</a:t>
            </a:r>
            <a:r>
              <a:rPr lang="ru-RU" sz="1400" dirty="0">
                <a:solidFill>
                  <a:srgbClr val="308F43"/>
                </a:solidFill>
                <a:latin typeface="Calibri" panose="020F0502020204030204" pitchFamily="34" charset="0"/>
                <a:ea typeface="+mj-ea"/>
                <a:cs typeface="Calibri" panose="020F0502020204030204" pitchFamily="34" charset="0"/>
              </a:rPr>
              <a:t>, на которых возможно полноценное оказание медицинской помощи удаленно. Большинство телемедицинских сервисов - это операторы, позволяющие оказывать информационные услуги, и при этом часто рекламного характера. Ключевые лидеры рынка телемедицины окончательно не определены. Сильная борьба за пациента отсутствует.</a:t>
            </a:r>
          </a:p>
          <a:p>
            <a:pPr lvl="0" algn="just">
              <a:lnSpc>
                <a:spcPct val="107000"/>
              </a:lnSpc>
              <a:spcAft>
                <a:spcPts val="0"/>
              </a:spcAft>
              <a:buFont typeface="Wingdings" pitchFamily="2" charset="2"/>
              <a:buChar char="§"/>
            </a:pPr>
            <a:r>
              <a:rPr lang="ru-RU" sz="1400" dirty="0" smtClean="0">
                <a:solidFill>
                  <a:srgbClr val="308F43"/>
                </a:solidFill>
                <a:latin typeface="Calibri" panose="020F0502020204030204" pitchFamily="34" charset="0"/>
                <a:ea typeface="+mj-ea"/>
                <a:cs typeface="Calibri" panose="020F0502020204030204" pitchFamily="34" charset="0"/>
              </a:rPr>
              <a:t>Малая </a:t>
            </a:r>
            <a:r>
              <a:rPr lang="ru-RU" sz="1400" dirty="0">
                <a:solidFill>
                  <a:srgbClr val="308F43"/>
                </a:solidFill>
                <a:latin typeface="Calibri" panose="020F0502020204030204" pitchFamily="34" charset="0"/>
                <a:ea typeface="+mj-ea"/>
                <a:cs typeface="Calibri" panose="020F0502020204030204" pitchFamily="34" charset="0"/>
              </a:rPr>
              <a:t>информированность населения о возможностях телемедицины и неполный территориальный охват услугами телемедицины сводят к минимуму возможность свободного выбора лучшего поставщика телемедицинских услуг со стороны пациентов. Такая ситуация слабо стимулирует конкуренцию среди поставщиков.</a:t>
            </a:r>
          </a:p>
          <a:p>
            <a:pPr lvl="0" algn="just">
              <a:lnSpc>
                <a:spcPct val="107000"/>
              </a:lnSpc>
              <a:spcAft>
                <a:spcPts val="0"/>
              </a:spcAft>
              <a:buFont typeface="Wingdings" pitchFamily="2" charset="2"/>
              <a:buChar char="§"/>
            </a:pPr>
            <a:r>
              <a:rPr lang="ru-RU" sz="1400" dirty="0" smtClean="0">
                <a:solidFill>
                  <a:srgbClr val="308F43"/>
                </a:solidFill>
                <a:latin typeface="Calibri" panose="020F0502020204030204" pitchFamily="34" charset="0"/>
                <a:ea typeface="+mj-ea"/>
                <a:cs typeface="Calibri" panose="020F0502020204030204" pitchFamily="34" charset="0"/>
              </a:rPr>
              <a:t>Для </a:t>
            </a:r>
            <a:r>
              <a:rPr lang="ru-RU" sz="1400" b="1" dirty="0">
                <a:solidFill>
                  <a:srgbClr val="308F43"/>
                </a:solidFill>
                <a:latin typeface="Calibri" panose="020F0502020204030204" pitchFamily="34" charset="0"/>
                <a:ea typeface="+mj-ea"/>
                <a:cs typeface="Calibri" panose="020F0502020204030204" pitchFamily="34" charset="0"/>
              </a:rPr>
              <a:t>широкомасштабного внедрения телемедицины </a:t>
            </a:r>
            <a:r>
              <a:rPr lang="ru-RU" sz="1400" dirty="0">
                <a:solidFill>
                  <a:srgbClr val="308F43"/>
                </a:solidFill>
                <a:latin typeface="Calibri" panose="020F0502020204030204" pitchFamily="34" charset="0"/>
                <a:ea typeface="+mj-ea"/>
                <a:cs typeface="Calibri" panose="020F0502020204030204" pitchFamily="34" charset="0"/>
              </a:rPr>
              <a:t>в России, важно донести информацию о преимуществах данной услуги и развить культуру ее потребления и оказания. Для этого необходимо обучение врачей, изменение их мышления, а также мышления руководства клиник и населения. </a:t>
            </a:r>
          </a:p>
          <a:p>
            <a:pPr lvl="0" algn="just">
              <a:lnSpc>
                <a:spcPct val="107000"/>
              </a:lnSpc>
              <a:spcAft>
                <a:spcPts val="0"/>
              </a:spcAft>
              <a:buFont typeface="Wingdings" pitchFamily="2" charset="2"/>
              <a:buChar char="§"/>
            </a:pPr>
            <a:r>
              <a:rPr lang="ru-RU" sz="1400" dirty="0" smtClean="0">
                <a:solidFill>
                  <a:srgbClr val="308F43"/>
                </a:solidFill>
                <a:latin typeface="Calibri" panose="020F0502020204030204" pitchFamily="34" charset="0"/>
                <a:ea typeface="+mj-ea"/>
                <a:cs typeface="Calibri" panose="020F0502020204030204" pitchFamily="34" charset="0"/>
              </a:rPr>
              <a:t>Пандемия </a:t>
            </a:r>
            <a:r>
              <a:rPr lang="ru-RU" sz="1400" dirty="0">
                <a:solidFill>
                  <a:srgbClr val="308F43"/>
                </a:solidFill>
                <a:latin typeface="Calibri" panose="020F0502020204030204" pitchFamily="34" charset="0"/>
                <a:ea typeface="+mj-ea"/>
                <a:cs typeface="Calibri" panose="020F0502020204030204" pitchFamily="34" charset="0"/>
              </a:rPr>
              <a:t>COVID-19 и карантинные меры привлекли больше внимания к </a:t>
            </a:r>
            <a:r>
              <a:rPr lang="ru-RU" sz="1400" dirty="0" err="1">
                <a:solidFill>
                  <a:srgbClr val="308F43"/>
                </a:solidFill>
                <a:latin typeface="Calibri" panose="020F0502020204030204" pitchFamily="34" charset="0"/>
                <a:ea typeface="+mj-ea"/>
                <a:cs typeface="Calibri" panose="020F0502020204030204" pitchFamily="34" charset="0"/>
              </a:rPr>
              <a:t>стартапам</a:t>
            </a:r>
            <a:r>
              <a:rPr lang="ru-RU" sz="1400" dirty="0">
                <a:solidFill>
                  <a:srgbClr val="308F43"/>
                </a:solidFill>
                <a:latin typeface="Calibri" panose="020F0502020204030204" pitchFamily="34" charset="0"/>
                <a:ea typeface="+mj-ea"/>
                <a:cs typeface="Calibri" panose="020F0502020204030204" pitchFamily="34" charset="0"/>
              </a:rPr>
              <a:t> в сфере телемедицины со стороны клиник, инвесторов и пациентов, в первую очередь, повлияв на образ их мышления.</a:t>
            </a:r>
          </a:p>
        </p:txBody>
      </p:sp>
      <p:sp>
        <p:nvSpPr>
          <p:cNvPr id="4" name="TextBox 3">
            <a:extLst>
              <a:ext uri="{FF2B5EF4-FFF2-40B4-BE49-F238E27FC236}">
                <a16:creationId xmlns:a16="http://schemas.microsoft.com/office/drawing/2014/main" id="{283A6E5E-079E-724A-9BD7-6D1560AAE5DE}"/>
              </a:ext>
            </a:extLst>
          </p:cNvPr>
          <p:cNvSpPr txBox="1"/>
          <p:nvPr/>
        </p:nvSpPr>
        <p:spPr>
          <a:xfrm>
            <a:off x="1282995" y="267872"/>
            <a:ext cx="9984103" cy="523220"/>
          </a:xfrm>
          <a:prstGeom prst="rect">
            <a:avLst/>
          </a:prstGeom>
          <a:noFill/>
        </p:spPr>
        <p:txBody>
          <a:bodyPr wrap="square" rtlCol="0">
            <a:spAutoFit/>
          </a:bodyPr>
          <a:lstStyle/>
          <a:p>
            <a:r>
              <a:rPr lang="ru-RU" sz="2800" b="1" dirty="0" smtClean="0">
                <a:solidFill>
                  <a:srgbClr val="E54D25"/>
                </a:solidFill>
                <a:latin typeface="Calibri" panose="020F0502020204030204" pitchFamily="34" charset="0"/>
                <a:cs typeface="Calibri" panose="020F0502020204030204" pitchFamily="34" charset="0"/>
              </a:rPr>
              <a:t>ИНФРАСТРУКТУРА</a:t>
            </a:r>
            <a:r>
              <a:rPr lang="en-US" sz="2800" b="1" dirty="0">
                <a:solidFill>
                  <a:srgbClr val="E54D25"/>
                </a:solidFill>
                <a:latin typeface="Calibri" panose="020F0502020204030204" pitchFamily="34" charset="0"/>
                <a:cs typeface="Calibri" panose="020F0502020204030204" pitchFamily="34" charset="0"/>
              </a:rPr>
              <a:t> /</a:t>
            </a:r>
            <a:r>
              <a:rPr lang="en-US" sz="2800" b="1" dirty="0">
                <a:solidFill>
                  <a:srgbClr val="308F43"/>
                </a:solidFill>
                <a:latin typeface="Calibri" panose="020F0502020204030204" pitchFamily="34" charset="0"/>
                <a:cs typeface="Calibri" panose="020F0502020204030204" pitchFamily="34" charset="0"/>
              </a:rPr>
              <a:t>/ </a:t>
            </a:r>
            <a:r>
              <a:rPr lang="en-US" sz="2800" b="1" i="1" dirty="0">
                <a:solidFill>
                  <a:srgbClr val="308F43"/>
                </a:solidFill>
                <a:latin typeface="Calibri" panose="020F0502020204030204" pitchFamily="34" charset="0"/>
                <a:cs typeface="Calibri" panose="020F0502020204030204" pitchFamily="34" charset="0"/>
              </a:rPr>
              <a:t>Infrastructure</a:t>
            </a:r>
            <a:endParaRPr lang="ru-RU" sz="2800" b="1" dirty="0">
              <a:solidFill>
                <a:srgbClr val="E54D25"/>
              </a:solidFill>
              <a:latin typeface="Calibri" panose="020F0502020204030204" pitchFamily="34" charset="0"/>
              <a:cs typeface="Calibri" panose="020F0502020204030204" pitchFamily="34" charset="0"/>
            </a:endParaRPr>
          </a:p>
        </p:txBody>
      </p:sp>
      <p:grpSp>
        <p:nvGrpSpPr>
          <p:cNvPr id="7" name="Group 6">
            <a:extLst>
              <a:ext uri="{FF2B5EF4-FFF2-40B4-BE49-F238E27FC236}">
                <a16:creationId xmlns:a16="http://schemas.microsoft.com/office/drawing/2014/main" id="{5AC689B2-9071-AF47-8A12-F7F89814B7EA}"/>
              </a:ext>
            </a:extLst>
          </p:cNvPr>
          <p:cNvGrpSpPr/>
          <p:nvPr/>
        </p:nvGrpSpPr>
        <p:grpSpPr>
          <a:xfrm>
            <a:off x="0" y="77588"/>
            <a:ext cx="1201531" cy="903788"/>
            <a:chOff x="-10684" y="2584995"/>
            <a:chExt cx="2656348" cy="1998096"/>
          </a:xfrm>
        </p:grpSpPr>
        <p:sp>
          <p:nvSpPr>
            <p:cNvPr id="5" name="Freeform: Shape 78">
              <a:extLst>
                <a:ext uri="{FF2B5EF4-FFF2-40B4-BE49-F238E27FC236}">
                  <a16:creationId xmlns:a16="http://schemas.microsoft.com/office/drawing/2014/main" id="{91467805-3AB9-9845-BDD4-DCC9EDF9F967}"/>
                </a:ext>
              </a:extLst>
            </p:cNvPr>
            <p:cNvSpPr/>
            <p:nvPr/>
          </p:nvSpPr>
          <p:spPr>
            <a:xfrm>
              <a:off x="-10684" y="2584995"/>
              <a:ext cx="2656348" cy="1998096"/>
            </a:xfrm>
            <a:custGeom>
              <a:avLst/>
              <a:gdLst>
                <a:gd name="connsiteX0" fmla="*/ 0 w 1411264"/>
                <a:gd name="connsiteY0" fmla="*/ 0 h 1061548"/>
                <a:gd name="connsiteX1" fmla="*/ 880490 w 1411264"/>
                <a:gd name="connsiteY1" fmla="*/ 0 h 1061548"/>
                <a:gd name="connsiteX2" fmla="*/ 1411264 w 1411264"/>
                <a:gd name="connsiteY2" fmla="*/ 530774 h 1061548"/>
                <a:gd name="connsiteX3" fmla="*/ 1411263 w 1411264"/>
                <a:gd name="connsiteY3" fmla="*/ 530774 h 1061548"/>
                <a:gd name="connsiteX4" fmla="*/ 880489 w 1411264"/>
                <a:gd name="connsiteY4" fmla="*/ 1061548 h 1061548"/>
                <a:gd name="connsiteX5" fmla="*/ 0 w 1411264"/>
                <a:gd name="connsiteY5" fmla="*/ 1061547 h 1061548"/>
                <a:gd name="connsiteX6" fmla="*/ 0 w 1411264"/>
                <a:gd name="connsiteY6" fmla="*/ 0 h 10615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411264" h="1061548">
                  <a:moveTo>
                    <a:pt x="0" y="0"/>
                  </a:moveTo>
                  <a:lnTo>
                    <a:pt x="880490" y="0"/>
                  </a:lnTo>
                  <a:cubicBezTo>
                    <a:pt x="1173628" y="0"/>
                    <a:pt x="1411264" y="237636"/>
                    <a:pt x="1411264" y="530774"/>
                  </a:cubicBezTo>
                  <a:lnTo>
                    <a:pt x="1411263" y="530774"/>
                  </a:lnTo>
                  <a:cubicBezTo>
                    <a:pt x="1411263" y="823912"/>
                    <a:pt x="1173627" y="1061548"/>
                    <a:pt x="880489" y="1061548"/>
                  </a:cubicBezTo>
                  <a:lnTo>
                    <a:pt x="0" y="1061547"/>
                  </a:lnTo>
                  <a:lnTo>
                    <a:pt x="0" y="0"/>
                  </a:lnTo>
                  <a:close/>
                </a:path>
              </a:pathLst>
            </a:custGeom>
            <a:solidFill>
              <a:schemeClr val="tx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6" name="Oval 5">
              <a:extLst>
                <a:ext uri="{FF2B5EF4-FFF2-40B4-BE49-F238E27FC236}">
                  <a16:creationId xmlns:a16="http://schemas.microsoft.com/office/drawing/2014/main" id="{245A82B6-D34D-4348-99DE-9120B5F87BDB}"/>
                </a:ext>
              </a:extLst>
            </p:cNvPr>
            <p:cNvSpPr/>
            <p:nvPr/>
          </p:nvSpPr>
          <p:spPr>
            <a:xfrm>
              <a:off x="804671" y="2783115"/>
              <a:ext cx="1618197" cy="1618197"/>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sz="1600" b="1" dirty="0">
                <a:solidFill>
                  <a:schemeClr val="accent4"/>
                </a:solidFill>
              </a:endParaRPr>
            </a:p>
          </p:txBody>
        </p:sp>
      </p:grpSp>
      <p:sp>
        <p:nvSpPr>
          <p:cNvPr id="9" name="Объект 2">
            <a:extLst>
              <a:ext uri="{FF2B5EF4-FFF2-40B4-BE49-F238E27FC236}">
                <a16:creationId xmlns:a16="http://schemas.microsoft.com/office/drawing/2014/main" id="{4297781C-0D62-4EA0-8800-B6C9927318E8}"/>
              </a:ext>
            </a:extLst>
          </p:cNvPr>
          <p:cNvSpPr txBox="1">
            <a:spLocks/>
          </p:cNvSpPr>
          <p:nvPr/>
        </p:nvSpPr>
        <p:spPr>
          <a:xfrm>
            <a:off x="6059277" y="1027444"/>
            <a:ext cx="6059277" cy="4920507"/>
          </a:xfrm>
          <a:prstGeom prst="rect">
            <a:avLst/>
          </a:prstGeom>
          <a:solidFill>
            <a:schemeClr val="tx1">
              <a:lumMod val="85000"/>
            </a:schemeClr>
          </a:solidFill>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lvl="0">
              <a:lnSpc>
                <a:spcPct val="107000"/>
              </a:lnSpc>
              <a:spcAft>
                <a:spcPts val="0"/>
              </a:spcAft>
              <a:buFont typeface="Wingdings" pitchFamily="2" charset="2"/>
              <a:buChar char="§"/>
            </a:pPr>
            <a:r>
              <a:rPr lang="en-US" sz="1400" i="1" dirty="0" smtClean="0">
                <a:solidFill>
                  <a:schemeClr val="bg1"/>
                </a:solidFill>
                <a:latin typeface="Calibri" panose="020F0502020204030204" pitchFamily="34" charset="0"/>
                <a:cs typeface="Calibri" panose="020F0502020204030204" pitchFamily="34" charset="0"/>
              </a:rPr>
              <a:t>There </a:t>
            </a:r>
            <a:r>
              <a:rPr lang="en-US" sz="1400" i="1" dirty="0">
                <a:solidFill>
                  <a:schemeClr val="bg1"/>
                </a:solidFill>
                <a:latin typeface="Calibri" panose="020F0502020204030204" pitchFamily="34" charset="0"/>
                <a:cs typeface="Calibri" panose="020F0502020204030204" pitchFamily="34" charset="0"/>
              </a:rPr>
              <a:t>is a </a:t>
            </a:r>
            <a:r>
              <a:rPr lang="en-US" sz="1400" b="1" i="1" dirty="0">
                <a:solidFill>
                  <a:schemeClr val="bg1"/>
                </a:solidFill>
                <a:latin typeface="Calibri" panose="020F0502020204030204" pitchFamily="34" charset="0"/>
                <a:cs typeface="Calibri" panose="020F0502020204030204" pitchFamily="34" charset="0"/>
              </a:rPr>
              <a:t>lack of platforms </a:t>
            </a:r>
            <a:r>
              <a:rPr lang="en-US" sz="1400" i="1" dirty="0">
                <a:solidFill>
                  <a:schemeClr val="bg1"/>
                </a:solidFill>
                <a:latin typeface="Calibri" panose="020F0502020204030204" pitchFamily="34" charset="0"/>
                <a:cs typeface="Calibri" panose="020F0502020204030204" pitchFamily="34" charset="0"/>
              </a:rPr>
              <a:t>that allow to remotely provide a full range of medical services. Most telemedicine services are operators that provide information services, and at the same time advertise them. Key leaders in the telemedicine market are not yet apparent. There is no fierce competition for the patient</a:t>
            </a:r>
            <a:r>
              <a:rPr lang="en-US" sz="1400" i="1" dirty="0" smtClean="0">
                <a:solidFill>
                  <a:schemeClr val="bg1"/>
                </a:solidFill>
                <a:latin typeface="Calibri" panose="020F0502020204030204" pitchFamily="34" charset="0"/>
                <a:cs typeface="Calibri" panose="020F0502020204030204" pitchFamily="34" charset="0"/>
              </a:rPr>
              <a:t>.</a:t>
            </a:r>
            <a:r>
              <a:rPr lang="ru-RU" sz="1400" i="1" dirty="0" smtClean="0">
                <a:solidFill>
                  <a:schemeClr val="bg1"/>
                </a:solidFill>
                <a:latin typeface="Calibri" panose="020F0502020204030204" pitchFamily="34" charset="0"/>
                <a:cs typeface="Calibri" panose="020F0502020204030204" pitchFamily="34" charset="0"/>
              </a:rPr>
              <a:t/>
            </a:r>
            <a:br>
              <a:rPr lang="ru-RU" sz="1400" i="1" dirty="0" smtClean="0">
                <a:solidFill>
                  <a:schemeClr val="bg1"/>
                </a:solidFill>
                <a:latin typeface="Calibri" panose="020F0502020204030204" pitchFamily="34" charset="0"/>
                <a:cs typeface="Calibri" panose="020F0502020204030204" pitchFamily="34" charset="0"/>
              </a:rPr>
            </a:br>
            <a:endParaRPr lang="en-US" sz="1400" i="1" dirty="0">
              <a:solidFill>
                <a:schemeClr val="bg1"/>
              </a:solidFill>
              <a:latin typeface="Calibri" panose="020F0502020204030204" pitchFamily="34" charset="0"/>
              <a:cs typeface="Calibri" panose="020F0502020204030204" pitchFamily="34" charset="0"/>
            </a:endParaRPr>
          </a:p>
          <a:p>
            <a:pPr lvl="0">
              <a:lnSpc>
                <a:spcPct val="107000"/>
              </a:lnSpc>
              <a:spcAft>
                <a:spcPts val="0"/>
              </a:spcAft>
              <a:buFont typeface="Wingdings" pitchFamily="2" charset="2"/>
              <a:buChar char="§"/>
            </a:pPr>
            <a:r>
              <a:rPr lang="en-US" sz="1400" i="1" dirty="0" smtClean="0">
                <a:solidFill>
                  <a:schemeClr val="bg1"/>
                </a:solidFill>
                <a:latin typeface="Calibri" panose="020F0502020204030204" pitchFamily="34" charset="0"/>
                <a:cs typeface="Calibri" panose="020F0502020204030204" pitchFamily="34" charset="0"/>
              </a:rPr>
              <a:t>Population </a:t>
            </a:r>
            <a:r>
              <a:rPr lang="en-US" sz="1400" i="1" dirty="0">
                <a:solidFill>
                  <a:schemeClr val="bg1"/>
                </a:solidFill>
                <a:latin typeface="Calibri" panose="020F0502020204030204" pitchFamily="34" charset="0"/>
                <a:cs typeface="Calibri" panose="020F0502020204030204" pitchFamily="34" charset="0"/>
              </a:rPr>
              <a:t>is mostly unaware of telemedicine possibilities and their territorial coverage is incomplete. These facts minimize the patient voluntary choice of the best provider of telemedicine services. This situation does little to stimulate competition among the providers</a:t>
            </a:r>
            <a:r>
              <a:rPr lang="en-US" sz="1400" i="1" dirty="0" smtClean="0">
                <a:solidFill>
                  <a:schemeClr val="bg1"/>
                </a:solidFill>
                <a:latin typeface="Calibri" panose="020F0502020204030204" pitchFamily="34" charset="0"/>
                <a:cs typeface="Calibri" panose="020F0502020204030204" pitchFamily="34" charset="0"/>
              </a:rPr>
              <a:t>.</a:t>
            </a:r>
            <a:r>
              <a:rPr lang="ru-RU" sz="1400" i="1" dirty="0" smtClean="0">
                <a:solidFill>
                  <a:schemeClr val="bg1"/>
                </a:solidFill>
                <a:latin typeface="Calibri" panose="020F0502020204030204" pitchFamily="34" charset="0"/>
                <a:cs typeface="Calibri" panose="020F0502020204030204" pitchFamily="34" charset="0"/>
              </a:rPr>
              <a:t/>
            </a:r>
            <a:br>
              <a:rPr lang="ru-RU" sz="1400" i="1" dirty="0" smtClean="0">
                <a:solidFill>
                  <a:schemeClr val="bg1"/>
                </a:solidFill>
                <a:latin typeface="Calibri" panose="020F0502020204030204" pitchFamily="34" charset="0"/>
                <a:cs typeface="Calibri" panose="020F0502020204030204" pitchFamily="34" charset="0"/>
              </a:rPr>
            </a:br>
            <a:endParaRPr lang="en-US" sz="1400" i="1" dirty="0">
              <a:solidFill>
                <a:schemeClr val="bg1"/>
              </a:solidFill>
              <a:latin typeface="Calibri" panose="020F0502020204030204" pitchFamily="34" charset="0"/>
              <a:cs typeface="Calibri" panose="020F0502020204030204" pitchFamily="34" charset="0"/>
            </a:endParaRPr>
          </a:p>
          <a:p>
            <a:pPr lvl="0">
              <a:lnSpc>
                <a:spcPct val="107000"/>
              </a:lnSpc>
              <a:spcAft>
                <a:spcPts val="0"/>
              </a:spcAft>
              <a:buFont typeface="Wingdings" pitchFamily="2" charset="2"/>
              <a:buChar char="§"/>
            </a:pPr>
            <a:r>
              <a:rPr lang="en-US" sz="1400" i="1" dirty="0" smtClean="0">
                <a:solidFill>
                  <a:schemeClr val="bg1"/>
                </a:solidFill>
                <a:latin typeface="Calibri" panose="020F0502020204030204" pitchFamily="34" charset="0"/>
                <a:cs typeface="Calibri" panose="020F0502020204030204" pitchFamily="34" charset="0"/>
              </a:rPr>
              <a:t>For </a:t>
            </a:r>
            <a:r>
              <a:rPr lang="en-US" sz="1400" i="1" dirty="0">
                <a:solidFill>
                  <a:schemeClr val="bg1"/>
                </a:solidFill>
                <a:latin typeface="Calibri" panose="020F0502020204030204" pitchFamily="34" charset="0"/>
                <a:cs typeface="Calibri" panose="020F0502020204030204" pitchFamily="34" charset="0"/>
              </a:rPr>
              <a:t>the </a:t>
            </a:r>
            <a:r>
              <a:rPr lang="en-US" sz="1400" b="1" i="1" dirty="0">
                <a:solidFill>
                  <a:schemeClr val="bg1"/>
                </a:solidFill>
                <a:latin typeface="Calibri" panose="020F0502020204030204" pitchFamily="34" charset="0"/>
                <a:cs typeface="Calibri" panose="020F0502020204030204" pitchFamily="34" charset="0"/>
              </a:rPr>
              <a:t>large-scale adoption of telemedicine </a:t>
            </a:r>
            <a:r>
              <a:rPr lang="en-US" sz="1400" i="1" dirty="0">
                <a:solidFill>
                  <a:schemeClr val="bg1"/>
                </a:solidFill>
                <a:latin typeface="Calibri" panose="020F0502020204030204" pitchFamily="34" charset="0"/>
                <a:cs typeface="Calibri" panose="020F0502020204030204" pitchFamily="34" charset="0"/>
              </a:rPr>
              <a:t>in Russia, it is important to inform about the benefits of this service and develop a culture of its consumption and provision. This requires training doctors, changing the way of thinking of doctors, management of clinics and population</a:t>
            </a:r>
            <a:r>
              <a:rPr lang="en-US" sz="1400" i="1" dirty="0" smtClean="0">
                <a:solidFill>
                  <a:schemeClr val="bg1"/>
                </a:solidFill>
                <a:latin typeface="Calibri" panose="020F0502020204030204" pitchFamily="34" charset="0"/>
                <a:cs typeface="Calibri" panose="020F0502020204030204" pitchFamily="34" charset="0"/>
              </a:rPr>
              <a:t>.</a:t>
            </a:r>
            <a:r>
              <a:rPr lang="ru-RU" sz="1400" i="1" dirty="0" smtClean="0">
                <a:solidFill>
                  <a:schemeClr val="bg1"/>
                </a:solidFill>
                <a:latin typeface="Calibri" panose="020F0502020204030204" pitchFamily="34" charset="0"/>
                <a:cs typeface="Calibri" panose="020F0502020204030204" pitchFamily="34" charset="0"/>
              </a:rPr>
              <a:t/>
            </a:r>
            <a:br>
              <a:rPr lang="ru-RU" sz="1400" i="1" dirty="0" smtClean="0">
                <a:solidFill>
                  <a:schemeClr val="bg1"/>
                </a:solidFill>
                <a:latin typeface="Calibri" panose="020F0502020204030204" pitchFamily="34" charset="0"/>
                <a:cs typeface="Calibri" panose="020F0502020204030204" pitchFamily="34" charset="0"/>
              </a:rPr>
            </a:br>
            <a:endParaRPr lang="en-US" sz="1400" i="1" dirty="0">
              <a:solidFill>
                <a:schemeClr val="bg1"/>
              </a:solidFill>
              <a:latin typeface="Calibri" panose="020F0502020204030204" pitchFamily="34" charset="0"/>
              <a:cs typeface="Calibri" panose="020F0502020204030204" pitchFamily="34" charset="0"/>
            </a:endParaRPr>
          </a:p>
          <a:p>
            <a:pPr lvl="0">
              <a:lnSpc>
                <a:spcPct val="107000"/>
              </a:lnSpc>
              <a:spcAft>
                <a:spcPts val="0"/>
              </a:spcAft>
              <a:buFont typeface="Wingdings" pitchFamily="2" charset="2"/>
              <a:buChar char="§"/>
            </a:pPr>
            <a:r>
              <a:rPr lang="en-US" sz="1400" i="1" dirty="0" smtClean="0">
                <a:solidFill>
                  <a:schemeClr val="bg1"/>
                </a:solidFill>
                <a:latin typeface="Calibri" panose="020F0502020204030204" pitchFamily="34" charset="0"/>
                <a:cs typeface="Calibri" panose="020F0502020204030204" pitchFamily="34" charset="0"/>
              </a:rPr>
              <a:t>COVID-19 </a:t>
            </a:r>
            <a:r>
              <a:rPr lang="en-US" sz="1400" i="1" dirty="0">
                <a:solidFill>
                  <a:schemeClr val="bg1"/>
                </a:solidFill>
                <a:latin typeface="Calibri" panose="020F0502020204030204" pitchFamily="34" charset="0"/>
                <a:cs typeface="Calibri" panose="020F0502020204030204" pitchFamily="34" charset="0"/>
              </a:rPr>
              <a:t>pandemic and quarantine measures have drawn more attention to telemedicine startups from clinics, investors and patients, primarily by influencing their way of thinking.</a:t>
            </a:r>
          </a:p>
        </p:txBody>
      </p:sp>
      <p:pic>
        <p:nvPicPr>
          <p:cNvPr id="10" name="Graphic 37" descr="Branching diagram">
            <a:extLst>
              <a:ext uri="{FF2B5EF4-FFF2-40B4-BE49-F238E27FC236}">
                <a16:creationId xmlns:a16="http://schemas.microsoft.com/office/drawing/2014/main" id="{4A100DCD-9C5D-F54D-BDA4-7952F1639A4F}"/>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xmlns="" r:embed="rId57"/>
              </a:ext>
            </a:extLst>
          </a:blip>
          <a:stretch>
            <a:fillRect/>
          </a:stretch>
        </p:blipFill>
        <p:spPr>
          <a:xfrm>
            <a:off x="439508" y="267872"/>
            <a:ext cx="590544" cy="590544"/>
          </a:xfrm>
          <a:prstGeom prst="rect">
            <a:avLst/>
          </a:prstGeom>
        </p:spPr>
      </p:pic>
    </p:spTree>
    <p:extLst>
      <p:ext uri="{BB962C8B-B14F-4D97-AF65-F5344CB8AC3E}">
        <p14:creationId xmlns:p14="http://schemas.microsoft.com/office/powerpoint/2010/main" val="145544264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 name="Rounded Rectangle 40">
            <a:extLst>
              <a:ext uri="{FF2B5EF4-FFF2-40B4-BE49-F238E27FC236}">
                <a16:creationId xmlns:a16="http://schemas.microsoft.com/office/drawing/2014/main" id="{58FA3868-2CB4-564F-9252-41D7491E6393}"/>
              </a:ext>
            </a:extLst>
          </p:cNvPr>
          <p:cNvSpPr/>
          <p:nvPr/>
        </p:nvSpPr>
        <p:spPr>
          <a:xfrm>
            <a:off x="8256240" y="2438400"/>
            <a:ext cx="3526059" cy="3326674"/>
          </a:xfrm>
          <a:prstGeom prst="roundRect">
            <a:avLst/>
          </a:prstGeom>
          <a:solidFill>
            <a:schemeClr val="tx1">
              <a:lumMod val="85000"/>
            </a:schemeClr>
          </a:solidFill>
          <a:ln w="19050">
            <a:noFill/>
          </a:ln>
          <a:effectLst/>
          <a:scene3d>
            <a:camera prst="orthographicFront">
              <a:rot lat="0" lon="0" rev="0"/>
            </a:camera>
            <a:lightRig rig="balanced" dir="t">
              <a:rot lat="0" lon="0" rev="8700000"/>
            </a:lightRig>
          </a:scene3d>
          <a:sp3d/>
        </p:spPr>
        <p:txBody>
          <a:bodyPr vert="horz" lIns="144000" tIns="432000" rIns="144000" bIns="72000" rtlCol="0" anchor="t" anchorCtr="0">
            <a:normAutofit/>
          </a:bodyPr>
          <a:lstStyle/>
          <a:p>
            <a:pPr algn="ctr" defTabSz="914400">
              <a:lnSpc>
                <a:spcPct val="90000"/>
              </a:lnSpc>
              <a:spcBef>
                <a:spcPts val="1000"/>
              </a:spcBef>
            </a:pPr>
            <a:r>
              <a:rPr lang="ru-RU" altLang="ru-RU" b="1" kern="0" dirty="0">
                <a:solidFill>
                  <a:srgbClr val="308F43"/>
                </a:solidFill>
                <a:latin typeface="Calibri" panose="020F0502020204030204" pitchFamily="34" charset="0"/>
                <a:cs typeface="Calibri" panose="020F0502020204030204" pitchFamily="34" charset="0"/>
              </a:rPr>
              <a:t>Возможность распространения результатов </a:t>
            </a:r>
            <a:r>
              <a:rPr lang="ru-RU" altLang="ru-RU" b="1" kern="0" dirty="0" smtClean="0">
                <a:solidFill>
                  <a:srgbClr val="308F43"/>
                </a:solidFill>
                <a:latin typeface="Calibri" panose="020F0502020204030204" pitchFamily="34" charset="0"/>
                <a:cs typeface="Calibri" panose="020F0502020204030204" pitchFamily="34" charset="0"/>
              </a:rPr>
              <a:t/>
            </a:r>
            <a:br>
              <a:rPr lang="ru-RU" altLang="ru-RU" b="1" kern="0" dirty="0" smtClean="0">
                <a:solidFill>
                  <a:srgbClr val="308F43"/>
                </a:solidFill>
                <a:latin typeface="Calibri" panose="020F0502020204030204" pitchFamily="34" charset="0"/>
                <a:cs typeface="Calibri" panose="020F0502020204030204" pitchFamily="34" charset="0"/>
              </a:rPr>
            </a:br>
            <a:r>
              <a:rPr lang="ru-RU" altLang="ru-RU" sz="1600" kern="0" dirty="0" smtClean="0">
                <a:solidFill>
                  <a:srgbClr val="308F43"/>
                </a:solidFill>
                <a:latin typeface="Calibri" panose="020F0502020204030204" pitchFamily="34" charset="0"/>
                <a:cs typeface="Calibri" panose="020F0502020204030204" pitchFamily="34" charset="0"/>
              </a:rPr>
              <a:t>(</a:t>
            </a:r>
            <a:r>
              <a:rPr lang="ru-RU" altLang="ru-RU" sz="1600" kern="0" dirty="0">
                <a:solidFill>
                  <a:srgbClr val="308F43"/>
                </a:solidFill>
                <a:latin typeface="Calibri" panose="020F0502020204030204" pitchFamily="34" charset="0"/>
                <a:cs typeface="Calibri" panose="020F0502020204030204" pitchFamily="34" charset="0"/>
              </a:rPr>
              <a:t>трансляция местного опыта на национальный уровень) </a:t>
            </a:r>
            <a:r>
              <a:rPr lang="ru-RU" altLang="ru-RU" sz="1600" kern="0" dirty="0" smtClean="0">
                <a:solidFill>
                  <a:srgbClr val="308F43"/>
                </a:solidFill>
                <a:latin typeface="Calibri" panose="020F0502020204030204" pitchFamily="34" charset="0"/>
                <a:cs typeface="Calibri" panose="020F0502020204030204" pitchFamily="34" charset="0"/>
              </a:rPr>
              <a:t/>
            </a:r>
            <a:br>
              <a:rPr lang="ru-RU" altLang="ru-RU" sz="1600" kern="0" dirty="0" smtClean="0">
                <a:solidFill>
                  <a:srgbClr val="308F43"/>
                </a:solidFill>
                <a:latin typeface="Calibri" panose="020F0502020204030204" pitchFamily="34" charset="0"/>
                <a:cs typeface="Calibri" panose="020F0502020204030204" pitchFamily="34" charset="0"/>
              </a:rPr>
            </a:br>
            <a:endParaRPr lang="ru-RU" altLang="ru-RU" sz="1600" kern="0" dirty="0" smtClean="0">
              <a:solidFill>
                <a:srgbClr val="308F43"/>
              </a:solidFill>
              <a:latin typeface="Calibri" panose="020F0502020204030204" pitchFamily="34" charset="0"/>
              <a:cs typeface="Calibri" panose="020F0502020204030204" pitchFamily="34" charset="0"/>
            </a:endParaRPr>
          </a:p>
          <a:p>
            <a:pPr algn="ctr" defTabSz="914400">
              <a:lnSpc>
                <a:spcPct val="90000"/>
              </a:lnSpc>
              <a:spcBef>
                <a:spcPts val="1000"/>
              </a:spcBef>
            </a:pPr>
            <a:r>
              <a:rPr lang="en-US" altLang="ru-RU" b="1" i="1" kern="0" dirty="0" smtClean="0">
                <a:solidFill>
                  <a:srgbClr val="F2F2F2">
                    <a:lumMod val="10000"/>
                  </a:srgbClr>
                </a:solidFill>
                <a:latin typeface="Calibri" panose="020F0502020204030204" pitchFamily="34" charset="0"/>
                <a:cs typeface="Calibri" panose="020F0502020204030204" pitchFamily="34" charset="0"/>
              </a:rPr>
              <a:t>Opportunities </a:t>
            </a:r>
            <a:r>
              <a:rPr lang="en-US" altLang="ru-RU" b="1" i="1" kern="0" dirty="0">
                <a:solidFill>
                  <a:srgbClr val="F2F2F2">
                    <a:lumMod val="10000"/>
                  </a:srgbClr>
                </a:solidFill>
                <a:latin typeface="Calibri" panose="020F0502020204030204" pitchFamily="34" charset="0"/>
                <a:cs typeface="Calibri" panose="020F0502020204030204" pitchFamily="34" charset="0"/>
              </a:rPr>
              <a:t>for sharing results </a:t>
            </a:r>
            <a:r>
              <a:rPr lang="ru-RU" altLang="ru-RU" i="1" kern="0" dirty="0" smtClean="0">
                <a:solidFill>
                  <a:srgbClr val="F2F2F2">
                    <a:lumMod val="10000"/>
                  </a:srgbClr>
                </a:solidFill>
                <a:latin typeface="Calibri" panose="020F0502020204030204" pitchFamily="34" charset="0"/>
                <a:cs typeface="Calibri" panose="020F0502020204030204" pitchFamily="34" charset="0"/>
              </a:rPr>
              <a:t/>
            </a:r>
            <a:br>
              <a:rPr lang="ru-RU" altLang="ru-RU" i="1" kern="0" dirty="0" smtClean="0">
                <a:solidFill>
                  <a:srgbClr val="F2F2F2">
                    <a:lumMod val="10000"/>
                  </a:srgbClr>
                </a:solidFill>
                <a:latin typeface="Calibri" panose="020F0502020204030204" pitchFamily="34" charset="0"/>
                <a:cs typeface="Calibri" panose="020F0502020204030204" pitchFamily="34" charset="0"/>
              </a:rPr>
            </a:br>
            <a:r>
              <a:rPr lang="en-US" altLang="ru-RU" sz="1600" i="1" kern="0" dirty="0" smtClean="0">
                <a:solidFill>
                  <a:srgbClr val="F2F2F2">
                    <a:lumMod val="10000"/>
                  </a:srgbClr>
                </a:solidFill>
                <a:latin typeface="Calibri" panose="020F0502020204030204" pitchFamily="34" charset="0"/>
                <a:cs typeface="Calibri" panose="020F0502020204030204" pitchFamily="34" charset="0"/>
              </a:rPr>
              <a:t>(</a:t>
            </a:r>
            <a:r>
              <a:rPr lang="en-US" altLang="ru-RU" sz="1600" i="1" kern="0" dirty="0">
                <a:solidFill>
                  <a:srgbClr val="F2F2F2">
                    <a:lumMod val="10000"/>
                  </a:srgbClr>
                </a:solidFill>
                <a:latin typeface="Calibri" panose="020F0502020204030204" pitchFamily="34" charset="0"/>
                <a:cs typeface="Calibri" panose="020F0502020204030204" pitchFamily="34" charset="0"/>
              </a:rPr>
              <a:t>scaling local experience to the national level)</a:t>
            </a:r>
            <a:endParaRPr lang="ru-RU" altLang="ru-RU" sz="1600" i="1" kern="0" dirty="0">
              <a:solidFill>
                <a:srgbClr val="F2F2F2">
                  <a:lumMod val="10000"/>
                </a:srgbClr>
              </a:solidFill>
              <a:latin typeface="Calibri" panose="020F0502020204030204" pitchFamily="34" charset="0"/>
              <a:cs typeface="Calibri" panose="020F0502020204030204" pitchFamily="34" charset="0"/>
            </a:endParaRPr>
          </a:p>
        </p:txBody>
      </p:sp>
      <p:sp>
        <p:nvSpPr>
          <p:cNvPr id="40" name="Rounded Rectangle 39">
            <a:extLst>
              <a:ext uri="{FF2B5EF4-FFF2-40B4-BE49-F238E27FC236}">
                <a16:creationId xmlns:a16="http://schemas.microsoft.com/office/drawing/2014/main" id="{774C16E6-9918-2446-8AB5-A0A83FE73544}"/>
              </a:ext>
            </a:extLst>
          </p:cNvPr>
          <p:cNvSpPr/>
          <p:nvPr/>
        </p:nvSpPr>
        <p:spPr>
          <a:xfrm>
            <a:off x="4346543" y="2438400"/>
            <a:ext cx="3526059" cy="3326674"/>
          </a:xfrm>
          <a:prstGeom prst="roundRect">
            <a:avLst/>
          </a:prstGeom>
          <a:solidFill>
            <a:schemeClr val="tx1">
              <a:lumMod val="85000"/>
            </a:schemeClr>
          </a:solidFill>
          <a:ln w="19050">
            <a:noFill/>
          </a:ln>
          <a:effectLst/>
          <a:scene3d>
            <a:camera prst="orthographicFront">
              <a:rot lat="0" lon="0" rev="0"/>
            </a:camera>
            <a:lightRig rig="balanced" dir="t">
              <a:rot lat="0" lon="0" rev="8700000"/>
            </a:lightRig>
          </a:scene3d>
          <a:sp3d/>
        </p:spPr>
        <p:txBody>
          <a:bodyPr vert="horz" lIns="144000" tIns="432000" rIns="144000" bIns="72000" rtlCol="0" anchor="t" anchorCtr="0">
            <a:normAutofit/>
          </a:bodyPr>
          <a:lstStyle/>
          <a:p>
            <a:pPr algn="ctr" defTabSz="914400">
              <a:lnSpc>
                <a:spcPct val="90000"/>
              </a:lnSpc>
              <a:spcBef>
                <a:spcPts val="1000"/>
              </a:spcBef>
            </a:pPr>
            <a:endParaRPr lang="ru-RU" altLang="ru-RU" b="1" kern="0" dirty="0" smtClean="0">
              <a:solidFill>
                <a:srgbClr val="308F43"/>
              </a:solidFill>
              <a:latin typeface="Calibri" panose="020F0502020204030204" pitchFamily="34" charset="0"/>
              <a:cs typeface="Calibri" panose="020F0502020204030204" pitchFamily="34" charset="0"/>
            </a:endParaRPr>
          </a:p>
          <a:p>
            <a:pPr algn="ctr" defTabSz="914400">
              <a:lnSpc>
                <a:spcPct val="90000"/>
              </a:lnSpc>
              <a:spcBef>
                <a:spcPts val="1000"/>
              </a:spcBef>
            </a:pPr>
            <a:r>
              <a:rPr lang="ru-RU" altLang="ru-RU" b="1" kern="0" dirty="0" smtClean="0">
                <a:solidFill>
                  <a:srgbClr val="308F43"/>
                </a:solidFill>
                <a:latin typeface="Calibri" panose="020F0502020204030204" pitchFamily="34" charset="0"/>
                <a:cs typeface="Calibri" panose="020F0502020204030204" pitchFamily="34" charset="0"/>
              </a:rPr>
              <a:t>Масштабируемость </a:t>
            </a:r>
            <a:r>
              <a:rPr lang="ru-RU" altLang="ru-RU" sz="1600" kern="0" dirty="0">
                <a:solidFill>
                  <a:srgbClr val="308F43"/>
                </a:solidFill>
                <a:latin typeface="Calibri" panose="020F0502020204030204" pitchFamily="34" charset="0"/>
                <a:cs typeface="Calibri" panose="020F0502020204030204" pitchFamily="34" charset="0"/>
              </a:rPr>
              <a:t>(возможности и препятствия для расширения охвата</a:t>
            </a:r>
            <a:r>
              <a:rPr lang="ru-RU" altLang="ru-RU" sz="1600" kern="0" dirty="0" smtClean="0">
                <a:solidFill>
                  <a:srgbClr val="308F43"/>
                </a:solidFill>
                <a:latin typeface="Calibri" panose="020F0502020204030204" pitchFamily="34" charset="0"/>
                <a:cs typeface="Calibri" panose="020F0502020204030204" pitchFamily="34" charset="0"/>
              </a:rPr>
              <a:t>)</a:t>
            </a:r>
          </a:p>
          <a:p>
            <a:pPr algn="ctr" defTabSz="914400">
              <a:lnSpc>
                <a:spcPct val="90000"/>
              </a:lnSpc>
              <a:spcBef>
                <a:spcPts val="1000"/>
              </a:spcBef>
            </a:pPr>
            <a:endParaRPr lang="ru-RU" altLang="ru-RU" b="1" i="1" kern="0" dirty="0" smtClean="0">
              <a:solidFill>
                <a:srgbClr val="F2F2F2">
                  <a:lumMod val="10000"/>
                </a:srgbClr>
              </a:solidFill>
              <a:latin typeface="Calibri" panose="020F0502020204030204" pitchFamily="34" charset="0"/>
              <a:cs typeface="Calibri" panose="020F0502020204030204" pitchFamily="34" charset="0"/>
            </a:endParaRPr>
          </a:p>
          <a:p>
            <a:pPr algn="ctr" defTabSz="914400">
              <a:lnSpc>
                <a:spcPct val="90000"/>
              </a:lnSpc>
              <a:spcBef>
                <a:spcPts val="1000"/>
              </a:spcBef>
            </a:pPr>
            <a:r>
              <a:rPr lang="en-US" altLang="ru-RU" b="1" i="1" kern="0" dirty="0" smtClean="0">
                <a:solidFill>
                  <a:srgbClr val="F2F2F2">
                    <a:lumMod val="10000"/>
                  </a:srgbClr>
                </a:solidFill>
                <a:latin typeface="Calibri" panose="020F0502020204030204" pitchFamily="34" charset="0"/>
                <a:cs typeface="Calibri" panose="020F0502020204030204" pitchFamily="34" charset="0"/>
              </a:rPr>
              <a:t>Scalability</a:t>
            </a:r>
            <a:r>
              <a:rPr lang="en-US" altLang="ru-RU" sz="1600" i="1" kern="0" dirty="0" smtClean="0">
                <a:solidFill>
                  <a:srgbClr val="F2F2F2">
                    <a:lumMod val="10000"/>
                  </a:srgbClr>
                </a:solidFill>
                <a:latin typeface="Calibri" panose="020F0502020204030204" pitchFamily="34" charset="0"/>
                <a:cs typeface="Calibri" panose="020F0502020204030204" pitchFamily="34" charset="0"/>
              </a:rPr>
              <a:t> </a:t>
            </a:r>
            <a:r>
              <a:rPr lang="ru-RU" altLang="ru-RU" sz="1600" i="1" kern="0" dirty="0" smtClean="0">
                <a:solidFill>
                  <a:srgbClr val="F2F2F2">
                    <a:lumMod val="10000"/>
                  </a:srgbClr>
                </a:solidFill>
                <a:latin typeface="Calibri" panose="020F0502020204030204" pitchFamily="34" charset="0"/>
                <a:cs typeface="Calibri" panose="020F0502020204030204" pitchFamily="34" charset="0"/>
              </a:rPr>
              <a:t/>
            </a:r>
            <a:br>
              <a:rPr lang="ru-RU" altLang="ru-RU" sz="1600" i="1" kern="0" dirty="0" smtClean="0">
                <a:solidFill>
                  <a:srgbClr val="F2F2F2">
                    <a:lumMod val="10000"/>
                  </a:srgbClr>
                </a:solidFill>
                <a:latin typeface="Calibri" panose="020F0502020204030204" pitchFamily="34" charset="0"/>
                <a:cs typeface="Calibri" panose="020F0502020204030204" pitchFamily="34" charset="0"/>
              </a:rPr>
            </a:br>
            <a:r>
              <a:rPr lang="en-US" altLang="ru-RU" sz="1600" i="1" kern="0" dirty="0" smtClean="0">
                <a:solidFill>
                  <a:srgbClr val="F2F2F2">
                    <a:lumMod val="10000"/>
                  </a:srgbClr>
                </a:solidFill>
                <a:latin typeface="Calibri" panose="020F0502020204030204" pitchFamily="34" charset="0"/>
                <a:cs typeface="Calibri" panose="020F0502020204030204" pitchFamily="34" charset="0"/>
              </a:rPr>
              <a:t>(</a:t>
            </a:r>
            <a:r>
              <a:rPr lang="en-US" altLang="ru-RU" sz="1600" i="1" kern="0" dirty="0">
                <a:solidFill>
                  <a:srgbClr val="F2F2F2">
                    <a:lumMod val="10000"/>
                  </a:srgbClr>
                </a:solidFill>
                <a:latin typeface="Calibri" panose="020F0502020204030204" pitchFamily="34" charset="0"/>
                <a:cs typeface="Calibri" panose="020F0502020204030204" pitchFamily="34" charset="0"/>
              </a:rPr>
              <a:t>possibilities and potential barriers)</a:t>
            </a:r>
            <a:endParaRPr lang="ru-RU" altLang="ru-RU" sz="1600" i="1" kern="0" dirty="0">
              <a:solidFill>
                <a:srgbClr val="F2F2F2">
                  <a:lumMod val="10000"/>
                </a:srgbClr>
              </a:solidFill>
              <a:latin typeface="Calibri" panose="020F0502020204030204" pitchFamily="34" charset="0"/>
              <a:cs typeface="Calibri" panose="020F0502020204030204" pitchFamily="34" charset="0"/>
            </a:endParaRPr>
          </a:p>
        </p:txBody>
      </p:sp>
      <p:sp>
        <p:nvSpPr>
          <p:cNvPr id="2" name="Rounded Rectangle 1">
            <a:extLst>
              <a:ext uri="{FF2B5EF4-FFF2-40B4-BE49-F238E27FC236}">
                <a16:creationId xmlns:a16="http://schemas.microsoft.com/office/drawing/2014/main" id="{C47AA3A8-BCEC-E840-81FB-8AAD383E1186}"/>
              </a:ext>
            </a:extLst>
          </p:cNvPr>
          <p:cNvSpPr/>
          <p:nvPr/>
        </p:nvSpPr>
        <p:spPr>
          <a:xfrm>
            <a:off x="407988" y="2438400"/>
            <a:ext cx="3484743" cy="3326674"/>
          </a:xfrm>
          <a:prstGeom prst="roundRect">
            <a:avLst/>
          </a:prstGeom>
          <a:solidFill>
            <a:schemeClr val="tx1">
              <a:lumMod val="85000"/>
            </a:schemeClr>
          </a:solidFill>
          <a:ln w="19050">
            <a:noFill/>
          </a:ln>
          <a:effectLst/>
          <a:scene3d>
            <a:camera prst="orthographicFront">
              <a:rot lat="0" lon="0" rev="0"/>
            </a:camera>
            <a:lightRig rig="balanced" dir="t">
              <a:rot lat="0" lon="0" rev="8700000"/>
            </a:lightRig>
          </a:scene3d>
          <a:sp3d/>
        </p:spPr>
        <p:txBody>
          <a:bodyPr vert="horz" lIns="144000" tIns="432000" rIns="144000" bIns="72000" rtlCol="0" anchor="t" anchorCtr="0">
            <a:normAutofit lnSpcReduction="10000"/>
          </a:bodyPr>
          <a:lstStyle/>
          <a:p>
            <a:pPr algn="ctr" defTabSz="914400">
              <a:lnSpc>
                <a:spcPct val="90000"/>
              </a:lnSpc>
              <a:spcBef>
                <a:spcPts val="1000"/>
              </a:spcBef>
            </a:pPr>
            <a:r>
              <a:rPr lang="ru-RU" altLang="ru-RU" b="1" kern="0" dirty="0">
                <a:solidFill>
                  <a:srgbClr val="308F43"/>
                </a:solidFill>
                <a:latin typeface="Calibri" panose="020F0502020204030204" pitchFamily="34" charset="0"/>
                <a:cs typeface="Calibri" panose="020F0502020204030204" pitchFamily="34" charset="0"/>
              </a:rPr>
              <a:t>Возможность использования в других странах </a:t>
            </a:r>
            <a:r>
              <a:rPr lang="ru-RU" altLang="ru-RU" b="1" kern="0" dirty="0" smtClean="0">
                <a:solidFill>
                  <a:srgbClr val="308F43"/>
                </a:solidFill>
                <a:latin typeface="Calibri" panose="020F0502020204030204" pitchFamily="34" charset="0"/>
                <a:cs typeface="Calibri" panose="020F0502020204030204" pitchFamily="34" charset="0"/>
              </a:rPr>
              <a:t/>
            </a:r>
            <a:br>
              <a:rPr lang="ru-RU" altLang="ru-RU" b="1" kern="0" dirty="0" smtClean="0">
                <a:solidFill>
                  <a:srgbClr val="308F43"/>
                </a:solidFill>
                <a:latin typeface="Calibri" panose="020F0502020204030204" pitchFamily="34" charset="0"/>
                <a:cs typeface="Calibri" panose="020F0502020204030204" pitchFamily="34" charset="0"/>
              </a:rPr>
            </a:br>
            <a:r>
              <a:rPr lang="ru-RU" altLang="ru-RU" sz="1600" kern="0" dirty="0" smtClean="0">
                <a:solidFill>
                  <a:srgbClr val="308F43"/>
                </a:solidFill>
                <a:latin typeface="Calibri" panose="020F0502020204030204" pitchFamily="34" charset="0"/>
                <a:cs typeface="Calibri" panose="020F0502020204030204" pitchFamily="34" charset="0"/>
              </a:rPr>
              <a:t>(</a:t>
            </a:r>
            <a:r>
              <a:rPr lang="ru-RU" altLang="ru-RU" sz="1600" kern="0" dirty="0">
                <a:solidFill>
                  <a:srgbClr val="308F43"/>
                </a:solidFill>
                <a:latin typeface="Calibri" panose="020F0502020204030204" pitchFamily="34" charset="0"/>
                <a:cs typeface="Calibri" panose="020F0502020204030204" pitchFamily="34" charset="0"/>
              </a:rPr>
              <a:t>возможность адаптации зарубежного опыта в России и трансляции российского опыта за рубеж</a:t>
            </a:r>
            <a:r>
              <a:rPr lang="ru-RU" altLang="ru-RU" sz="1600" kern="0" dirty="0" smtClean="0">
                <a:solidFill>
                  <a:srgbClr val="308F43"/>
                </a:solidFill>
                <a:latin typeface="Calibri" panose="020F0502020204030204" pitchFamily="34" charset="0"/>
                <a:cs typeface="Calibri" panose="020F0502020204030204" pitchFamily="34" charset="0"/>
              </a:rPr>
              <a:t>)</a:t>
            </a:r>
          </a:p>
          <a:p>
            <a:pPr algn="ctr" defTabSz="914400">
              <a:lnSpc>
                <a:spcPct val="90000"/>
              </a:lnSpc>
              <a:spcBef>
                <a:spcPts val="1000"/>
              </a:spcBef>
            </a:pPr>
            <a:r>
              <a:rPr lang="en-US" altLang="ru-RU" b="1" i="1" kern="0" dirty="0" smtClean="0">
                <a:solidFill>
                  <a:srgbClr val="F2F2F2">
                    <a:lumMod val="10000"/>
                  </a:srgbClr>
                </a:solidFill>
                <a:latin typeface="Calibri" panose="020F0502020204030204" pitchFamily="34" charset="0"/>
                <a:cs typeface="Calibri" panose="020F0502020204030204" pitchFamily="34" charset="0"/>
              </a:rPr>
              <a:t>Usage </a:t>
            </a:r>
            <a:r>
              <a:rPr lang="en-US" altLang="ru-RU" b="1" i="1" kern="0" dirty="0">
                <a:solidFill>
                  <a:srgbClr val="F2F2F2">
                    <a:lumMod val="10000"/>
                  </a:srgbClr>
                </a:solidFill>
                <a:latin typeface="Calibri" panose="020F0502020204030204" pitchFamily="34" charset="0"/>
                <a:cs typeface="Calibri" panose="020F0502020204030204" pitchFamily="34" charset="0"/>
              </a:rPr>
              <a:t>in other countries </a:t>
            </a:r>
            <a:r>
              <a:rPr lang="en-US" altLang="ru-RU" sz="1600" i="1" kern="0" dirty="0">
                <a:solidFill>
                  <a:srgbClr val="F2F2F2">
                    <a:lumMod val="10000"/>
                  </a:srgbClr>
                </a:solidFill>
                <a:latin typeface="Calibri" panose="020F0502020204030204" pitchFamily="34" charset="0"/>
                <a:cs typeface="Calibri" panose="020F0502020204030204" pitchFamily="34" charset="0"/>
              </a:rPr>
              <a:t>(adapting foreign experience in Russia and sharing Russian experience)</a:t>
            </a:r>
            <a:endParaRPr lang="ru-RU" altLang="ru-RU" sz="1600" i="1" kern="0" dirty="0">
              <a:solidFill>
                <a:srgbClr val="F2F2F2">
                  <a:lumMod val="10000"/>
                </a:srgbClr>
              </a:solidFill>
              <a:latin typeface="Calibri" panose="020F0502020204030204" pitchFamily="34" charset="0"/>
              <a:cs typeface="Calibri" panose="020F0502020204030204" pitchFamily="34" charset="0"/>
            </a:endParaRPr>
          </a:p>
        </p:txBody>
      </p:sp>
      <p:sp>
        <p:nvSpPr>
          <p:cNvPr id="4" name="TextBox 3">
            <a:extLst>
              <a:ext uri="{FF2B5EF4-FFF2-40B4-BE49-F238E27FC236}">
                <a16:creationId xmlns:a16="http://schemas.microsoft.com/office/drawing/2014/main" id="{283A6E5E-079E-724A-9BD7-6D1560AAE5DE}"/>
              </a:ext>
            </a:extLst>
          </p:cNvPr>
          <p:cNvSpPr txBox="1"/>
          <p:nvPr/>
        </p:nvSpPr>
        <p:spPr>
          <a:xfrm>
            <a:off x="306308" y="277402"/>
            <a:ext cx="10692618" cy="492443"/>
          </a:xfrm>
          <a:prstGeom prst="rect">
            <a:avLst/>
          </a:prstGeom>
          <a:noFill/>
        </p:spPr>
        <p:txBody>
          <a:bodyPr wrap="square" rtlCol="0">
            <a:spAutoFit/>
          </a:bodyPr>
          <a:lstStyle/>
          <a:p>
            <a:r>
              <a:rPr lang="ru-RU" sz="2600" b="1" dirty="0" smtClean="0">
                <a:solidFill>
                  <a:srgbClr val="E54D25"/>
                </a:solidFill>
                <a:latin typeface="Calibri" panose="020F0502020204030204" pitchFamily="34" charset="0"/>
                <a:cs typeface="Calibri" panose="020F0502020204030204" pitchFamily="34" charset="0"/>
              </a:rPr>
              <a:t>ДАЛЬНЕЙШИЕ НАПРАВЛЕНИЯ ИССЛЕДОВАНИЯ</a:t>
            </a:r>
            <a:r>
              <a:rPr lang="en-US" sz="2600" b="1" dirty="0">
                <a:solidFill>
                  <a:srgbClr val="E54D25"/>
                </a:solidFill>
                <a:latin typeface="Calibri" panose="020F0502020204030204" pitchFamily="34" charset="0"/>
                <a:cs typeface="Calibri" panose="020F0502020204030204" pitchFamily="34" charset="0"/>
              </a:rPr>
              <a:t> /</a:t>
            </a:r>
            <a:r>
              <a:rPr lang="en-US" sz="2600" b="1" dirty="0">
                <a:solidFill>
                  <a:srgbClr val="308F43"/>
                </a:solidFill>
                <a:latin typeface="Calibri" panose="020F0502020204030204" pitchFamily="34" charset="0"/>
                <a:cs typeface="Calibri" panose="020F0502020204030204" pitchFamily="34" charset="0"/>
              </a:rPr>
              <a:t>/ </a:t>
            </a:r>
            <a:r>
              <a:rPr lang="en-US" sz="2600" b="1" i="1" dirty="0" smtClean="0">
                <a:solidFill>
                  <a:srgbClr val="308F43"/>
                </a:solidFill>
                <a:latin typeface="Calibri" panose="020F0502020204030204" pitchFamily="34" charset="0"/>
                <a:cs typeface="Calibri" panose="020F0502020204030204" pitchFamily="34" charset="0"/>
              </a:rPr>
              <a:t>Further lines of research</a:t>
            </a:r>
            <a:endParaRPr lang="ru-RU" sz="2600" b="1" dirty="0">
              <a:solidFill>
                <a:srgbClr val="E54D25"/>
              </a:solidFill>
              <a:latin typeface="Calibri" panose="020F0502020204030204" pitchFamily="34" charset="0"/>
              <a:cs typeface="Calibri" panose="020F0502020204030204" pitchFamily="34" charset="0"/>
            </a:endParaRPr>
          </a:p>
        </p:txBody>
      </p:sp>
      <p:sp>
        <p:nvSpPr>
          <p:cNvPr id="5" name="Rectangle 4">
            <a:extLst>
              <a:ext uri="{FF2B5EF4-FFF2-40B4-BE49-F238E27FC236}">
                <a16:creationId xmlns:a16="http://schemas.microsoft.com/office/drawing/2014/main" id="{B858D9D5-032E-2E40-B3B1-C3536A1CD2AA}"/>
              </a:ext>
            </a:extLst>
          </p:cNvPr>
          <p:cNvSpPr/>
          <p:nvPr/>
        </p:nvSpPr>
        <p:spPr>
          <a:xfrm>
            <a:off x="407988" y="1157719"/>
            <a:ext cx="11376025" cy="685059"/>
          </a:xfrm>
          <a:prstGeom prst="rect">
            <a:avLst/>
          </a:prstGeom>
        </p:spPr>
        <p:txBody>
          <a:bodyPr wrap="square" lIns="0">
            <a:spAutoFit/>
          </a:bodyPr>
          <a:lstStyle/>
          <a:p>
            <a:pPr algn="ctr">
              <a:lnSpc>
                <a:spcPct val="107000"/>
              </a:lnSpc>
              <a:spcAft>
                <a:spcPts val="800"/>
              </a:spcAft>
            </a:pPr>
            <a:r>
              <a:rPr lang="ru-RU" b="1" dirty="0" smtClean="0">
                <a:solidFill>
                  <a:srgbClr val="319144"/>
                </a:solidFill>
                <a:latin typeface="Calibri" panose="020F0502020204030204" pitchFamily="34" charset="0"/>
                <a:cs typeface="Calibri" panose="020F0502020204030204" pitchFamily="34" charset="0"/>
              </a:rPr>
              <a:t>ОЦЕНКА ВОЗМОЖНОСТЕЙ РАСШИРЕНИЯ ИСПОЛЬЗОВАНИЯ ТЕЛЕМЕДИЦИНЫ</a:t>
            </a:r>
            <a:br>
              <a:rPr lang="ru-RU" b="1" dirty="0" smtClean="0">
                <a:solidFill>
                  <a:srgbClr val="319144"/>
                </a:solidFill>
                <a:latin typeface="Calibri" panose="020F0502020204030204" pitchFamily="34" charset="0"/>
                <a:cs typeface="Calibri" panose="020F0502020204030204" pitchFamily="34" charset="0"/>
              </a:rPr>
            </a:br>
            <a:r>
              <a:rPr lang="en-US" b="1" i="1" dirty="0" smtClean="0">
                <a:solidFill>
                  <a:schemeClr val="bg1"/>
                </a:solidFill>
                <a:latin typeface="Calibri" panose="020F0502020204030204" pitchFamily="34" charset="0"/>
                <a:cs typeface="Calibri" panose="020F0502020204030204" pitchFamily="34" charset="0"/>
              </a:rPr>
              <a:t>Assessing </a:t>
            </a:r>
            <a:r>
              <a:rPr lang="en-US" b="1" i="1" dirty="0">
                <a:solidFill>
                  <a:schemeClr val="bg1"/>
                </a:solidFill>
                <a:latin typeface="Calibri" panose="020F0502020204030204" pitchFamily="34" charset="0"/>
                <a:cs typeface="Calibri" panose="020F0502020204030204" pitchFamily="34" charset="0"/>
              </a:rPr>
              <a:t>opportunities for wider use of telemedicine technologies</a:t>
            </a:r>
            <a:endParaRPr lang="ru-RU" b="1" i="1" dirty="0">
              <a:solidFill>
                <a:schemeClr val="bg1"/>
              </a:solidFill>
              <a:latin typeface="Calibri" panose="020F0502020204030204" pitchFamily="34" charset="0"/>
              <a:cs typeface="Calibri" panose="020F0502020204030204" pitchFamily="34" charset="0"/>
            </a:endParaRPr>
          </a:p>
        </p:txBody>
      </p:sp>
      <p:sp>
        <p:nvSpPr>
          <p:cNvPr id="14" name="Oval 13">
            <a:extLst>
              <a:ext uri="{FF2B5EF4-FFF2-40B4-BE49-F238E27FC236}">
                <a16:creationId xmlns:a16="http://schemas.microsoft.com/office/drawing/2014/main" id="{D15FE2FE-44C3-F245-BA5C-F07E5DA179B0}"/>
              </a:ext>
            </a:extLst>
          </p:cNvPr>
          <p:cNvSpPr/>
          <p:nvPr/>
        </p:nvSpPr>
        <p:spPr>
          <a:xfrm>
            <a:off x="1781097" y="2001852"/>
            <a:ext cx="779841" cy="779841"/>
          </a:xfrm>
          <a:prstGeom prst="ellipse">
            <a:avLst/>
          </a:prstGeom>
          <a:solidFill>
            <a:srgbClr val="31914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Oval 20">
            <a:extLst>
              <a:ext uri="{FF2B5EF4-FFF2-40B4-BE49-F238E27FC236}">
                <a16:creationId xmlns:a16="http://schemas.microsoft.com/office/drawing/2014/main" id="{FDA52F1A-17AF-884C-85DE-040437C168E1}"/>
              </a:ext>
            </a:extLst>
          </p:cNvPr>
          <p:cNvSpPr/>
          <p:nvPr/>
        </p:nvSpPr>
        <p:spPr>
          <a:xfrm>
            <a:off x="5719652" y="2001852"/>
            <a:ext cx="779841" cy="779841"/>
          </a:xfrm>
          <a:prstGeom prst="ellipse">
            <a:avLst/>
          </a:prstGeom>
          <a:solidFill>
            <a:srgbClr val="31914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Oval 27">
            <a:extLst>
              <a:ext uri="{FF2B5EF4-FFF2-40B4-BE49-F238E27FC236}">
                <a16:creationId xmlns:a16="http://schemas.microsoft.com/office/drawing/2014/main" id="{69DC5054-1E0B-D449-B040-9F7382351CA9}"/>
              </a:ext>
            </a:extLst>
          </p:cNvPr>
          <p:cNvSpPr/>
          <p:nvPr/>
        </p:nvSpPr>
        <p:spPr>
          <a:xfrm>
            <a:off x="9629349" y="2001852"/>
            <a:ext cx="779841" cy="779841"/>
          </a:xfrm>
          <a:prstGeom prst="ellipse">
            <a:avLst/>
          </a:prstGeom>
          <a:solidFill>
            <a:srgbClr val="31914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3" name="Graphic 23" descr="Presentation with org chart">
            <a:extLst>
              <a:ext uri="{FF2B5EF4-FFF2-40B4-BE49-F238E27FC236}">
                <a16:creationId xmlns:a16="http://schemas.microsoft.com/office/drawing/2014/main" id="{ADFBCB77-1D3D-AB45-A70A-3E4C6DA60F85}"/>
              </a:ext>
            </a:extLst>
          </p:cNvPr>
          <p:cNvPicPr>
            <a:picLocks noChangeAspect="1"/>
          </p:cNvPicPr>
          <p:nvPr/>
        </p:nvPicPr>
        <p:blipFill>
          <a:blip r:embed="rId2" cstate="print">
            <a:duotone>
              <a:schemeClr val="bg2">
                <a:shade val="45000"/>
                <a:satMod val="135000"/>
              </a:schemeClr>
              <a:prstClr val="white"/>
            </a:duotone>
            <a:extLst>
              <a:ext uri="{BEBA8EAE-BF5A-486C-A8C5-ECC9F3942E4B}">
                <a14:imgProps xmlns:a14="http://schemas.microsoft.com/office/drawing/2010/main">
                  <a14:imgLayer r:embed="rId3">
                    <a14:imgEffect>
                      <a14:colorTemperature colorTemp="1500"/>
                    </a14:imgEffect>
                    <a14:imgEffect>
                      <a14:saturation sat="400000"/>
                    </a14:imgEffect>
                  </a14:imgLayer>
                </a14:imgProps>
              </a:ext>
              <a:ext uri="{28A0092B-C50C-407E-A947-70E740481C1C}">
                <a14:useLocalDpi xmlns:a14="http://schemas.microsoft.com/office/drawing/2010/main" val="0"/>
              </a:ext>
              <a:ext uri="{96DAC541-7B7A-43D3-8B79-37D633B846F1}">
                <asvg:svgBlip xmlns:asvg="http://schemas.microsoft.com/office/drawing/2016/SVG/main" xmlns="" r:embed="rId29"/>
              </a:ext>
            </a:extLst>
          </a:blip>
          <a:stretch>
            <a:fillRect/>
          </a:stretch>
        </p:blipFill>
        <p:spPr>
          <a:xfrm>
            <a:off x="1834970" y="2057382"/>
            <a:ext cx="672094" cy="672094"/>
          </a:xfrm>
          <a:prstGeom prst="rect">
            <a:avLst/>
          </a:prstGeom>
        </p:spPr>
      </p:pic>
      <p:pic>
        <p:nvPicPr>
          <p:cNvPr id="15" name="Graphic 38" descr="Lightbulb and gear">
            <a:extLst>
              <a:ext uri="{FF2B5EF4-FFF2-40B4-BE49-F238E27FC236}">
                <a16:creationId xmlns:a16="http://schemas.microsoft.com/office/drawing/2014/main" id="{B6ACA94D-4C1A-B646-B642-A26311EE92DA}"/>
              </a:ext>
            </a:extLst>
          </p:cNvPr>
          <p:cNvPicPr>
            <a:picLocks noChangeAspect="1"/>
          </p:cNvPicPr>
          <p:nvPr/>
        </p:nvPicPr>
        <p:blipFill>
          <a:blip r:embed="rId30" cstate="print">
            <a:duotone>
              <a:schemeClr val="bg2">
                <a:shade val="45000"/>
                <a:satMod val="135000"/>
              </a:schemeClr>
              <a:prstClr val="white"/>
            </a:duotone>
            <a:extLst>
              <a:ext uri="{BEBA8EAE-BF5A-486C-A8C5-ECC9F3942E4B}">
                <a14:imgProps xmlns:a14="http://schemas.microsoft.com/office/drawing/2010/main">
                  <a14:imgLayer r:embed="rId31">
                    <a14:imgEffect>
                      <a14:colorTemperature colorTemp="1500"/>
                    </a14:imgEffect>
                    <a14:imgEffect>
                      <a14:saturation sat="107000"/>
                    </a14:imgEffect>
                  </a14:imgLayer>
                </a14:imgProps>
              </a:ext>
              <a:ext uri="{28A0092B-C50C-407E-A947-70E740481C1C}">
                <a14:useLocalDpi xmlns:a14="http://schemas.microsoft.com/office/drawing/2010/main" val="0"/>
              </a:ext>
              <a:ext uri="{96DAC541-7B7A-43D3-8B79-37D633B846F1}">
                <asvg:svgBlip xmlns:asvg="http://schemas.microsoft.com/office/drawing/2016/SVG/main" xmlns="" r:embed="rId59"/>
              </a:ext>
            </a:extLst>
          </a:blip>
          <a:stretch>
            <a:fillRect/>
          </a:stretch>
        </p:blipFill>
        <p:spPr>
          <a:xfrm>
            <a:off x="5798112" y="2079153"/>
            <a:ext cx="622920" cy="622920"/>
          </a:xfrm>
          <a:prstGeom prst="rect">
            <a:avLst/>
          </a:prstGeom>
          <a:noFill/>
        </p:spPr>
      </p:pic>
      <p:pic>
        <p:nvPicPr>
          <p:cNvPr id="16" name="Graphic 29" descr="Lighthouse scene">
            <a:extLst>
              <a:ext uri="{FF2B5EF4-FFF2-40B4-BE49-F238E27FC236}">
                <a16:creationId xmlns:a16="http://schemas.microsoft.com/office/drawing/2014/main" id="{A02C4345-19C4-0A4F-80AF-753036CF3F91}"/>
              </a:ext>
            </a:extLst>
          </p:cNvPr>
          <p:cNvPicPr>
            <a:picLocks noChangeAspect="1"/>
          </p:cNvPicPr>
          <p:nvPr/>
        </p:nvPicPr>
        <p:blipFill>
          <a:blip r:embed="rId60" cstate="print">
            <a:duotone>
              <a:schemeClr val="bg2">
                <a:shade val="45000"/>
                <a:satMod val="135000"/>
              </a:schemeClr>
              <a:prstClr val="white"/>
            </a:duotone>
            <a:extLst>
              <a:ext uri="{BEBA8EAE-BF5A-486C-A8C5-ECC9F3942E4B}">
                <a14:imgProps xmlns:a14="http://schemas.microsoft.com/office/drawing/2010/main">
                  <a14:imgLayer r:embed="rId61">
                    <a14:imgEffect>
                      <a14:colorTemperature colorTemp="1790"/>
                    </a14:imgEffect>
                  </a14:imgLayer>
                </a14:imgProps>
              </a:ext>
              <a:ext uri="{28A0092B-C50C-407E-A947-70E740481C1C}">
                <a14:useLocalDpi xmlns:a14="http://schemas.microsoft.com/office/drawing/2010/main" val="0"/>
              </a:ext>
              <a:ext uri="{96DAC541-7B7A-43D3-8B79-37D633B846F1}">
                <asvg:svgBlip xmlns:asvg="http://schemas.microsoft.com/office/drawing/2016/SVG/main" xmlns="" r:embed="rId41"/>
              </a:ext>
            </a:extLst>
          </a:blip>
          <a:stretch>
            <a:fillRect/>
          </a:stretch>
        </p:blipFill>
        <p:spPr>
          <a:xfrm>
            <a:off x="9767014" y="2109238"/>
            <a:ext cx="523397" cy="523397"/>
          </a:xfrm>
          <a:prstGeom prst="rect">
            <a:avLst/>
          </a:prstGeom>
        </p:spPr>
      </p:pic>
    </p:spTree>
    <p:extLst>
      <p:ext uri="{BB962C8B-B14F-4D97-AF65-F5344CB8AC3E}">
        <p14:creationId xmlns:p14="http://schemas.microsoft.com/office/powerpoint/2010/main" val="13173166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4297781C-0D62-4EA0-8800-B6C9927318E8}"/>
              </a:ext>
            </a:extLst>
          </p:cNvPr>
          <p:cNvSpPr>
            <a:spLocks noGrp="1"/>
          </p:cNvSpPr>
          <p:nvPr>
            <p:ph idx="4294967295"/>
          </p:nvPr>
        </p:nvSpPr>
        <p:spPr>
          <a:xfrm>
            <a:off x="0" y="1070991"/>
            <a:ext cx="6059277" cy="4767949"/>
          </a:xfrm>
          <a:prstGeom prst="rect">
            <a:avLst/>
          </a:prstGeom>
        </p:spPr>
        <p:txBody>
          <a:bodyPr>
            <a:noAutofit/>
          </a:bodyPr>
          <a:lstStyle/>
          <a:p>
            <a:pPr lvl="0" algn="just">
              <a:lnSpc>
                <a:spcPct val="107000"/>
              </a:lnSpc>
              <a:spcAft>
                <a:spcPts val="0"/>
              </a:spcAft>
              <a:buFont typeface="Wingdings" pitchFamily="2" charset="2"/>
              <a:buChar char="§"/>
            </a:pPr>
            <a:r>
              <a:rPr lang="ru-RU" sz="1500" dirty="0" smtClean="0">
                <a:solidFill>
                  <a:srgbClr val="308F43"/>
                </a:solidFill>
                <a:latin typeface="Calibri" panose="020F0502020204030204" pitchFamily="34" charset="0"/>
                <a:ea typeface="+mj-ea"/>
                <a:cs typeface="Calibri" panose="020F0502020204030204" pitchFamily="34" charset="0"/>
              </a:rPr>
              <a:t>Состояние </a:t>
            </a:r>
            <a:r>
              <a:rPr lang="ru-RU" sz="1500" dirty="0">
                <a:solidFill>
                  <a:srgbClr val="308F43"/>
                </a:solidFill>
                <a:latin typeface="Calibri" panose="020F0502020204030204" pitchFamily="34" charset="0"/>
                <a:ea typeface="+mj-ea"/>
                <a:cs typeface="Calibri" panose="020F0502020204030204" pitchFamily="34" charset="0"/>
              </a:rPr>
              <a:t>российской отрасли здравоохранения можно охарактеризовать как </a:t>
            </a:r>
            <a:r>
              <a:rPr lang="ru-RU" sz="1500" b="1" dirty="0">
                <a:solidFill>
                  <a:srgbClr val="308F43"/>
                </a:solidFill>
                <a:latin typeface="Calibri" panose="020F0502020204030204" pitchFamily="34" charset="0"/>
                <a:ea typeface="+mj-ea"/>
                <a:cs typeface="Calibri" panose="020F0502020204030204" pitchFamily="34" charset="0"/>
              </a:rPr>
              <a:t>ускоренная </a:t>
            </a:r>
            <a:r>
              <a:rPr lang="ru-RU" sz="1500" b="1" dirty="0" err="1">
                <a:solidFill>
                  <a:srgbClr val="308F43"/>
                </a:solidFill>
                <a:latin typeface="Calibri" panose="020F0502020204030204" pitchFamily="34" charset="0"/>
                <a:ea typeface="+mj-ea"/>
                <a:cs typeface="Calibri" panose="020F0502020204030204" pitchFamily="34" charset="0"/>
              </a:rPr>
              <a:t>цифровизация</a:t>
            </a:r>
            <a:r>
              <a:rPr lang="ru-RU" sz="1500" dirty="0">
                <a:solidFill>
                  <a:srgbClr val="308F43"/>
                </a:solidFill>
                <a:latin typeface="Calibri" panose="020F0502020204030204" pitchFamily="34" charset="0"/>
                <a:ea typeface="+mj-ea"/>
                <a:cs typeface="Calibri" panose="020F0502020204030204" pitchFamily="34" charset="0"/>
              </a:rPr>
              <a:t>. Данный процесс подразумевает автоматизацию основных процессов в отрасли, отсутствие или минимизацию ручного труда, а также полную интеграцию автоматизированных процессов друг с другом в виде информационных систем и автоматический переход информации из одной информационной системы в другую.</a:t>
            </a:r>
          </a:p>
          <a:p>
            <a:pPr lvl="0" algn="just">
              <a:lnSpc>
                <a:spcPct val="107000"/>
              </a:lnSpc>
              <a:spcAft>
                <a:spcPts val="0"/>
              </a:spcAft>
              <a:buFont typeface="Wingdings" pitchFamily="2" charset="2"/>
              <a:buChar char="§"/>
            </a:pPr>
            <a:r>
              <a:rPr lang="ru-RU" sz="1500" dirty="0" smtClean="0">
                <a:solidFill>
                  <a:srgbClr val="308F43"/>
                </a:solidFill>
                <a:latin typeface="Calibri" panose="020F0502020204030204" pitchFamily="34" charset="0"/>
                <a:ea typeface="+mj-ea"/>
                <a:cs typeface="Calibri" panose="020F0502020204030204" pitchFamily="34" charset="0"/>
              </a:rPr>
              <a:t>В </a:t>
            </a:r>
            <a:r>
              <a:rPr lang="ru-RU" sz="1500" dirty="0">
                <a:solidFill>
                  <a:srgbClr val="308F43"/>
                </a:solidFill>
                <a:latin typeface="Calibri" panose="020F0502020204030204" pitchFamily="34" charset="0"/>
                <a:ea typeface="+mj-ea"/>
                <a:cs typeface="Calibri" panose="020F0502020204030204" pitchFamily="34" charset="0"/>
              </a:rPr>
              <a:t>настоящее время процесс </a:t>
            </a:r>
            <a:r>
              <a:rPr lang="ru-RU" sz="1500" dirty="0" err="1">
                <a:solidFill>
                  <a:srgbClr val="308F43"/>
                </a:solidFill>
                <a:latin typeface="Calibri" panose="020F0502020204030204" pitchFamily="34" charset="0"/>
                <a:ea typeface="+mj-ea"/>
                <a:cs typeface="Calibri" panose="020F0502020204030204" pitchFamily="34" charset="0"/>
              </a:rPr>
              <a:t>цифровизации</a:t>
            </a:r>
            <a:r>
              <a:rPr lang="ru-RU" sz="1500" dirty="0">
                <a:solidFill>
                  <a:srgbClr val="308F43"/>
                </a:solidFill>
                <a:latin typeface="Calibri" panose="020F0502020204030204" pitchFamily="34" charset="0"/>
                <a:ea typeface="+mj-ea"/>
                <a:cs typeface="Calibri" panose="020F0502020204030204" pitchFamily="34" charset="0"/>
              </a:rPr>
              <a:t> здравоохранения ещё </a:t>
            </a:r>
            <a:r>
              <a:rPr lang="ru-RU" sz="1500" b="1" dirty="0">
                <a:solidFill>
                  <a:srgbClr val="308F43"/>
                </a:solidFill>
                <a:latin typeface="Calibri" panose="020F0502020204030204" pitchFamily="34" charset="0"/>
                <a:ea typeface="+mj-ea"/>
                <a:cs typeface="Calibri" panose="020F0502020204030204" pitchFamily="34" charset="0"/>
              </a:rPr>
              <a:t>не</a:t>
            </a:r>
            <a:r>
              <a:rPr lang="ru-RU" sz="1500" dirty="0">
                <a:solidFill>
                  <a:srgbClr val="308F43"/>
                </a:solidFill>
                <a:latin typeface="Calibri" panose="020F0502020204030204" pitchFamily="34" charset="0"/>
                <a:ea typeface="+mj-ea"/>
                <a:cs typeface="Calibri" panose="020F0502020204030204" pitchFamily="34" charset="0"/>
              </a:rPr>
              <a:t> завершен. Создание единого цифрового контура в здравоохранении на основе единой государственной информационной системы здравоохранения (ЕГИСЗ) ещё только предстоит завершить в рамках национального проекта «Здравоохранение». </a:t>
            </a:r>
          </a:p>
          <a:p>
            <a:pPr lvl="0" algn="just">
              <a:lnSpc>
                <a:spcPct val="107000"/>
              </a:lnSpc>
              <a:spcAft>
                <a:spcPts val="0"/>
              </a:spcAft>
              <a:buFont typeface="Wingdings" pitchFamily="2" charset="2"/>
              <a:buChar char="§"/>
            </a:pPr>
            <a:r>
              <a:rPr lang="ru-RU" sz="1500" dirty="0" smtClean="0">
                <a:solidFill>
                  <a:srgbClr val="308F43"/>
                </a:solidFill>
                <a:latin typeface="Calibri" panose="020F0502020204030204" pitchFamily="34" charset="0"/>
                <a:ea typeface="+mj-ea"/>
                <a:cs typeface="Calibri" panose="020F0502020204030204" pitchFamily="34" charset="0"/>
              </a:rPr>
              <a:t>Пандемия </a:t>
            </a:r>
            <a:r>
              <a:rPr lang="ru-RU" sz="1500" dirty="0">
                <a:solidFill>
                  <a:srgbClr val="308F43"/>
                </a:solidFill>
                <a:latin typeface="Calibri" panose="020F0502020204030204" pitchFamily="34" charset="0"/>
                <a:ea typeface="+mj-ea"/>
                <a:cs typeface="Calibri" panose="020F0502020204030204" pitchFamily="34" charset="0"/>
              </a:rPr>
              <a:t>COVID-19, с одной стороны, привела к экономическому кризису, который может повлиять на снижение финансирования по направлению </a:t>
            </a:r>
            <a:r>
              <a:rPr lang="ru-RU" sz="1500" dirty="0" err="1">
                <a:solidFill>
                  <a:srgbClr val="308F43"/>
                </a:solidFill>
                <a:latin typeface="Calibri" panose="020F0502020204030204" pitchFamily="34" charset="0"/>
                <a:ea typeface="+mj-ea"/>
                <a:cs typeface="Calibri" panose="020F0502020204030204" pitchFamily="34" charset="0"/>
              </a:rPr>
              <a:t>цифровизации</a:t>
            </a:r>
            <a:r>
              <a:rPr lang="ru-RU" sz="1500" dirty="0">
                <a:solidFill>
                  <a:srgbClr val="308F43"/>
                </a:solidFill>
                <a:latin typeface="Calibri" panose="020F0502020204030204" pitchFamily="34" charset="0"/>
                <a:ea typeface="+mj-ea"/>
                <a:cs typeface="Calibri" panose="020F0502020204030204" pitchFamily="34" charset="0"/>
              </a:rPr>
              <a:t> здравоохранения, а с другой стороны, сильно повлияла на смену </a:t>
            </a:r>
            <a:r>
              <a:rPr lang="ru-RU" sz="1500" b="1" dirty="0">
                <a:solidFill>
                  <a:srgbClr val="308F43"/>
                </a:solidFill>
                <a:latin typeface="Calibri" panose="020F0502020204030204" pitchFamily="34" charset="0"/>
                <a:ea typeface="+mj-ea"/>
                <a:cs typeface="Calibri" panose="020F0502020204030204" pitchFamily="34" charset="0"/>
              </a:rPr>
              <a:t>парадигмы мышления </a:t>
            </a:r>
            <a:r>
              <a:rPr lang="ru-RU" sz="1500" dirty="0">
                <a:solidFill>
                  <a:srgbClr val="308F43"/>
                </a:solidFill>
                <a:latin typeface="Calibri" panose="020F0502020204030204" pitchFamily="34" charset="0"/>
                <a:ea typeface="+mj-ea"/>
                <a:cs typeface="Calibri" panose="020F0502020204030204" pitchFamily="34" charset="0"/>
              </a:rPr>
              <a:t>всех участников процесса цифровой трансформации здравоохранения. </a:t>
            </a:r>
          </a:p>
        </p:txBody>
      </p:sp>
      <p:sp>
        <p:nvSpPr>
          <p:cNvPr id="4" name="TextBox 3">
            <a:extLst>
              <a:ext uri="{FF2B5EF4-FFF2-40B4-BE49-F238E27FC236}">
                <a16:creationId xmlns:a16="http://schemas.microsoft.com/office/drawing/2014/main" id="{283A6E5E-079E-724A-9BD7-6D1560AAE5DE}"/>
              </a:ext>
            </a:extLst>
          </p:cNvPr>
          <p:cNvSpPr txBox="1"/>
          <p:nvPr/>
        </p:nvSpPr>
        <p:spPr>
          <a:xfrm>
            <a:off x="1282995" y="267872"/>
            <a:ext cx="9984103" cy="523220"/>
          </a:xfrm>
          <a:prstGeom prst="rect">
            <a:avLst/>
          </a:prstGeom>
          <a:noFill/>
        </p:spPr>
        <p:txBody>
          <a:bodyPr wrap="square" rtlCol="0">
            <a:spAutoFit/>
          </a:bodyPr>
          <a:lstStyle/>
          <a:p>
            <a:r>
              <a:rPr lang="ru-RU" sz="2800" b="1" dirty="0" smtClean="0">
                <a:solidFill>
                  <a:srgbClr val="E54D25"/>
                </a:solidFill>
                <a:latin typeface="Calibri" panose="020F0502020204030204" pitchFamily="34" charset="0"/>
                <a:cs typeface="Calibri" panose="020F0502020204030204" pitchFamily="34" charset="0"/>
              </a:rPr>
              <a:t>ОХВАТ</a:t>
            </a:r>
            <a:r>
              <a:rPr lang="en-US" sz="2800" b="1" dirty="0">
                <a:solidFill>
                  <a:srgbClr val="E54D25"/>
                </a:solidFill>
                <a:latin typeface="Calibri" panose="020F0502020204030204" pitchFamily="34" charset="0"/>
                <a:cs typeface="Calibri" panose="020F0502020204030204" pitchFamily="34" charset="0"/>
              </a:rPr>
              <a:t> /</a:t>
            </a:r>
            <a:r>
              <a:rPr lang="en-US" sz="2800" b="1" dirty="0">
                <a:solidFill>
                  <a:srgbClr val="308F43"/>
                </a:solidFill>
                <a:latin typeface="Calibri" panose="020F0502020204030204" pitchFamily="34" charset="0"/>
                <a:cs typeface="Calibri" panose="020F0502020204030204" pitchFamily="34" charset="0"/>
              </a:rPr>
              <a:t>/ </a:t>
            </a:r>
            <a:r>
              <a:rPr lang="en-US" sz="2800" b="1" i="1" dirty="0">
                <a:solidFill>
                  <a:srgbClr val="308F43"/>
                </a:solidFill>
                <a:latin typeface="Calibri" panose="020F0502020204030204" pitchFamily="34" charset="0"/>
                <a:cs typeface="Calibri" panose="020F0502020204030204" pitchFamily="34" charset="0"/>
              </a:rPr>
              <a:t>Coverage</a:t>
            </a:r>
            <a:endParaRPr lang="ru-RU" sz="2800" b="1" dirty="0">
              <a:solidFill>
                <a:srgbClr val="E54D25"/>
              </a:solidFill>
              <a:latin typeface="Calibri" panose="020F0502020204030204" pitchFamily="34" charset="0"/>
              <a:cs typeface="Calibri" panose="020F0502020204030204" pitchFamily="34" charset="0"/>
            </a:endParaRPr>
          </a:p>
        </p:txBody>
      </p:sp>
      <p:grpSp>
        <p:nvGrpSpPr>
          <p:cNvPr id="7" name="Group 6">
            <a:extLst>
              <a:ext uri="{FF2B5EF4-FFF2-40B4-BE49-F238E27FC236}">
                <a16:creationId xmlns:a16="http://schemas.microsoft.com/office/drawing/2014/main" id="{5AC689B2-9071-AF47-8A12-F7F89814B7EA}"/>
              </a:ext>
            </a:extLst>
          </p:cNvPr>
          <p:cNvGrpSpPr/>
          <p:nvPr/>
        </p:nvGrpSpPr>
        <p:grpSpPr>
          <a:xfrm>
            <a:off x="0" y="77588"/>
            <a:ext cx="1201531" cy="903788"/>
            <a:chOff x="-10684" y="2584995"/>
            <a:chExt cx="2656348" cy="1998096"/>
          </a:xfrm>
        </p:grpSpPr>
        <p:sp>
          <p:nvSpPr>
            <p:cNvPr id="5" name="Freeform: Shape 78">
              <a:extLst>
                <a:ext uri="{FF2B5EF4-FFF2-40B4-BE49-F238E27FC236}">
                  <a16:creationId xmlns:a16="http://schemas.microsoft.com/office/drawing/2014/main" id="{91467805-3AB9-9845-BDD4-DCC9EDF9F967}"/>
                </a:ext>
              </a:extLst>
            </p:cNvPr>
            <p:cNvSpPr/>
            <p:nvPr/>
          </p:nvSpPr>
          <p:spPr>
            <a:xfrm>
              <a:off x="-10684" y="2584995"/>
              <a:ext cx="2656348" cy="1998096"/>
            </a:xfrm>
            <a:custGeom>
              <a:avLst/>
              <a:gdLst>
                <a:gd name="connsiteX0" fmla="*/ 0 w 1411264"/>
                <a:gd name="connsiteY0" fmla="*/ 0 h 1061548"/>
                <a:gd name="connsiteX1" fmla="*/ 880490 w 1411264"/>
                <a:gd name="connsiteY1" fmla="*/ 0 h 1061548"/>
                <a:gd name="connsiteX2" fmla="*/ 1411264 w 1411264"/>
                <a:gd name="connsiteY2" fmla="*/ 530774 h 1061548"/>
                <a:gd name="connsiteX3" fmla="*/ 1411263 w 1411264"/>
                <a:gd name="connsiteY3" fmla="*/ 530774 h 1061548"/>
                <a:gd name="connsiteX4" fmla="*/ 880489 w 1411264"/>
                <a:gd name="connsiteY4" fmla="*/ 1061548 h 1061548"/>
                <a:gd name="connsiteX5" fmla="*/ 0 w 1411264"/>
                <a:gd name="connsiteY5" fmla="*/ 1061547 h 1061548"/>
                <a:gd name="connsiteX6" fmla="*/ 0 w 1411264"/>
                <a:gd name="connsiteY6" fmla="*/ 0 h 10615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411264" h="1061548">
                  <a:moveTo>
                    <a:pt x="0" y="0"/>
                  </a:moveTo>
                  <a:lnTo>
                    <a:pt x="880490" y="0"/>
                  </a:lnTo>
                  <a:cubicBezTo>
                    <a:pt x="1173628" y="0"/>
                    <a:pt x="1411264" y="237636"/>
                    <a:pt x="1411264" y="530774"/>
                  </a:cubicBezTo>
                  <a:lnTo>
                    <a:pt x="1411263" y="530774"/>
                  </a:lnTo>
                  <a:cubicBezTo>
                    <a:pt x="1411263" y="823912"/>
                    <a:pt x="1173627" y="1061548"/>
                    <a:pt x="880489" y="1061548"/>
                  </a:cubicBezTo>
                  <a:lnTo>
                    <a:pt x="0" y="1061547"/>
                  </a:lnTo>
                  <a:lnTo>
                    <a:pt x="0" y="0"/>
                  </a:lnTo>
                  <a:close/>
                </a:path>
              </a:pathLst>
            </a:custGeom>
            <a:solidFill>
              <a:schemeClr val="tx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6" name="Oval 5">
              <a:extLst>
                <a:ext uri="{FF2B5EF4-FFF2-40B4-BE49-F238E27FC236}">
                  <a16:creationId xmlns:a16="http://schemas.microsoft.com/office/drawing/2014/main" id="{245A82B6-D34D-4348-99DE-9120B5F87BDB}"/>
                </a:ext>
              </a:extLst>
            </p:cNvPr>
            <p:cNvSpPr/>
            <p:nvPr/>
          </p:nvSpPr>
          <p:spPr>
            <a:xfrm>
              <a:off x="804671" y="2783115"/>
              <a:ext cx="1618197" cy="1618197"/>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sz="1600" b="1" dirty="0">
                <a:solidFill>
                  <a:schemeClr val="accent4"/>
                </a:solidFill>
              </a:endParaRPr>
            </a:p>
          </p:txBody>
        </p:sp>
      </p:grpSp>
      <p:sp>
        <p:nvSpPr>
          <p:cNvPr id="9" name="Объект 2">
            <a:extLst>
              <a:ext uri="{FF2B5EF4-FFF2-40B4-BE49-F238E27FC236}">
                <a16:creationId xmlns:a16="http://schemas.microsoft.com/office/drawing/2014/main" id="{4297781C-0D62-4EA0-8800-B6C9927318E8}"/>
              </a:ext>
            </a:extLst>
          </p:cNvPr>
          <p:cNvSpPr txBox="1">
            <a:spLocks/>
          </p:cNvSpPr>
          <p:nvPr/>
        </p:nvSpPr>
        <p:spPr>
          <a:xfrm>
            <a:off x="6059277" y="1070990"/>
            <a:ext cx="6059277" cy="4767949"/>
          </a:xfrm>
          <a:prstGeom prst="rect">
            <a:avLst/>
          </a:prstGeom>
          <a:solidFill>
            <a:schemeClr val="tx1">
              <a:lumMod val="85000"/>
            </a:schemeClr>
          </a:solidFill>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lvl="0" algn="just">
              <a:lnSpc>
                <a:spcPct val="107000"/>
              </a:lnSpc>
              <a:spcAft>
                <a:spcPts val="0"/>
              </a:spcAft>
              <a:buFont typeface="Wingdings" pitchFamily="2" charset="2"/>
              <a:buChar char="§"/>
            </a:pPr>
            <a:r>
              <a:rPr lang="en-US" sz="1500" i="1" dirty="0" smtClean="0">
                <a:solidFill>
                  <a:schemeClr val="bg1"/>
                </a:solidFill>
                <a:latin typeface="Calibri" panose="020F0502020204030204" pitchFamily="34" charset="0"/>
                <a:cs typeface="Calibri" panose="020F0502020204030204" pitchFamily="34" charset="0"/>
              </a:rPr>
              <a:t>Current </a:t>
            </a:r>
            <a:r>
              <a:rPr lang="en-US" sz="1500" i="1" dirty="0">
                <a:solidFill>
                  <a:schemeClr val="bg1"/>
                </a:solidFill>
                <a:latin typeface="Calibri" panose="020F0502020204030204" pitchFamily="34" charset="0"/>
                <a:cs typeface="Calibri" panose="020F0502020204030204" pitchFamily="34" charset="0"/>
              </a:rPr>
              <a:t>state of the Russian healthcare system can be described as </a:t>
            </a:r>
            <a:r>
              <a:rPr lang="en-US" sz="1500" b="1" i="1" dirty="0">
                <a:solidFill>
                  <a:schemeClr val="bg1"/>
                </a:solidFill>
                <a:latin typeface="Calibri" panose="020F0502020204030204" pitchFamily="34" charset="0"/>
                <a:cs typeface="Calibri" panose="020F0502020204030204" pitchFamily="34" charset="0"/>
              </a:rPr>
              <a:t>accelerated digitalization</a:t>
            </a:r>
            <a:r>
              <a:rPr lang="en-US" sz="1500" i="1" dirty="0">
                <a:solidFill>
                  <a:schemeClr val="bg1"/>
                </a:solidFill>
                <a:latin typeface="Calibri" panose="020F0502020204030204" pitchFamily="34" charset="0"/>
                <a:cs typeface="Calibri" panose="020F0502020204030204" pitchFamily="34" charset="0"/>
              </a:rPr>
              <a:t>. It involves automation of main processes in the industry, absence or minimal amount of manual labor, as well as the full integration of all automated processes into one information system and automatic transfer of information from one system to another. </a:t>
            </a:r>
            <a:r>
              <a:rPr lang="ru-RU" sz="1500" i="1" dirty="0" smtClean="0">
                <a:solidFill>
                  <a:schemeClr val="bg1"/>
                </a:solidFill>
                <a:latin typeface="Calibri" panose="020F0502020204030204" pitchFamily="34" charset="0"/>
                <a:cs typeface="Calibri" panose="020F0502020204030204" pitchFamily="34" charset="0"/>
              </a:rPr>
              <a:t/>
            </a:r>
            <a:br>
              <a:rPr lang="ru-RU" sz="1500" i="1" dirty="0" smtClean="0">
                <a:solidFill>
                  <a:schemeClr val="bg1"/>
                </a:solidFill>
                <a:latin typeface="Calibri" panose="020F0502020204030204" pitchFamily="34" charset="0"/>
                <a:cs typeface="Calibri" panose="020F0502020204030204" pitchFamily="34" charset="0"/>
              </a:rPr>
            </a:br>
            <a:r>
              <a:rPr lang="ru-RU" sz="1500" i="1" dirty="0" smtClean="0">
                <a:solidFill>
                  <a:schemeClr val="bg1"/>
                </a:solidFill>
                <a:latin typeface="Calibri" panose="020F0502020204030204" pitchFamily="34" charset="0"/>
                <a:cs typeface="Calibri" panose="020F0502020204030204" pitchFamily="34" charset="0"/>
              </a:rPr>
              <a:t/>
            </a:r>
            <a:br>
              <a:rPr lang="ru-RU" sz="1500" i="1" dirty="0" smtClean="0">
                <a:solidFill>
                  <a:schemeClr val="bg1"/>
                </a:solidFill>
                <a:latin typeface="Calibri" panose="020F0502020204030204" pitchFamily="34" charset="0"/>
                <a:cs typeface="Calibri" panose="020F0502020204030204" pitchFamily="34" charset="0"/>
              </a:rPr>
            </a:br>
            <a:endParaRPr lang="en-US" sz="1500" i="1" dirty="0">
              <a:solidFill>
                <a:schemeClr val="bg1"/>
              </a:solidFill>
              <a:latin typeface="Calibri" panose="020F0502020204030204" pitchFamily="34" charset="0"/>
              <a:cs typeface="Calibri" panose="020F0502020204030204" pitchFamily="34" charset="0"/>
            </a:endParaRPr>
          </a:p>
          <a:p>
            <a:pPr lvl="0" algn="just">
              <a:lnSpc>
                <a:spcPct val="107000"/>
              </a:lnSpc>
              <a:spcAft>
                <a:spcPts val="0"/>
              </a:spcAft>
              <a:buFont typeface="Wingdings" pitchFamily="2" charset="2"/>
              <a:buChar char="§"/>
            </a:pPr>
            <a:r>
              <a:rPr lang="en-US" sz="1500" i="1" dirty="0" smtClean="0">
                <a:solidFill>
                  <a:schemeClr val="bg1"/>
                </a:solidFill>
                <a:latin typeface="Calibri" panose="020F0502020204030204" pitchFamily="34" charset="0"/>
                <a:cs typeface="Calibri" panose="020F0502020204030204" pitchFamily="34" charset="0"/>
              </a:rPr>
              <a:t>At </a:t>
            </a:r>
            <a:r>
              <a:rPr lang="en-US" sz="1500" i="1" dirty="0">
                <a:solidFill>
                  <a:schemeClr val="bg1"/>
                </a:solidFill>
                <a:latin typeface="Calibri" panose="020F0502020204030204" pitchFamily="34" charset="0"/>
                <a:cs typeface="Calibri" panose="020F0502020204030204" pitchFamily="34" charset="0"/>
              </a:rPr>
              <a:t>the present the process of healthcare digitalization is not yet completed. We still have to finish the creation of a single digital environment under the Healthcare National Project. The environment shall be based on Unified State Health Information System (EGISZ</a:t>
            </a:r>
            <a:r>
              <a:rPr lang="en-US" sz="1500" i="1" dirty="0" smtClean="0">
                <a:solidFill>
                  <a:schemeClr val="bg1"/>
                </a:solidFill>
                <a:latin typeface="Calibri" panose="020F0502020204030204" pitchFamily="34" charset="0"/>
                <a:cs typeface="Calibri" panose="020F0502020204030204" pitchFamily="34" charset="0"/>
              </a:rPr>
              <a:t>).</a:t>
            </a:r>
            <a:r>
              <a:rPr lang="ru-RU" sz="1500" i="1" dirty="0" smtClean="0">
                <a:solidFill>
                  <a:schemeClr val="bg1"/>
                </a:solidFill>
                <a:latin typeface="Calibri" panose="020F0502020204030204" pitchFamily="34" charset="0"/>
                <a:cs typeface="Calibri" panose="020F0502020204030204" pitchFamily="34" charset="0"/>
              </a:rPr>
              <a:t/>
            </a:r>
            <a:br>
              <a:rPr lang="ru-RU" sz="1500" i="1" dirty="0" smtClean="0">
                <a:solidFill>
                  <a:schemeClr val="bg1"/>
                </a:solidFill>
                <a:latin typeface="Calibri" panose="020F0502020204030204" pitchFamily="34" charset="0"/>
                <a:cs typeface="Calibri" panose="020F0502020204030204" pitchFamily="34" charset="0"/>
              </a:rPr>
            </a:br>
            <a:endParaRPr lang="en-US" sz="1500" i="1" dirty="0">
              <a:solidFill>
                <a:schemeClr val="bg1"/>
              </a:solidFill>
              <a:latin typeface="Calibri" panose="020F0502020204030204" pitchFamily="34" charset="0"/>
              <a:cs typeface="Calibri" panose="020F0502020204030204" pitchFamily="34" charset="0"/>
            </a:endParaRPr>
          </a:p>
          <a:p>
            <a:pPr lvl="0" algn="just">
              <a:lnSpc>
                <a:spcPct val="107000"/>
              </a:lnSpc>
              <a:spcAft>
                <a:spcPts val="0"/>
              </a:spcAft>
              <a:buFont typeface="Wingdings" pitchFamily="2" charset="2"/>
              <a:buChar char="§"/>
            </a:pPr>
            <a:r>
              <a:rPr lang="en-US" sz="1500" i="1" dirty="0" smtClean="0">
                <a:solidFill>
                  <a:schemeClr val="bg1"/>
                </a:solidFill>
                <a:latin typeface="Calibri" panose="020F0502020204030204" pitchFamily="34" charset="0"/>
                <a:cs typeface="Calibri" panose="020F0502020204030204" pitchFamily="34" charset="0"/>
              </a:rPr>
              <a:t>COVID-19 </a:t>
            </a:r>
            <a:r>
              <a:rPr lang="en-US" sz="1500" i="1" dirty="0">
                <a:solidFill>
                  <a:schemeClr val="bg1"/>
                </a:solidFill>
                <a:latin typeface="Calibri" panose="020F0502020204030204" pitchFamily="34" charset="0"/>
                <a:cs typeface="Calibri" panose="020F0502020204030204" pitchFamily="34" charset="0"/>
              </a:rPr>
              <a:t>pandemic, on the one hand, led to an economic crisis, which may result in spending cuts for the digitalization of healthcare, and on the other hand, it strongly influenced the </a:t>
            </a:r>
            <a:r>
              <a:rPr lang="en-US" sz="1500" b="1" i="1" dirty="0">
                <a:solidFill>
                  <a:schemeClr val="bg1"/>
                </a:solidFill>
                <a:latin typeface="Calibri" panose="020F0502020204030204" pitchFamily="34" charset="0"/>
                <a:cs typeface="Calibri" panose="020F0502020204030204" pitchFamily="34" charset="0"/>
              </a:rPr>
              <a:t>paradigm shift</a:t>
            </a:r>
            <a:r>
              <a:rPr lang="en-US" sz="1500" i="1" dirty="0">
                <a:solidFill>
                  <a:schemeClr val="bg1"/>
                </a:solidFill>
                <a:latin typeface="Calibri" panose="020F0502020204030204" pitchFamily="34" charset="0"/>
                <a:cs typeface="Calibri" panose="020F0502020204030204" pitchFamily="34" charset="0"/>
              </a:rPr>
              <a:t> in all participants of the healthcare digitalization.</a:t>
            </a:r>
            <a:endParaRPr lang="en-US" sz="1500" i="1" dirty="0">
              <a:solidFill>
                <a:schemeClr val="bg1"/>
              </a:solidFill>
              <a:latin typeface="Calibri" panose="020F0502020204030204" pitchFamily="34" charset="0"/>
              <a:cs typeface="Calibri" panose="020F0502020204030204" pitchFamily="34" charset="0"/>
            </a:endParaRPr>
          </a:p>
        </p:txBody>
      </p:sp>
      <p:pic>
        <p:nvPicPr>
          <p:cNvPr id="10" name="Graphic 30" descr="Earth Globe - Asia">
            <a:extLst>
              <a:ext uri="{FF2B5EF4-FFF2-40B4-BE49-F238E27FC236}">
                <a16:creationId xmlns:a16="http://schemas.microsoft.com/office/drawing/2014/main" id="{AB2BFC1A-2656-D146-B1D8-9E0629D3CE4B}"/>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xmlns="" r:embed="rId43"/>
              </a:ext>
            </a:extLst>
          </a:blip>
          <a:stretch>
            <a:fillRect/>
          </a:stretch>
        </p:blipFill>
        <p:spPr>
          <a:xfrm>
            <a:off x="412762" y="207464"/>
            <a:ext cx="644036" cy="644036"/>
          </a:xfrm>
          <a:prstGeom prst="rect">
            <a:avLst/>
          </a:prstGeom>
        </p:spPr>
      </p:pic>
    </p:spTree>
    <p:extLst>
      <p:ext uri="{BB962C8B-B14F-4D97-AF65-F5344CB8AC3E}">
        <p14:creationId xmlns:p14="http://schemas.microsoft.com/office/powerpoint/2010/main" val="391794081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4297781C-0D62-4EA0-8800-B6C9927318E8}"/>
              </a:ext>
            </a:extLst>
          </p:cNvPr>
          <p:cNvSpPr>
            <a:spLocks noGrp="1"/>
          </p:cNvSpPr>
          <p:nvPr>
            <p:ph idx="4294967295"/>
          </p:nvPr>
        </p:nvSpPr>
        <p:spPr>
          <a:xfrm>
            <a:off x="0" y="1436751"/>
            <a:ext cx="6059277" cy="4023523"/>
          </a:xfrm>
          <a:prstGeom prst="rect">
            <a:avLst/>
          </a:prstGeom>
        </p:spPr>
        <p:txBody>
          <a:bodyPr>
            <a:noAutofit/>
          </a:bodyPr>
          <a:lstStyle/>
          <a:p>
            <a:pPr lvl="0" algn="just">
              <a:lnSpc>
                <a:spcPct val="107000"/>
              </a:lnSpc>
              <a:spcAft>
                <a:spcPts val="0"/>
              </a:spcAft>
              <a:buFont typeface="Wingdings" pitchFamily="2" charset="2"/>
              <a:buChar char="§"/>
            </a:pPr>
            <a:r>
              <a:rPr lang="ru-RU" sz="1600" dirty="0" smtClean="0">
                <a:solidFill>
                  <a:srgbClr val="308F43"/>
                </a:solidFill>
                <a:latin typeface="Calibri" panose="020F0502020204030204" pitchFamily="34" charset="0"/>
                <a:ea typeface="+mj-ea"/>
                <a:cs typeface="Calibri" panose="020F0502020204030204" pitchFamily="34" charset="0"/>
              </a:rPr>
              <a:t>Наиболее </a:t>
            </a:r>
            <a:r>
              <a:rPr lang="ru-RU" sz="1600" dirty="0">
                <a:solidFill>
                  <a:srgbClr val="308F43"/>
                </a:solidFill>
                <a:latin typeface="Calibri" panose="020F0502020204030204" pitchFamily="34" charset="0"/>
                <a:ea typeface="+mj-ea"/>
                <a:cs typeface="Calibri" panose="020F0502020204030204" pitchFamily="34" charset="0"/>
              </a:rPr>
              <a:t>востребованной цифровой технологией в период пандемии стала телемедицина в режиме «врач-пациент». Однако, регуляторные и организационные ограничения не позволили полностью реализовать её потенциал.</a:t>
            </a:r>
          </a:p>
          <a:p>
            <a:pPr lvl="0" algn="just">
              <a:lnSpc>
                <a:spcPct val="107000"/>
              </a:lnSpc>
              <a:spcAft>
                <a:spcPts val="0"/>
              </a:spcAft>
              <a:buFont typeface="Wingdings" pitchFamily="2" charset="2"/>
              <a:buChar char="§"/>
            </a:pPr>
            <a:r>
              <a:rPr lang="ru-RU" sz="1600" dirty="0" smtClean="0">
                <a:solidFill>
                  <a:srgbClr val="308F43"/>
                </a:solidFill>
                <a:latin typeface="Calibri" panose="020F0502020204030204" pitchFamily="34" charset="0"/>
                <a:ea typeface="+mj-ea"/>
                <a:cs typeface="Calibri" panose="020F0502020204030204" pitchFamily="34" charset="0"/>
              </a:rPr>
              <a:t>Сильный </a:t>
            </a:r>
            <a:r>
              <a:rPr lang="ru-RU" sz="1600" dirty="0">
                <a:solidFill>
                  <a:srgbClr val="308F43"/>
                </a:solidFill>
                <a:latin typeface="Calibri" panose="020F0502020204030204" pitchFamily="34" charset="0"/>
                <a:ea typeface="+mj-ea"/>
                <a:cs typeface="Calibri" panose="020F0502020204030204" pitchFamily="34" charset="0"/>
              </a:rPr>
              <a:t>толчок и поддержку в развитии также получили такие направления цифровой медицины, как искусственный интеллект, анализ больших данных, носимые устройства и многофункциональные платформы – комплексные решения для широкого спектра задач здравоохранения.</a:t>
            </a:r>
          </a:p>
          <a:p>
            <a:pPr lvl="0" algn="just">
              <a:lnSpc>
                <a:spcPct val="107000"/>
              </a:lnSpc>
              <a:spcAft>
                <a:spcPts val="0"/>
              </a:spcAft>
              <a:buFont typeface="Wingdings" pitchFamily="2" charset="2"/>
              <a:buChar char="§"/>
            </a:pPr>
            <a:r>
              <a:rPr lang="ru-RU" sz="1600" dirty="0" smtClean="0">
                <a:solidFill>
                  <a:srgbClr val="308F43"/>
                </a:solidFill>
                <a:latin typeface="Calibri" panose="020F0502020204030204" pitchFamily="34" charset="0"/>
                <a:ea typeface="+mj-ea"/>
                <a:cs typeface="Calibri" panose="020F0502020204030204" pitchFamily="34" charset="0"/>
              </a:rPr>
              <a:t>Телемедицинские </a:t>
            </a:r>
            <a:r>
              <a:rPr lang="ru-RU" sz="1600" dirty="0">
                <a:solidFill>
                  <a:srgbClr val="308F43"/>
                </a:solidFill>
                <a:latin typeface="Calibri" panose="020F0502020204030204" pitchFamily="34" charset="0"/>
                <a:ea typeface="+mj-ea"/>
                <a:cs typeface="Calibri" panose="020F0502020204030204" pitchFamily="34" charset="0"/>
              </a:rPr>
              <a:t>цифровые решения, если удастся избежать отката после пандемии к устаревшим очным практикам оказания медицинских услуг, все больше будут </a:t>
            </a:r>
            <a:r>
              <a:rPr lang="ru-RU" sz="1600" b="1" dirty="0">
                <a:solidFill>
                  <a:srgbClr val="308F43"/>
                </a:solidFill>
                <a:latin typeface="Calibri" panose="020F0502020204030204" pitchFamily="34" charset="0"/>
                <a:ea typeface="+mj-ea"/>
                <a:cs typeface="Calibri" panose="020F0502020204030204" pitchFamily="34" charset="0"/>
              </a:rPr>
              <a:t>дифференцироваться</a:t>
            </a:r>
            <a:r>
              <a:rPr lang="ru-RU" sz="1600" dirty="0">
                <a:solidFill>
                  <a:srgbClr val="308F43"/>
                </a:solidFill>
                <a:latin typeface="Calibri" panose="020F0502020204030204" pitchFamily="34" charset="0"/>
                <a:ea typeface="+mj-ea"/>
                <a:cs typeface="Calibri" panose="020F0502020204030204" pitchFamily="34" charset="0"/>
              </a:rPr>
              <a:t> по видам медицинской помощи, территориальному охвату и охвату разных групп населения.</a:t>
            </a:r>
          </a:p>
        </p:txBody>
      </p:sp>
      <p:sp>
        <p:nvSpPr>
          <p:cNvPr id="4" name="TextBox 3">
            <a:extLst>
              <a:ext uri="{FF2B5EF4-FFF2-40B4-BE49-F238E27FC236}">
                <a16:creationId xmlns:a16="http://schemas.microsoft.com/office/drawing/2014/main" id="{283A6E5E-079E-724A-9BD7-6D1560AAE5DE}"/>
              </a:ext>
            </a:extLst>
          </p:cNvPr>
          <p:cNvSpPr txBox="1"/>
          <p:nvPr/>
        </p:nvSpPr>
        <p:spPr>
          <a:xfrm>
            <a:off x="1282995" y="267872"/>
            <a:ext cx="9984103" cy="523220"/>
          </a:xfrm>
          <a:prstGeom prst="rect">
            <a:avLst/>
          </a:prstGeom>
          <a:noFill/>
        </p:spPr>
        <p:txBody>
          <a:bodyPr wrap="square" rtlCol="0">
            <a:spAutoFit/>
          </a:bodyPr>
          <a:lstStyle/>
          <a:p>
            <a:r>
              <a:rPr lang="ru-RU" sz="2800" b="1" dirty="0" smtClean="0">
                <a:solidFill>
                  <a:srgbClr val="E54D25"/>
                </a:solidFill>
                <a:latin typeface="Calibri" panose="020F0502020204030204" pitchFamily="34" charset="0"/>
                <a:cs typeface="Calibri" panose="020F0502020204030204" pitchFamily="34" charset="0"/>
              </a:rPr>
              <a:t>ОХВАТ</a:t>
            </a:r>
            <a:r>
              <a:rPr lang="en-US" sz="2800" b="1" dirty="0">
                <a:solidFill>
                  <a:srgbClr val="E54D25"/>
                </a:solidFill>
                <a:latin typeface="Calibri" panose="020F0502020204030204" pitchFamily="34" charset="0"/>
                <a:cs typeface="Calibri" panose="020F0502020204030204" pitchFamily="34" charset="0"/>
              </a:rPr>
              <a:t> /</a:t>
            </a:r>
            <a:r>
              <a:rPr lang="en-US" sz="2800" b="1" dirty="0">
                <a:solidFill>
                  <a:srgbClr val="308F43"/>
                </a:solidFill>
                <a:latin typeface="Calibri" panose="020F0502020204030204" pitchFamily="34" charset="0"/>
                <a:cs typeface="Calibri" panose="020F0502020204030204" pitchFamily="34" charset="0"/>
              </a:rPr>
              <a:t>/ </a:t>
            </a:r>
            <a:r>
              <a:rPr lang="en-US" sz="2800" b="1" i="1" dirty="0">
                <a:solidFill>
                  <a:srgbClr val="308F43"/>
                </a:solidFill>
                <a:latin typeface="Calibri" panose="020F0502020204030204" pitchFamily="34" charset="0"/>
                <a:cs typeface="Calibri" panose="020F0502020204030204" pitchFamily="34" charset="0"/>
              </a:rPr>
              <a:t>Coverage</a:t>
            </a:r>
            <a:endParaRPr lang="ru-RU" sz="2800" b="1" dirty="0">
              <a:solidFill>
                <a:srgbClr val="E54D25"/>
              </a:solidFill>
              <a:latin typeface="Calibri" panose="020F0502020204030204" pitchFamily="34" charset="0"/>
              <a:cs typeface="Calibri" panose="020F0502020204030204" pitchFamily="34" charset="0"/>
            </a:endParaRPr>
          </a:p>
        </p:txBody>
      </p:sp>
      <p:grpSp>
        <p:nvGrpSpPr>
          <p:cNvPr id="7" name="Group 6">
            <a:extLst>
              <a:ext uri="{FF2B5EF4-FFF2-40B4-BE49-F238E27FC236}">
                <a16:creationId xmlns:a16="http://schemas.microsoft.com/office/drawing/2014/main" id="{5AC689B2-9071-AF47-8A12-F7F89814B7EA}"/>
              </a:ext>
            </a:extLst>
          </p:cNvPr>
          <p:cNvGrpSpPr/>
          <p:nvPr/>
        </p:nvGrpSpPr>
        <p:grpSpPr>
          <a:xfrm>
            <a:off x="0" y="77588"/>
            <a:ext cx="1201531" cy="903788"/>
            <a:chOff x="-10684" y="2584995"/>
            <a:chExt cx="2656348" cy="1998096"/>
          </a:xfrm>
        </p:grpSpPr>
        <p:sp>
          <p:nvSpPr>
            <p:cNvPr id="5" name="Freeform: Shape 78">
              <a:extLst>
                <a:ext uri="{FF2B5EF4-FFF2-40B4-BE49-F238E27FC236}">
                  <a16:creationId xmlns:a16="http://schemas.microsoft.com/office/drawing/2014/main" id="{91467805-3AB9-9845-BDD4-DCC9EDF9F967}"/>
                </a:ext>
              </a:extLst>
            </p:cNvPr>
            <p:cNvSpPr/>
            <p:nvPr/>
          </p:nvSpPr>
          <p:spPr>
            <a:xfrm>
              <a:off x="-10684" y="2584995"/>
              <a:ext cx="2656348" cy="1998096"/>
            </a:xfrm>
            <a:custGeom>
              <a:avLst/>
              <a:gdLst>
                <a:gd name="connsiteX0" fmla="*/ 0 w 1411264"/>
                <a:gd name="connsiteY0" fmla="*/ 0 h 1061548"/>
                <a:gd name="connsiteX1" fmla="*/ 880490 w 1411264"/>
                <a:gd name="connsiteY1" fmla="*/ 0 h 1061548"/>
                <a:gd name="connsiteX2" fmla="*/ 1411264 w 1411264"/>
                <a:gd name="connsiteY2" fmla="*/ 530774 h 1061548"/>
                <a:gd name="connsiteX3" fmla="*/ 1411263 w 1411264"/>
                <a:gd name="connsiteY3" fmla="*/ 530774 h 1061548"/>
                <a:gd name="connsiteX4" fmla="*/ 880489 w 1411264"/>
                <a:gd name="connsiteY4" fmla="*/ 1061548 h 1061548"/>
                <a:gd name="connsiteX5" fmla="*/ 0 w 1411264"/>
                <a:gd name="connsiteY5" fmla="*/ 1061547 h 1061548"/>
                <a:gd name="connsiteX6" fmla="*/ 0 w 1411264"/>
                <a:gd name="connsiteY6" fmla="*/ 0 h 10615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411264" h="1061548">
                  <a:moveTo>
                    <a:pt x="0" y="0"/>
                  </a:moveTo>
                  <a:lnTo>
                    <a:pt x="880490" y="0"/>
                  </a:lnTo>
                  <a:cubicBezTo>
                    <a:pt x="1173628" y="0"/>
                    <a:pt x="1411264" y="237636"/>
                    <a:pt x="1411264" y="530774"/>
                  </a:cubicBezTo>
                  <a:lnTo>
                    <a:pt x="1411263" y="530774"/>
                  </a:lnTo>
                  <a:cubicBezTo>
                    <a:pt x="1411263" y="823912"/>
                    <a:pt x="1173627" y="1061548"/>
                    <a:pt x="880489" y="1061548"/>
                  </a:cubicBezTo>
                  <a:lnTo>
                    <a:pt x="0" y="1061547"/>
                  </a:lnTo>
                  <a:lnTo>
                    <a:pt x="0" y="0"/>
                  </a:lnTo>
                  <a:close/>
                </a:path>
              </a:pathLst>
            </a:custGeom>
            <a:solidFill>
              <a:schemeClr val="tx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6" name="Oval 5">
              <a:extLst>
                <a:ext uri="{FF2B5EF4-FFF2-40B4-BE49-F238E27FC236}">
                  <a16:creationId xmlns:a16="http://schemas.microsoft.com/office/drawing/2014/main" id="{245A82B6-D34D-4348-99DE-9120B5F87BDB}"/>
                </a:ext>
              </a:extLst>
            </p:cNvPr>
            <p:cNvSpPr/>
            <p:nvPr/>
          </p:nvSpPr>
          <p:spPr>
            <a:xfrm>
              <a:off x="804671" y="2783115"/>
              <a:ext cx="1618197" cy="1618197"/>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sz="1600" b="1" dirty="0">
                <a:solidFill>
                  <a:schemeClr val="accent4"/>
                </a:solidFill>
              </a:endParaRPr>
            </a:p>
          </p:txBody>
        </p:sp>
      </p:grpSp>
      <p:sp>
        <p:nvSpPr>
          <p:cNvPr id="9" name="Объект 2">
            <a:extLst>
              <a:ext uri="{FF2B5EF4-FFF2-40B4-BE49-F238E27FC236}">
                <a16:creationId xmlns:a16="http://schemas.microsoft.com/office/drawing/2014/main" id="{4297781C-0D62-4EA0-8800-B6C9927318E8}"/>
              </a:ext>
            </a:extLst>
          </p:cNvPr>
          <p:cNvSpPr txBox="1">
            <a:spLocks/>
          </p:cNvSpPr>
          <p:nvPr/>
        </p:nvSpPr>
        <p:spPr>
          <a:xfrm>
            <a:off x="6059277" y="1436751"/>
            <a:ext cx="6059277" cy="4023523"/>
          </a:xfrm>
          <a:prstGeom prst="rect">
            <a:avLst/>
          </a:prstGeom>
          <a:solidFill>
            <a:schemeClr val="tx1">
              <a:lumMod val="85000"/>
            </a:schemeClr>
          </a:solidFill>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lvl="0" algn="just">
              <a:lnSpc>
                <a:spcPct val="107000"/>
              </a:lnSpc>
              <a:spcAft>
                <a:spcPts val="0"/>
              </a:spcAft>
              <a:buFont typeface="Wingdings" pitchFamily="2" charset="2"/>
              <a:buChar char="§"/>
            </a:pPr>
            <a:r>
              <a:rPr lang="en-US" sz="1600" i="1" dirty="0" smtClean="0">
                <a:solidFill>
                  <a:schemeClr val="bg1"/>
                </a:solidFill>
                <a:latin typeface="Calibri" panose="020F0502020204030204" pitchFamily="34" charset="0"/>
                <a:cs typeface="Calibri" panose="020F0502020204030204" pitchFamily="34" charset="0"/>
              </a:rPr>
              <a:t>Doctor-patient </a:t>
            </a:r>
            <a:r>
              <a:rPr lang="en-US" sz="1600" i="1" dirty="0">
                <a:solidFill>
                  <a:schemeClr val="bg1"/>
                </a:solidFill>
                <a:latin typeface="Calibri" panose="020F0502020204030204" pitchFamily="34" charset="0"/>
                <a:cs typeface="Calibri" panose="020F0502020204030204" pitchFamily="34" charset="0"/>
              </a:rPr>
              <a:t>type communication has become the most popular digital technology during the pandemic. However, regulatory and organizational constraints have not allowed it to reach its full potential.</a:t>
            </a:r>
          </a:p>
          <a:p>
            <a:pPr lvl="0" algn="just">
              <a:lnSpc>
                <a:spcPct val="107000"/>
              </a:lnSpc>
              <a:spcAft>
                <a:spcPts val="0"/>
              </a:spcAft>
              <a:buFont typeface="Wingdings" pitchFamily="2" charset="2"/>
              <a:buChar char="§"/>
            </a:pPr>
            <a:r>
              <a:rPr lang="en-US" sz="1600" i="1" dirty="0" smtClean="0">
                <a:solidFill>
                  <a:schemeClr val="bg1"/>
                </a:solidFill>
                <a:latin typeface="Calibri" panose="020F0502020204030204" pitchFamily="34" charset="0"/>
                <a:cs typeface="Calibri" panose="020F0502020204030204" pitchFamily="34" charset="0"/>
              </a:rPr>
              <a:t>Digital </a:t>
            </a:r>
            <a:r>
              <a:rPr lang="en-US" sz="1600" i="1" dirty="0">
                <a:solidFill>
                  <a:schemeClr val="bg1"/>
                </a:solidFill>
                <a:latin typeface="Calibri" panose="020F0502020204030204" pitchFamily="34" charset="0"/>
                <a:cs typeface="Calibri" panose="020F0502020204030204" pitchFamily="34" charset="0"/>
              </a:rPr>
              <a:t>technologies in medicine such as artificial intelligence, big data analysis, wearable devices and multi-functional platforms that are integrated solutions for a wide range of healthcare tasks have also received a strong support and push for their development</a:t>
            </a:r>
            <a:r>
              <a:rPr lang="en-US" sz="1600" i="1" dirty="0" smtClean="0">
                <a:solidFill>
                  <a:schemeClr val="bg1"/>
                </a:solidFill>
                <a:latin typeface="Calibri" panose="020F0502020204030204" pitchFamily="34" charset="0"/>
                <a:cs typeface="Calibri" panose="020F0502020204030204" pitchFamily="34" charset="0"/>
              </a:rPr>
              <a:t>.</a:t>
            </a:r>
            <a:r>
              <a:rPr lang="ru-RU" sz="1600" i="1" dirty="0" smtClean="0">
                <a:solidFill>
                  <a:schemeClr val="bg1"/>
                </a:solidFill>
                <a:latin typeface="Calibri" panose="020F0502020204030204" pitchFamily="34" charset="0"/>
                <a:cs typeface="Calibri" panose="020F0502020204030204" pitchFamily="34" charset="0"/>
              </a:rPr>
              <a:t/>
            </a:r>
            <a:br>
              <a:rPr lang="ru-RU" sz="1600" i="1" dirty="0" smtClean="0">
                <a:solidFill>
                  <a:schemeClr val="bg1"/>
                </a:solidFill>
                <a:latin typeface="Calibri" panose="020F0502020204030204" pitchFamily="34" charset="0"/>
                <a:cs typeface="Calibri" panose="020F0502020204030204" pitchFamily="34" charset="0"/>
              </a:rPr>
            </a:br>
            <a:endParaRPr lang="en-US" sz="1600" i="1" dirty="0">
              <a:solidFill>
                <a:schemeClr val="bg1"/>
              </a:solidFill>
              <a:latin typeface="Calibri" panose="020F0502020204030204" pitchFamily="34" charset="0"/>
              <a:cs typeface="Calibri" panose="020F0502020204030204" pitchFamily="34" charset="0"/>
            </a:endParaRPr>
          </a:p>
          <a:p>
            <a:pPr lvl="0" algn="just">
              <a:lnSpc>
                <a:spcPct val="107000"/>
              </a:lnSpc>
              <a:spcAft>
                <a:spcPts val="0"/>
              </a:spcAft>
              <a:buFont typeface="Wingdings" pitchFamily="2" charset="2"/>
              <a:buChar char="§"/>
            </a:pPr>
            <a:r>
              <a:rPr lang="en-US" sz="1600" i="1" dirty="0" smtClean="0">
                <a:solidFill>
                  <a:schemeClr val="bg1"/>
                </a:solidFill>
                <a:latin typeface="Calibri" panose="020F0502020204030204" pitchFamily="34" charset="0"/>
                <a:cs typeface="Calibri" panose="020F0502020204030204" pitchFamily="34" charset="0"/>
              </a:rPr>
              <a:t>In </a:t>
            </a:r>
            <a:r>
              <a:rPr lang="en-US" sz="1600" i="1" dirty="0">
                <a:solidFill>
                  <a:schemeClr val="bg1"/>
                </a:solidFill>
                <a:latin typeface="Calibri" panose="020F0502020204030204" pitchFamily="34" charset="0"/>
                <a:cs typeface="Calibri" panose="020F0502020204030204" pitchFamily="34" charset="0"/>
              </a:rPr>
              <a:t>case medical practice doesn’t get back to outdated face-to-face practices of care after the pandemic, telemedicine medical solutions will increasingly </a:t>
            </a:r>
            <a:r>
              <a:rPr lang="en-US" sz="1600" b="1" i="1" dirty="0">
                <a:solidFill>
                  <a:schemeClr val="bg1"/>
                </a:solidFill>
                <a:latin typeface="Calibri" panose="020F0502020204030204" pitchFamily="34" charset="0"/>
                <a:cs typeface="Calibri" panose="020F0502020204030204" pitchFamily="34" charset="0"/>
              </a:rPr>
              <a:t>differentiate</a:t>
            </a:r>
            <a:r>
              <a:rPr lang="en-US" sz="1600" i="1" dirty="0">
                <a:solidFill>
                  <a:schemeClr val="bg1"/>
                </a:solidFill>
                <a:latin typeface="Calibri" panose="020F0502020204030204" pitchFamily="34" charset="0"/>
                <a:cs typeface="Calibri" panose="020F0502020204030204" pitchFamily="34" charset="0"/>
              </a:rPr>
              <a:t> by type of medical care, territorial coverage and health coverage of different population groups.</a:t>
            </a:r>
            <a:endParaRPr lang="en-US" sz="1600" i="1" dirty="0">
              <a:solidFill>
                <a:schemeClr val="bg1"/>
              </a:solidFill>
              <a:latin typeface="Calibri" panose="020F0502020204030204" pitchFamily="34" charset="0"/>
              <a:cs typeface="Calibri" panose="020F0502020204030204" pitchFamily="34" charset="0"/>
            </a:endParaRPr>
          </a:p>
        </p:txBody>
      </p:sp>
      <p:pic>
        <p:nvPicPr>
          <p:cNvPr id="10" name="Graphic 30" descr="Earth Globe - Asia">
            <a:extLst>
              <a:ext uri="{FF2B5EF4-FFF2-40B4-BE49-F238E27FC236}">
                <a16:creationId xmlns:a16="http://schemas.microsoft.com/office/drawing/2014/main" id="{AB2BFC1A-2656-D146-B1D8-9E0629D3CE4B}"/>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xmlns="" r:embed="rId43"/>
              </a:ext>
            </a:extLst>
          </a:blip>
          <a:stretch>
            <a:fillRect/>
          </a:stretch>
        </p:blipFill>
        <p:spPr>
          <a:xfrm>
            <a:off x="412762" y="207464"/>
            <a:ext cx="644036" cy="644036"/>
          </a:xfrm>
          <a:prstGeom prst="rect">
            <a:avLst/>
          </a:prstGeom>
        </p:spPr>
      </p:pic>
    </p:spTree>
    <p:extLst>
      <p:ext uri="{BB962C8B-B14F-4D97-AF65-F5344CB8AC3E}">
        <p14:creationId xmlns:p14="http://schemas.microsoft.com/office/powerpoint/2010/main" val="171045416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4297781C-0D62-4EA0-8800-B6C9927318E8}"/>
              </a:ext>
            </a:extLst>
          </p:cNvPr>
          <p:cNvSpPr>
            <a:spLocks noGrp="1"/>
          </p:cNvSpPr>
          <p:nvPr>
            <p:ph idx="4294967295"/>
          </p:nvPr>
        </p:nvSpPr>
        <p:spPr>
          <a:xfrm>
            <a:off x="0" y="1070991"/>
            <a:ext cx="6059277" cy="4767949"/>
          </a:xfrm>
          <a:prstGeom prst="rect">
            <a:avLst/>
          </a:prstGeom>
        </p:spPr>
        <p:txBody>
          <a:bodyPr>
            <a:noAutofit/>
          </a:bodyPr>
          <a:lstStyle/>
          <a:p>
            <a:pPr lvl="0" algn="just">
              <a:lnSpc>
                <a:spcPct val="107000"/>
              </a:lnSpc>
              <a:spcAft>
                <a:spcPts val="0"/>
              </a:spcAft>
              <a:buFont typeface="Wingdings" pitchFamily="2" charset="2"/>
              <a:buChar char="§"/>
            </a:pPr>
            <a:r>
              <a:rPr lang="ru-RU" sz="1400" dirty="0" smtClean="0">
                <a:solidFill>
                  <a:srgbClr val="308F43"/>
                </a:solidFill>
                <a:latin typeface="Calibri" panose="020F0502020204030204" pitchFamily="34" charset="0"/>
                <a:ea typeface="+mj-ea"/>
                <a:cs typeface="Calibri" panose="020F0502020204030204" pitchFamily="34" charset="0"/>
              </a:rPr>
              <a:t>Развитие </a:t>
            </a:r>
            <a:r>
              <a:rPr lang="ru-RU" sz="1400" dirty="0">
                <a:solidFill>
                  <a:srgbClr val="308F43"/>
                </a:solidFill>
                <a:latin typeface="Calibri" panose="020F0502020204030204" pitchFamily="34" charset="0"/>
                <a:ea typeface="+mj-ea"/>
                <a:cs typeface="Calibri" panose="020F0502020204030204" pitchFamily="34" charset="0"/>
              </a:rPr>
              <a:t>телемедицинских технологий является одним из </a:t>
            </a:r>
            <a:r>
              <a:rPr lang="ru-RU" sz="1400" b="1" dirty="0">
                <a:solidFill>
                  <a:srgbClr val="308F43"/>
                </a:solidFill>
                <a:latin typeface="Calibri" panose="020F0502020204030204" pitchFamily="34" charset="0"/>
                <a:ea typeface="+mj-ea"/>
                <a:cs typeface="Calibri" panose="020F0502020204030204" pitchFamily="34" charset="0"/>
              </a:rPr>
              <a:t>приоритетных направлений</a:t>
            </a:r>
            <a:r>
              <a:rPr lang="ru-RU" sz="1400" dirty="0">
                <a:solidFill>
                  <a:srgbClr val="308F43"/>
                </a:solidFill>
                <a:latin typeface="Calibri" panose="020F0502020204030204" pitchFamily="34" charset="0"/>
                <a:ea typeface="+mj-ea"/>
                <a:cs typeface="Calibri" panose="020F0502020204030204" pitchFamily="34" charset="0"/>
              </a:rPr>
              <a:t> развития цифрового здравоохранения в Российской Федерации.  </a:t>
            </a:r>
          </a:p>
          <a:p>
            <a:pPr lvl="0" algn="just">
              <a:lnSpc>
                <a:spcPct val="107000"/>
              </a:lnSpc>
              <a:spcAft>
                <a:spcPts val="0"/>
              </a:spcAft>
              <a:buFont typeface="Wingdings" pitchFamily="2" charset="2"/>
              <a:buChar char="§"/>
            </a:pPr>
            <a:r>
              <a:rPr lang="ru-RU" sz="1400" dirty="0" smtClean="0">
                <a:solidFill>
                  <a:srgbClr val="308F43"/>
                </a:solidFill>
                <a:latin typeface="Calibri" panose="020F0502020204030204" pitchFamily="34" charset="0"/>
                <a:ea typeface="+mj-ea"/>
                <a:cs typeface="Calibri" panose="020F0502020204030204" pitchFamily="34" charset="0"/>
              </a:rPr>
              <a:t>Свое </a:t>
            </a:r>
            <a:r>
              <a:rPr lang="ru-RU" sz="1400" dirty="0">
                <a:solidFill>
                  <a:srgbClr val="308F43"/>
                </a:solidFill>
                <a:latin typeface="Calibri" panose="020F0502020204030204" pitchFamily="34" charset="0"/>
                <a:ea typeface="+mj-ea"/>
                <a:cs typeface="Calibri" panose="020F0502020204030204" pitchFamily="34" charset="0"/>
              </a:rPr>
              <a:t>законодательное закрепление телемедицинские услуги получили </a:t>
            </a:r>
            <a:r>
              <a:rPr lang="ru-RU" sz="1400" dirty="0" smtClean="0">
                <a:solidFill>
                  <a:srgbClr val="308F43"/>
                </a:solidFill>
                <a:latin typeface="Calibri" panose="020F0502020204030204" pitchFamily="34" charset="0"/>
                <a:ea typeface="+mj-ea"/>
                <a:cs typeface="Calibri" panose="020F0502020204030204" pitchFamily="34" charset="0"/>
              </a:rPr>
              <a:t/>
            </a:r>
            <a:br>
              <a:rPr lang="ru-RU" sz="1400" dirty="0" smtClean="0">
                <a:solidFill>
                  <a:srgbClr val="308F43"/>
                </a:solidFill>
                <a:latin typeface="Calibri" panose="020F0502020204030204" pitchFamily="34" charset="0"/>
                <a:ea typeface="+mj-ea"/>
                <a:cs typeface="Calibri" panose="020F0502020204030204" pitchFamily="34" charset="0"/>
              </a:rPr>
            </a:br>
            <a:r>
              <a:rPr lang="ru-RU" sz="1400" dirty="0" smtClean="0">
                <a:solidFill>
                  <a:srgbClr val="308F43"/>
                </a:solidFill>
                <a:latin typeface="Calibri" panose="020F0502020204030204" pitchFamily="34" charset="0"/>
                <a:ea typeface="+mj-ea"/>
                <a:cs typeface="Calibri" panose="020F0502020204030204" pitchFamily="34" charset="0"/>
              </a:rPr>
              <a:t>1 </a:t>
            </a:r>
            <a:r>
              <a:rPr lang="ru-RU" sz="1400" dirty="0">
                <a:solidFill>
                  <a:srgbClr val="308F43"/>
                </a:solidFill>
                <a:latin typeface="Calibri" panose="020F0502020204030204" pitchFamily="34" charset="0"/>
                <a:ea typeface="+mj-ea"/>
                <a:cs typeface="Calibri" panose="020F0502020204030204" pitchFamily="34" charset="0"/>
              </a:rPr>
              <a:t>января 2018 года, как в формате «врач-врач», так и в формате «врач–пациент».   </a:t>
            </a:r>
          </a:p>
          <a:p>
            <a:pPr lvl="0" algn="just">
              <a:lnSpc>
                <a:spcPct val="107000"/>
              </a:lnSpc>
              <a:spcAft>
                <a:spcPts val="0"/>
              </a:spcAft>
              <a:buFont typeface="Wingdings" pitchFamily="2" charset="2"/>
              <a:buChar char="§"/>
            </a:pPr>
            <a:r>
              <a:rPr lang="ru-RU" sz="1400" b="1" dirty="0" smtClean="0">
                <a:solidFill>
                  <a:srgbClr val="308F43"/>
                </a:solidFill>
                <a:latin typeface="Calibri" panose="020F0502020204030204" pitchFamily="34" charset="0"/>
                <a:ea typeface="+mj-ea"/>
                <a:cs typeface="Calibri" panose="020F0502020204030204" pitchFamily="34" charset="0"/>
              </a:rPr>
              <a:t>Ключевые пробелы</a:t>
            </a:r>
            <a:r>
              <a:rPr lang="ru-RU" sz="1400" dirty="0" smtClean="0">
                <a:solidFill>
                  <a:srgbClr val="308F43"/>
                </a:solidFill>
                <a:latin typeface="Calibri" panose="020F0502020204030204" pitchFamily="34" charset="0"/>
                <a:ea typeface="+mj-ea"/>
                <a:cs typeface="Calibri" panose="020F0502020204030204" pitchFamily="34" charset="0"/>
              </a:rPr>
              <a:t>:</a:t>
            </a:r>
          </a:p>
          <a:p>
            <a:pPr lvl="1" algn="just">
              <a:lnSpc>
                <a:spcPct val="107000"/>
              </a:lnSpc>
              <a:buFont typeface="Wingdings" pitchFamily="2" charset="2"/>
              <a:buChar char="§"/>
            </a:pPr>
            <a:r>
              <a:rPr lang="ru-RU" sz="1400" dirty="0" smtClean="0">
                <a:solidFill>
                  <a:srgbClr val="308F43"/>
                </a:solidFill>
                <a:latin typeface="Calibri" panose="020F0502020204030204" pitchFamily="34" charset="0"/>
                <a:ea typeface="+mj-ea"/>
                <a:cs typeface="Calibri" panose="020F0502020204030204" pitchFamily="34" charset="0"/>
              </a:rPr>
              <a:t>ограничения </a:t>
            </a:r>
            <a:r>
              <a:rPr lang="ru-RU" sz="1400" dirty="0">
                <a:solidFill>
                  <a:srgbClr val="308F43"/>
                </a:solidFill>
                <a:latin typeface="Calibri" panose="020F0502020204030204" pitchFamily="34" charset="0"/>
                <a:ea typeface="+mj-ea"/>
                <a:cs typeface="Calibri" panose="020F0502020204030204" pitchFamily="34" charset="0"/>
              </a:rPr>
              <a:t>в части диагностики и лечения по схеме взаимодействия «врач-пациент</a:t>
            </a:r>
            <a:r>
              <a:rPr lang="ru-RU" sz="1400" dirty="0" smtClean="0">
                <a:solidFill>
                  <a:srgbClr val="308F43"/>
                </a:solidFill>
                <a:latin typeface="Calibri" panose="020F0502020204030204" pitchFamily="34" charset="0"/>
                <a:ea typeface="+mj-ea"/>
                <a:cs typeface="Calibri" panose="020F0502020204030204" pitchFamily="34" charset="0"/>
              </a:rPr>
              <a:t>»;</a:t>
            </a:r>
          </a:p>
          <a:p>
            <a:pPr lvl="1" algn="just">
              <a:lnSpc>
                <a:spcPct val="107000"/>
              </a:lnSpc>
              <a:buFont typeface="Wingdings" pitchFamily="2" charset="2"/>
              <a:buChar char="§"/>
            </a:pPr>
            <a:r>
              <a:rPr lang="ru-RU" sz="1400" dirty="0" smtClean="0">
                <a:solidFill>
                  <a:srgbClr val="308F43"/>
                </a:solidFill>
                <a:latin typeface="Calibri" panose="020F0502020204030204" pitchFamily="34" charset="0"/>
                <a:ea typeface="+mj-ea"/>
                <a:cs typeface="Calibri" panose="020F0502020204030204" pitchFamily="34" charset="0"/>
              </a:rPr>
              <a:t>наличие </a:t>
            </a:r>
            <a:r>
              <a:rPr lang="ru-RU" sz="1400" dirty="0">
                <a:solidFill>
                  <a:srgbClr val="308F43"/>
                </a:solidFill>
                <a:latin typeface="Calibri" panose="020F0502020204030204" pitchFamily="34" charset="0"/>
                <a:ea typeface="+mj-ea"/>
                <a:cs typeface="Calibri" panose="020F0502020204030204" pitchFamily="34" charset="0"/>
              </a:rPr>
              <a:t>существенных требований, как к пациентам, так и к </a:t>
            </a:r>
            <a:r>
              <a:rPr lang="ru-RU" sz="1400" dirty="0" err="1">
                <a:solidFill>
                  <a:srgbClr val="308F43"/>
                </a:solidFill>
                <a:latin typeface="Calibri" panose="020F0502020204030204" pitchFamily="34" charset="0"/>
                <a:ea typeface="+mj-ea"/>
                <a:cs typeface="Calibri" panose="020F0502020204030204" pitchFamily="34" charset="0"/>
              </a:rPr>
              <a:t>медорганизациям</a:t>
            </a:r>
            <a:r>
              <a:rPr lang="ru-RU" sz="1400" dirty="0">
                <a:solidFill>
                  <a:srgbClr val="308F43"/>
                </a:solidFill>
                <a:latin typeface="Calibri" panose="020F0502020204030204" pitchFamily="34" charset="0"/>
                <a:ea typeface="+mj-ea"/>
                <a:cs typeface="Calibri" panose="020F0502020204030204" pitchFamily="34" charset="0"/>
              </a:rPr>
              <a:t>, которые создают барьеры в оказании и получении телемедицинских услуг. </a:t>
            </a:r>
          </a:p>
          <a:p>
            <a:pPr lvl="0" algn="just">
              <a:lnSpc>
                <a:spcPct val="107000"/>
              </a:lnSpc>
              <a:spcAft>
                <a:spcPts val="0"/>
              </a:spcAft>
              <a:buFont typeface="Wingdings" pitchFamily="2" charset="2"/>
              <a:buChar char="§"/>
            </a:pPr>
            <a:r>
              <a:rPr lang="ru-RU" sz="1400" dirty="0" smtClean="0">
                <a:solidFill>
                  <a:srgbClr val="308F43"/>
                </a:solidFill>
                <a:latin typeface="Calibri" panose="020F0502020204030204" pitchFamily="34" charset="0"/>
                <a:ea typeface="+mj-ea"/>
                <a:cs typeface="Calibri" panose="020F0502020204030204" pitchFamily="34" charset="0"/>
              </a:rPr>
              <a:t>Пандемия </a:t>
            </a:r>
            <a:r>
              <a:rPr lang="ru-RU" sz="1400" dirty="0" err="1">
                <a:solidFill>
                  <a:srgbClr val="308F43"/>
                </a:solidFill>
                <a:latin typeface="Calibri" panose="020F0502020204030204" pitchFamily="34" charset="0"/>
                <a:ea typeface="+mj-ea"/>
                <a:cs typeface="Calibri" panose="020F0502020204030204" pitchFamily="34" charset="0"/>
              </a:rPr>
              <a:t>коронавируса</a:t>
            </a:r>
            <a:r>
              <a:rPr lang="ru-RU" sz="1400" dirty="0">
                <a:solidFill>
                  <a:srgbClr val="308F43"/>
                </a:solidFill>
                <a:latin typeface="Calibri" panose="020F0502020204030204" pitchFamily="34" charset="0"/>
                <a:ea typeface="+mj-ea"/>
                <a:cs typeface="Calibri" panose="020F0502020204030204" pitchFamily="34" charset="0"/>
              </a:rPr>
              <a:t> выявила необходимость изменения регуляторной политики в части внедрения цифровых сервисов и телемедицины.</a:t>
            </a:r>
          </a:p>
          <a:p>
            <a:pPr lvl="0" algn="just">
              <a:lnSpc>
                <a:spcPct val="107000"/>
              </a:lnSpc>
              <a:spcAft>
                <a:spcPts val="0"/>
              </a:spcAft>
              <a:buFont typeface="Wingdings" pitchFamily="2" charset="2"/>
              <a:buChar char="§"/>
            </a:pPr>
            <a:r>
              <a:rPr lang="ru-RU" sz="1400" dirty="0" smtClean="0">
                <a:solidFill>
                  <a:srgbClr val="308F43"/>
                </a:solidFill>
                <a:latin typeface="Calibri" panose="020F0502020204030204" pitchFamily="34" charset="0"/>
                <a:ea typeface="+mj-ea"/>
                <a:cs typeface="Calibri" panose="020F0502020204030204" pitchFamily="34" charset="0"/>
              </a:rPr>
              <a:t>Текущий </a:t>
            </a:r>
            <a:r>
              <a:rPr lang="ru-RU" sz="1400" dirty="0">
                <a:solidFill>
                  <a:srgbClr val="308F43"/>
                </a:solidFill>
                <a:latin typeface="Calibri" panose="020F0502020204030204" pitchFamily="34" charset="0"/>
                <a:ea typeface="+mj-ea"/>
                <a:cs typeface="Calibri" panose="020F0502020204030204" pitchFamily="34" charset="0"/>
              </a:rPr>
              <a:t>уровень охвата телемедицинскими услугами населения в Российской Федерации следует рассматривать как базовый, имеющий серьезный потенциал для расширения.</a:t>
            </a:r>
          </a:p>
        </p:txBody>
      </p:sp>
      <p:sp>
        <p:nvSpPr>
          <p:cNvPr id="4" name="TextBox 3">
            <a:extLst>
              <a:ext uri="{FF2B5EF4-FFF2-40B4-BE49-F238E27FC236}">
                <a16:creationId xmlns:a16="http://schemas.microsoft.com/office/drawing/2014/main" id="{283A6E5E-079E-724A-9BD7-6D1560AAE5DE}"/>
              </a:ext>
            </a:extLst>
          </p:cNvPr>
          <p:cNvSpPr txBox="1"/>
          <p:nvPr/>
        </p:nvSpPr>
        <p:spPr>
          <a:xfrm>
            <a:off x="1282995" y="267872"/>
            <a:ext cx="9984103" cy="523220"/>
          </a:xfrm>
          <a:prstGeom prst="rect">
            <a:avLst/>
          </a:prstGeom>
          <a:noFill/>
        </p:spPr>
        <p:txBody>
          <a:bodyPr wrap="square" rtlCol="0">
            <a:spAutoFit/>
          </a:bodyPr>
          <a:lstStyle/>
          <a:p>
            <a:r>
              <a:rPr lang="ru-RU" sz="2800" b="1" dirty="0" smtClean="0">
                <a:solidFill>
                  <a:srgbClr val="E54D25"/>
                </a:solidFill>
                <a:latin typeface="Calibri" panose="020F0502020204030204" pitchFamily="34" charset="0"/>
                <a:cs typeface="Calibri" panose="020F0502020204030204" pitchFamily="34" charset="0"/>
              </a:rPr>
              <a:t>ПРАВОВЫЕ АСПЕКТЫ </a:t>
            </a:r>
            <a:r>
              <a:rPr lang="en-US" sz="2800" b="1" dirty="0" smtClean="0">
                <a:solidFill>
                  <a:srgbClr val="E54D25"/>
                </a:solidFill>
                <a:latin typeface="Calibri" panose="020F0502020204030204" pitchFamily="34" charset="0"/>
                <a:cs typeface="Calibri" panose="020F0502020204030204" pitchFamily="34" charset="0"/>
              </a:rPr>
              <a:t>/</a:t>
            </a:r>
            <a:r>
              <a:rPr lang="en-US" sz="2800" b="1" dirty="0" smtClean="0">
                <a:solidFill>
                  <a:srgbClr val="308F43"/>
                </a:solidFill>
                <a:latin typeface="Calibri" panose="020F0502020204030204" pitchFamily="34" charset="0"/>
                <a:cs typeface="Calibri" panose="020F0502020204030204" pitchFamily="34" charset="0"/>
              </a:rPr>
              <a:t>/ </a:t>
            </a:r>
            <a:r>
              <a:rPr lang="en-US" sz="2800" b="1" i="1" dirty="0" smtClean="0">
                <a:solidFill>
                  <a:srgbClr val="308F43"/>
                </a:solidFill>
                <a:latin typeface="Calibri" panose="020F0502020204030204" pitchFamily="34" charset="0"/>
                <a:cs typeface="Calibri" panose="020F0502020204030204" pitchFamily="34" charset="0"/>
              </a:rPr>
              <a:t>Legal </a:t>
            </a:r>
            <a:r>
              <a:rPr lang="en-US" sz="2800" b="1" i="1" dirty="0">
                <a:solidFill>
                  <a:srgbClr val="308F43"/>
                </a:solidFill>
                <a:latin typeface="Calibri" panose="020F0502020204030204" pitchFamily="34" charset="0"/>
                <a:cs typeface="Calibri" panose="020F0502020204030204" pitchFamily="34" charset="0"/>
              </a:rPr>
              <a:t>aspects</a:t>
            </a:r>
            <a:endParaRPr lang="ru-RU" sz="2800" b="1" i="1" dirty="0">
              <a:solidFill>
                <a:srgbClr val="308F43"/>
              </a:solidFill>
              <a:latin typeface="Calibri" panose="020F0502020204030204" pitchFamily="34" charset="0"/>
              <a:cs typeface="Calibri" panose="020F0502020204030204" pitchFamily="34" charset="0"/>
            </a:endParaRPr>
          </a:p>
        </p:txBody>
      </p:sp>
      <p:grpSp>
        <p:nvGrpSpPr>
          <p:cNvPr id="7" name="Group 6">
            <a:extLst>
              <a:ext uri="{FF2B5EF4-FFF2-40B4-BE49-F238E27FC236}">
                <a16:creationId xmlns:a16="http://schemas.microsoft.com/office/drawing/2014/main" id="{5AC689B2-9071-AF47-8A12-F7F89814B7EA}"/>
              </a:ext>
            </a:extLst>
          </p:cNvPr>
          <p:cNvGrpSpPr/>
          <p:nvPr/>
        </p:nvGrpSpPr>
        <p:grpSpPr>
          <a:xfrm>
            <a:off x="0" y="77588"/>
            <a:ext cx="1201531" cy="903788"/>
            <a:chOff x="-10684" y="2584995"/>
            <a:chExt cx="2656348" cy="1998096"/>
          </a:xfrm>
        </p:grpSpPr>
        <p:sp>
          <p:nvSpPr>
            <p:cNvPr id="5" name="Freeform: Shape 78">
              <a:extLst>
                <a:ext uri="{FF2B5EF4-FFF2-40B4-BE49-F238E27FC236}">
                  <a16:creationId xmlns:a16="http://schemas.microsoft.com/office/drawing/2014/main" id="{91467805-3AB9-9845-BDD4-DCC9EDF9F967}"/>
                </a:ext>
              </a:extLst>
            </p:cNvPr>
            <p:cNvSpPr/>
            <p:nvPr/>
          </p:nvSpPr>
          <p:spPr>
            <a:xfrm>
              <a:off x="-10684" y="2584995"/>
              <a:ext cx="2656348" cy="1998096"/>
            </a:xfrm>
            <a:custGeom>
              <a:avLst/>
              <a:gdLst>
                <a:gd name="connsiteX0" fmla="*/ 0 w 1411264"/>
                <a:gd name="connsiteY0" fmla="*/ 0 h 1061548"/>
                <a:gd name="connsiteX1" fmla="*/ 880490 w 1411264"/>
                <a:gd name="connsiteY1" fmla="*/ 0 h 1061548"/>
                <a:gd name="connsiteX2" fmla="*/ 1411264 w 1411264"/>
                <a:gd name="connsiteY2" fmla="*/ 530774 h 1061548"/>
                <a:gd name="connsiteX3" fmla="*/ 1411263 w 1411264"/>
                <a:gd name="connsiteY3" fmla="*/ 530774 h 1061548"/>
                <a:gd name="connsiteX4" fmla="*/ 880489 w 1411264"/>
                <a:gd name="connsiteY4" fmla="*/ 1061548 h 1061548"/>
                <a:gd name="connsiteX5" fmla="*/ 0 w 1411264"/>
                <a:gd name="connsiteY5" fmla="*/ 1061547 h 1061548"/>
                <a:gd name="connsiteX6" fmla="*/ 0 w 1411264"/>
                <a:gd name="connsiteY6" fmla="*/ 0 h 10615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411264" h="1061548">
                  <a:moveTo>
                    <a:pt x="0" y="0"/>
                  </a:moveTo>
                  <a:lnTo>
                    <a:pt x="880490" y="0"/>
                  </a:lnTo>
                  <a:cubicBezTo>
                    <a:pt x="1173628" y="0"/>
                    <a:pt x="1411264" y="237636"/>
                    <a:pt x="1411264" y="530774"/>
                  </a:cubicBezTo>
                  <a:lnTo>
                    <a:pt x="1411263" y="530774"/>
                  </a:lnTo>
                  <a:cubicBezTo>
                    <a:pt x="1411263" y="823912"/>
                    <a:pt x="1173627" y="1061548"/>
                    <a:pt x="880489" y="1061548"/>
                  </a:cubicBezTo>
                  <a:lnTo>
                    <a:pt x="0" y="1061547"/>
                  </a:lnTo>
                  <a:lnTo>
                    <a:pt x="0" y="0"/>
                  </a:lnTo>
                  <a:close/>
                </a:path>
              </a:pathLst>
            </a:custGeom>
            <a:solidFill>
              <a:schemeClr val="tx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6" name="Oval 5">
              <a:extLst>
                <a:ext uri="{FF2B5EF4-FFF2-40B4-BE49-F238E27FC236}">
                  <a16:creationId xmlns:a16="http://schemas.microsoft.com/office/drawing/2014/main" id="{245A82B6-D34D-4348-99DE-9120B5F87BDB}"/>
                </a:ext>
              </a:extLst>
            </p:cNvPr>
            <p:cNvSpPr/>
            <p:nvPr/>
          </p:nvSpPr>
          <p:spPr>
            <a:xfrm>
              <a:off x="804671" y="2783115"/>
              <a:ext cx="1618197" cy="1618197"/>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sz="1600" b="1" dirty="0">
                <a:solidFill>
                  <a:schemeClr val="accent4"/>
                </a:solidFill>
              </a:endParaRPr>
            </a:p>
          </p:txBody>
        </p:sp>
      </p:grpSp>
      <p:sp>
        <p:nvSpPr>
          <p:cNvPr id="9" name="Объект 2">
            <a:extLst>
              <a:ext uri="{FF2B5EF4-FFF2-40B4-BE49-F238E27FC236}">
                <a16:creationId xmlns:a16="http://schemas.microsoft.com/office/drawing/2014/main" id="{4297781C-0D62-4EA0-8800-B6C9927318E8}"/>
              </a:ext>
            </a:extLst>
          </p:cNvPr>
          <p:cNvSpPr txBox="1">
            <a:spLocks/>
          </p:cNvSpPr>
          <p:nvPr/>
        </p:nvSpPr>
        <p:spPr>
          <a:xfrm>
            <a:off x="6059277" y="1070990"/>
            <a:ext cx="6059277" cy="4767949"/>
          </a:xfrm>
          <a:prstGeom prst="rect">
            <a:avLst/>
          </a:prstGeom>
          <a:solidFill>
            <a:schemeClr val="tx1">
              <a:lumMod val="85000"/>
            </a:schemeClr>
          </a:solidFill>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lvl="0">
              <a:lnSpc>
                <a:spcPct val="107000"/>
              </a:lnSpc>
              <a:spcAft>
                <a:spcPts val="0"/>
              </a:spcAft>
              <a:buFont typeface="Wingdings" pitchFamily="2" charset="2"/>
              <a:buChar char="§"/>
            </a:pPr>
            <a:r>
              <a:rPr lang="en-US" sz="1400" i="1" dirty="0" smtClean="0">
                <a:solidFill>
                  <a:schemeClr val="bg1"/>
                </a:solidFill>
                <a:latin typeface="Calibri" panose="020F0502020204030204" pitchFamily="34" charset="0"/>
                <a:cs typeface="Calibri" panose="020F0502020204030204" pitchFamily="34" charset="0"/>
              </a:rPr>
              <a:t>Development </a:t>
            </a:r>
            <a:r>
              <a:rPr lang="en-US" sz="1400" i="1" dirty="0">
                <a:solidFill>
                  <a:schemeClr val="bg1"/>
                </a:solidFill>
                <a:latin typeface="Calibri" panose="020F0502020204030204" pitchFamily="34" charset="0"/>
                <a:cs typeface="Calibri" panose="020F0502020204030204" pitchFamily="34" charset="0"/>
              </a:rPr>
              <a:t>of telemedicine technologies is one of the </a:t>
            </a:r>
            <a:r>
              <a:rPr lang="en-US" sz="1400" b="1" i="1" dirty="0">
                <a:solidFill>
                  <a:schemeClr val="bg1"/>
                </a:solidFill>
                <a:latin typeface="Calibri" panose="020F0502020204030204" pitchFamily="34" charset="0"/>
                <a:cs typeface="Calibri" panose="020F0502020204030204" pitchFamily="34" charset="0"/>
              </a:rPr>
              <a:t>priority areas</a:t>
            </a:r>
            <a:r>
              <a:rPr lang="en-US" sz="1400" i="1" dirty="0">
                <a:solidFill>
                  <a:schemeClr val="bg1"/>
                </a:solidFill>
                <a:latin typeface="Calibri" panose="020F0502020204030204" pitchFamily="34" charset="0"/>
                <a:cs typeface="Calibri" panose="020F0502020204030204" pitchFamily="34" charset="0"/>
              </a:rPr>
              <a:t> for the development of digital healthcare in the Russian Federation</a:t>
            </a:r>
            <a:r>
              <a:rPr lang="en-US" sz="1400" i="1" dirty="0" smtClean="0">
                <a:solidFill>
                  <a:schemeClr val="bg1"/>
                </a:solidFill>
                <a:latin typeface="Calibri" panose="020F0502020204030204" pitchFamily="34" charset="0"/>
                <a:cs typeface="Calibri" panose="020F0502020204030204" pitchFamily="34" charset="0"/>
              </a:rPr>
              <a:t>.</a:t>
            </a:r>
            <a:br>
              <a:rPr lang="en-US" sz="1400" i="1" dirty="0" smtClean="0">
                <a:solidFill>
                  <a:schemeClr val="bg1"/>
                </a:solidFill>
                <a:latin typeface="Calibri" panose="020F0502020204030204" pitchFamily="34" charset="0"/>
                <a:cs typeface="Calibri" panose="020F0502020204030204" pitchFamily="34" charset="0"/>
              </a:rPr>
            </a:br>
            <a:endParaRPr lang="en-US" sz="1400" i="1" dirty="0" smtClean="0">
              <a:solidFill>
                <a:schemeClr val="bg1"/>
              </a:solidFill>
              <a:latin typeface="Calibri" panose="020F0502020204030204" pitchFamily="34" charset="0"/>
              <a:cs typeface="Calibri" panose="020F0502020204030204" pitchFamily="34" charset="0"/>
            </a:endParaRPr>
          </a:p>
          <a:p>
            <a:pPr lvl="0">
              <a:lnSpc>
                <a:spcPct val="107000"/>
              </a:lnSpc>
              <a:spcAft>
                <a:spcPts val="0"/>
              </a:spcAft>
              <a:buFont typeface="Wingdings" pitchFamily="2" charset="2"/>
              <a:buChar char="§"/>
            </a:pPr>
            <a:r>
              <a:rPr lang="en-US" sz="1400" i="1" dirty="0" smtClean="0">
                <a:solidFill>
                  <a:schemeClr val="bg1"/>
                </a:solidFill>
                <a:latin typeface="Calibri" panose="020F0502020204030204" pitchFamily="34" charset="0"/>
                <a:cs typeface="Calibri" panose="020F0502020204030204" pitchFamily="34" charset="0"/>
              </a:rPr>
              <a:t>On </a:t>
            </a:r>
            <a:r>
              <a:rPr lang="en-US" sz="1400" i="1" dirty="0">
                <a:solidFill>
                  <a:schemeClr val="bg1"/>
                </a:solidFill>
                <a:latin typeface="Calibri" panose="020F0502020204030204" pitchFamily="34" charset="0"/>
                <a:cs typeface="Calibri" panose="020F0502020204030204" pitchFamily="34" charset="0"/>
              </a:rPr>
              <a:t>January 1, 2018 telemedicine services were defined in legislation both as doctor-doctor and doctor-patient model</a:t>
            </a:r>
            <a:r>
              <a:rPr lang="en-US" sz="1400" i="1" dirty="0" smtClean="0">
                <a:solidFill>
                  <a:schemeClr val="bg1"/>
                </a:solidFill>
                <a:latin typeface="Calibri" panose="020F0502020204030204" pitchFamily="34" charset="0"/>
                <a:cs typeface="Calibri" panose="020F0502020204030204" pitchFamily="34" charset="0"/>
              </a:rPr>
              <a:t>.</a:t>
            </a:r>
            <a:br>
              <a:rPr lang="en-US" sz="1400" i="1" dirty="0" smtClean="0">
                <a:solidFill>
                  <a:schemeClr val="bg1"/>
                </a:solidFill>
                <a:latin typeface="Calibri" panose="020F0502020204030204" pitchFamily="34" charset="0"/>
                <a:cs typeface="Calibri" panose="020F0502020204030204" pitchFamily="34" charset="0"/>
              </a:rPr>
            </a:br>
            <a:endParaRPr lang="en-US" sz="1400" i="1" dirty="0">
              <a:solidFill>
                <a:schemeClr val="bg1"/>
              </a:solidFill>
              <a:latin typeface="Calibri" panose="020F0502020204030204" pitchFamily="34" charset="0"/>
              <a:cs typeface="Calibri" panose="020F0502020204030204" pitchFamily="34" charset="0"/>
            </a:endParaRPr>
          </a:p>
          <a:p>
            <a:pPr lvl="0">
              <a:lnSpc>
                <a:spcPct val="107000"/>
              </a:lnSpc>
              <a:spcAft>
                <a:spcPts val="0"/>
              </a:spcAft>
              <a:buFont typeface="Wingdings" pitchFamily="2" charset="2"/>
              <a:buChar char="§"/>
            </a:pPr>
            <a:r>
              <a:rPr lang="en-US" sz="1400" b="1" i="1" dirty="0" smtClean="0">
                <a:solidFill>
                  <a:schemeClr val="bg1"/>
                </a:solidFill>
                <a:latin typeface="Calibri" panose="020F0502020204030204" pitchFamily="34" charset="0"/>
                <a:cs typeface="Calibri" panose="020F0502020204030204" pitchFamily="34" charset="0"/>
              </a:rPr>
              <a:t>Key gaps</a:t>
            </a:r>
            <a:r>
              <a:rPr lang="en-US" sz="1400" i="1" dirty="0" smtClean="0">
                <a:solidFill>
                  <a:schemeClr val="bg1"/>
                </a:solidFill>
                <a:latin typeface="Calibri" panose="020F0502020204030204" pitchFamily="34" charset="0"/>
                <a:cs typeface="Calibri" panose="020F0502020204030204" pitchFamily="34" charset="0"/>
              </a:rPr>
              <a:t>:</a:t>
            </a:r>
          </a:p>
          <a:p>
            <a:pPr lvl="1">
              <a:lnSpc>
                <a:spcPct val="107000"/>
              </a:lnSpc>
              <a:buFont typeface="Wingdings" pitchFamily="2" charset="2"/>
              <a:buChar char="§"/>
            </a:pPr>
            <a:r>
              <a:rPr lang="en-US" sz="1400" i="1" dirty="0" smtClean="0">
                <a:solidFill>
                  <a:schemeClr val="bg1"/>
                </a:solidFill>
                <a:latin typeface="Calibri" panose="020F0502020204030204" pitchFamily="34" charset="0"/>
                <a:cs typeface="Calibri" panose="020F0502020204030204" pitchFamily="34" charset="0"/>
              </a:rPr>
              <a:t>limitations </a:t>
            </a:r>
            <a:r>
              <a:rPr lang="en-US" sz="1400" i="1" dirty="0">
                <a:solidFill>
                  <a:schemeClr val="bg1"/>
                </a:solidFill>
                <a:latin typeface="Calibri" panose="020F0502020204030204" pitchFamily="34" charset="0"/>
                <a:cs typeface="Calibri" panose="020F0502020204030204" pitchFamily="34" charset="0"/>
              </a:rPr>
              <a:t>in terms of diagnosis and treatment in doctor-patient </a:t>
            </a:r>
            <a:r>
              <a:rPr lang="en-US" sz="1400" i="1" dirty="0" smtClean="0">
                <a:solidFill>
                  <a:schemeClr val="bg1"/>
                </a:solidFill>
                <a:latin typeface="Calibri" panose="020F0502020204030204" pitchFamily="34" charset="0"/>
                <a:cs typeface="Calibri" panose="020F0502020204030204" pitchFamily="34" charset="0"/>
              </a:rPr>
              <a:t>model;</a:t>
            </a:r>
          </a:p>
          <a:p>
            <a:pPr lvl="1">
              <a:lnSpc>
                <a:spcPct val="107000"/>
              </a:lnSpc>
              <a:buFont typeface="Wingdings" pitchFamily="2" charset="2"/>
              <a:buChar char="§"/>
            </a:pPr>
            <a:r>
              <a:rPr lang="en-US" sz="1400" i="1" dirty="0" smtClean="0">
                <a:solidFill>
                  <a:schemeClr val="bg1"/>
                </a:solidFill>
                <a:latin typeface="Calibri" panose="020F0502020204030204" pitchFamily="34" charset="0"/>
                <a:cs typeface="Calibri" panose="020F0502020204030204" pitchFamily="34" charset="0"/>
              </a:rPr>
              <a:t>external </a:t>
            </a:r>
            <a:r>
              <a:rPr lang="en-US" sz="1400" i="1" dirty="0">
                <a:solidFill>
                  <a:schemeClr val="bg1"/>
                </a:solidFill>
                <a:latin typeface="Calibri" panose="020F0502020204030204" pitchFamily="34" charset="0"/>
                <a:cs typeface="Calibri" panose="020F0502020204030204" pitchFamily="34" charset="0"/>
              </a:rPr>
              <a:t>requirements, both for the patient and for medical organizations, which represent barriers in the provision and receipt of telemedicine services</a:t>
            </a:r>
            <a:r>
              <a:rPr lang="en-US" sz="1400" i="1" dirty="0" smtClean="0">
                <a:solidFill>
                  <a:schemeClr val="bg1"/>
                </a:solidFill>
                <a:latin typeface="Calibri" panose="020F0502020204030204" pitchFamily="34" charset="0"/>
                <a:cs typeface="Calibri" panose="020F0502020204030204" pitchFamily="34" charset="0"/>
              </a:rPr>
              <a:t>.</a:t>
            </a:r>
            <a:br>
              <a:rPr lang="en-US" sz="1400" i="1" dirty="0" smtClean="0">
                <a:solidFill>
                  <a:schemeClr val="bg1"/>
                </a:solidFill>
                <a:latin typeface="Calibri" panose="020F0502020204030204" pitchFamily="34" charset="0"/>
                <a:cs typeface="Calibri" panose="020F0502020204030204" pitchFamily="34" charset="0"/>
              </a:rPr>
            </a:br>
            <a:endParaRPr lang="en-US" sz="1400" i="1" dirty="0">
              <a:solidFill>
                <a:schemeClr val="bg1"/>
              </a:solidFill>
              <a:latin typeface="Calibri" panose="020F0502020204030204" pitchFamily="34" charset="0"/>
              <a:cs typeface="Calibri" panose="020F0502020204030204" pitchFamily="34" charset="0"/>
            </a:endParaRPr>
          </a:p>
          <a:p>
            <a:pPr lvl="0">
              <a:lnSpc>
                <a:spcPct val="107000"/>
              </a:lnSpc>
              <a:spcAft>
                <a:spcPts val="0"/>
              </a:spcAft>
              <a:buFont typeface="Wingdings" pitchFamily="2" charset="2"/>
              <a:buChar char="§"/>
            </a:pPr>
            <a:r>
              <a:rPr lang="en-US" sz="1400" i="1" dirty="0" smtClean="0">
                <a:solidFill>
                  <a:schemeClr val="bg1"/>
                </a:solidFill>
                <a:latin typeface="Calibri" panose="020F0502020204030204" pitchFamily="34" charset="0"/>
                <a:cs typeface="Calibri" panose="020F0502020204030204" pitchFamily="34" charset="0"/>
              </a:rPr>
              <a:t>COVID-19 </a:t>
            </a:r>
            <a:r>
              <a:rPr lang="en-US" sz="1400" i="1" dirty="0">
                <a:solidFill>
                  <a:schemeClr val="bg1"/>
                </a:solidFill>
                <a:latin typeface="Calibri" panose="020F0502020204030204" pitchFamily="34" charset="0"/>
                <a:cs typeface="Calibri" panose="020F0502020204030204" pitchFamily="34" charset="0"/>
              </a:rPr>
              <a:t>pandemic has highlighted the need to change the regulatory policy in terms of the implementation of services and telemedicine</a:t>
            </a:r>
            <a:r>
              <a:rPr lang="en-US" sz="1400" i="1" dirty="0" smtClean="0">
                <a:solidFill>
                  <a:schemeClr val="bg1"/>
                </a:solidFill>
                <a:latin typeface="Calibri" panose="020F0502020204030204" pitchFamily="34" charset="0"/>
                <a:cs typeface="Calibri" panose="020F0502020204030204" pitchFamily="34" charset="0"/>
              </a:rPr>
              <a:t>.</a:t>
            </a:r>
            <a:br>
              <a:rPr lang="en-US" sz="1400" i="1" dirty="0" smtClean="0">
                <a:solidFill>
                  <a:schemeClr val="bg1"/>
                </a:solidFill>
                <a:latin typeface="Calibri" panose="020F0502020204030204" pitchFamily="34" charset="0"/>
                <a:cs typeface="Calibri" panose="020F0502020204030204" pitchFamily="34" charset="0"/>
              </a:rPr>
            </a:br>
            <a:endParaRPr lang="en-US" sz="1400" i="1" dirty="0">
              <a:solidFill>
                <a:schemeClr val="bg1"/>
              </a:solidFill>
              <a:latin typeface="Calibri" panose="020F0502020204030204" pitchFamily="34" charset="0"/>
              <a:cs typeface="Calibri" panose="020F0502020204030204" pitchFamily="34" charset="0"/>
            </a:endParaRPr>
          </a:p>
          <a:p>
            <a:pPr lvl="0">
              <a:lnSpc>
                <a:spcPct val="107000"/>
              </a:lnSpc>
              <a:spcAft>
                <a:spcPts val="0"/>
              </a:spcAft>
              <a:buFont typeface="Wingdings" pitchFamily="2" charset="2"/>
              <a:buChar char="§"/>
            </a:pPr>
            <a:r>
              <a:rPr lang="en-US" sz="1400" i="1" dirty="0" smtClean="0">
                <a:solidFill>
                  <a:schemeClr val="bg1"/>
                </a:solidFill>
                <a:latin typeface="Calibri" panose="020F0502020204030204" pitchFamily="34" charset="0"/>
                <a:cs typeface="Calibri" panose="020F0502020204030204" pitchFamily="34" charset="0"/>
              </a:rPr>
              <a:t>Current </a:t>
            </a:r>
            <a:r>
              <a:rPr lang="en-US" sz="1400" i="1" dirty="0">
                <a:solidFill>
                  <a:schemeClr val="bg1"/>
                </a:solidFill>
                <a:latin typeface="Calibri" panose="020F0502020204030204" pitchFamily="34" charset="0"/>
                <a:cs typeface="Calibri" panose="020F0502020204030204" pitchFamily="34" charset="0"/>
              </a:rPr>
              <a:t>level of telemedicine services in the Russian Federation should be considered as a baseline, with serious potential for expansion.</a:t>
            </a:r>
            <a:endParaRPr lang="en-US" sz="1400" i="1" dirty="0">
              <a:solidFill>
                <a:schemeClr val="bg1"/>
              </a:solidFill>
              <a:latin typeface="Calibri" panose="020F0502020204030204" pitchFamily="34" charset="0"/>
              <a:cs typeface="Calibri" panose="020F0502020204030204" pitchFamily="34" charset="0"/>
            </a:endParaRPr>
          </a:p>
        </p:txBody>
      </p:sp>
      <p:pic>
        <p:nvPicPr>
          <p:cNvPr id="12" name="Graphic 20" descr="Bank">
            <a:extLst>
              <a:ext uri="{FF2B5EF4-FFF2-40B4-BE49-F238E27FC236}">
                <a16:creationId xmlns:a16="http://schemas.microsoft.com/office/drawing/2014/main" id="{73EE35FD-C5B2-9A41-BB68-EB8BDC695D0C}"/>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xmlns="" r:embed="rId23"/>
              </a:ext>
            </a:extLst>
          </a:blip>
          <a:stretch>
            <a:fillRect/>
          </a:stretch>
        </p:blipFill>
        <p:spPr>
          <a:xfrm>
            <a:off x="480693" y="251261"/>
            <a:ext cx="514151" cy="514151"/>
          </a:xfrm>
          <a:prstGeom prst="rect">
            <a:avLst/>
          </a:prstGeom>
        </p:spPr>
      </p:pic>
    </p:spTree>
    <p:extLst>
      <p:ext uri="{BB962C8B-B14F-4D97-AF65-F5344CB8AC3E}">
        <p14:creationId xmlns:p14="http://schemas.microsoft.com/office/powerpoint/2010/main" val="4135803012"/>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4297781C-0D62-4EA0-8800-B6C9927318E8}"/>
              </a:ext>
            </a:extLst>
          </p:cNvPr>
          <p:cNvSpPr>
            <a:spLocks noGrp="1"/>
          </p:cNvSpPr>
          <p:nvPr>
            <p:ph idx="4294967295"/>
          </p:nvPr>
        </p:nvSpPr>
        <p:spPr>
          <a:xfrm>
            <a:off x="0" y="1070991"/>
            <a:ext cx="6059277" cy="4767949"/>
          </a:xfrm>
          <a:prstGeom prst="rect">
            <a:avLst/>
          </a:prstGeom>
        </p:spPr>
        <p:txBody>
          <a:bodyPr>
            <a:noAutofit/>
          </a:bodyPr>
          <a:lstStyle/>
          <a:p>
            <a:pPr lvl="0" algn="just">
              <a:lnSpc>
                <a:spcPct val="107000"/>
              </a:lnSpc>
              <a:spcAft>
                <a:spcPts val="0"/>
              </a:spcAft>
              <a:buFont typeface="Wingdings" pitchFamily="2" charset="2"/>
              <a:buChar char="§"/>
            </a:pPr>
            <a:r>
              <a:rPr lang="ru-RU" sz="1500" dirty="0" smtClean="0">
                <a:solidFill>
                  <a:srgbClr val="308F43"/>
                </a:solidFill>
                <a:latin typeface="Calibri" panose="020F0502020204030204" pitchFamily="34" charset="0"/>
                <a:ea typeface="+mj-ea"/>
                <a:cs typeface="Calibri" panose="020F0502020204030204" pitchFamily="34" charset="0"/>
              </a:rPr>
              <a:t>Политика </a:t>
            </a:r>
            <a:r>
              <a:rPr lang="ru-RU" sz="1500" dirty="0">
                <a:solidFill>
                  <a:srgbClr val="308F43"/>
                </a:solidFill>
                <a:latin typeface="Calibri" panose="020F0502020204030204" pitchFamily="34" charset="0"/>
                <a:ea typeface="+mj-ea"/>
                <a:cs typeface="Calibri" panose="020F0502020204030204" pitchFamily="34" charset="0"/>
              </a:rPr>
              <a:t>и процедуры конфиденциальности и безопасности медицинской информации при внедрении телемедицинских услуг в Российской Федерации обусловлены: </a:t>
            </a:r>
          </a:p>
          <a:p>
            <a:pPr lvl="1" algn="just">
              <a:lnSpc>
                <a:spcPct val="107000"/>
              </a:lnSpc>
              <a:buFont typeface="Wingdings" pitchFamily="2" charset="2"/>
              <a:buChar char="§"/>
            </a:pPr>
            <a:r>
              <a:rPr lang="ru-RU" sz="1500" dirty="0" smtClean="0">
                <a:solidFill>
                  <a:srgbClr val="308F43"/>
                </a:solidFill>
                <a:latin typeface="Calibri" panose="020F0502020204030204" pitchFamily="34" charset="0"/>
                <a:ea typeface="+mj-ea"/>
                <a:cs typeface="Calibri" panose="020F0502020204030204" pitchFamily="34" charset="0"/>
              </a:rPr>
              <a:t>безопасностью </a:t>
            </a:r>
            <a:r>
              <a:rPr lang="ru-RU" sz="1500" dirty="0">
                <a:solidFill>
                  <a:srgbClr val="308F43"/>
                </a:solidFill>
                <a:latin typeface="Calibri" panose="020F0502020204030204" pitchFamily="34" charset="0"/>
                <a:ea typeface="+mj-ea"/>
                <a:cs typeface="Calibri" panose="020F0502020204030204" pitchFamily="34" charset="0"/>
              </a:rPr>
              <a:t>отношений врача </a:t>
            </a:r>
            <a:r>
              <a:rPr lang="ru-RU" sz="1500" dirty="0" smtClean="0">
                <a:solidFill>
                  <a:srgbClr val="308F43"/>
                </a:solidFill>
                <a:latin typeface="Calibri" panose="020F0502020204030204" pitchFamily="34" charset="0"/>
                <a:ea typeface="+mj-ea"/>
                <a:cs typeface="Calibri" panose="020F0502020204030204" pitchFamily="34" charset="0"/>
              </a:rPr>
              <a:t>пациента;</a:t>
            </a:r>
          </a:p>
          <a:p>
            <a:pPr lvl="1" algn="just">
              <a:lnSpc>
                <a:spcPct val="107000"/>
              </a:lnSpc>
              <a:buFont typeface="Wingdings" pitchFamily="2" charset="2"/>
              <a:buChar char="§"/>
            </a:pPr>
            <a:r>
              <a:rPr lang="ru-RU" sz="1500" dirty="0" smtClean="0">
                <a:solidFill>
                  <a:srgbClr val="308F43"/>
                </a:solidFill>
                <a:latin typeface="Calibri" panose="020F0502020204030204" pitchFamily="34" charset="0"/>
                <a:ea typeface="+mj-ea"/>
                <a:cs typeface="Calibri" panose="020F0502020204030204" pitchFamily="34" charset="0"/>
              </a:rPr>
              <a:t>информационной </a:t>
            </a:r>
            <a:r>
              <a:rPr lang="ru-RU" sz="1500" dirty="0">
                <a:solidFill>
                  <a:srgbClr val="308F43"/>
                </a:solidFill>
                <a:latin typeface="Calibri" panose="020F0502020204030204" pitchFamily="34" charset="0"/>
                <a:ea typeface="+mj-ea"/>
                <a:cs typeface="Calibri" panose="020F0502020204030204" pitchFamily="34" charset="0"/>
              </a:rPr>
              <a:t>безопасностью (сохранность персональных данных пациентов и врачебной тайны). </a:t>
            </a:r>
          </a:p>
          <a:p>
            <a:pPr lvl="0" algn="just">
              <a:lnSpc>
                <a:spcPct val="107000"/>
              </a:lnSpc>
              <a:spcAft>
                <a:spcPts val="0"/>
              </a:spcAft>
              <a:buFont typeface="Wingdings" pitchFamily="2" charset="2"/>
              <a:buChar char="§"/>
            </a:pPr>
            <a:r>
              <a:rPr lang="ru-RU" sz="1500" dirty="0" smtClean="0">
                <a:solidFill>
                  <a:srgbClr val="308F43"/>
                </a:solidFill>
                <a:latin typeface="Calibri" panose="020F0502020204030204" pitchFamily="34" charset="0"/>
                <a:ea typeface="+mj-ea"/>
                <a:cs typeface="Calibri" panose="020F0502020204030204" pitchFamily="34" charset="0"/>
              </a:rPr>
              <a:t>Взаимодействие </a:t>
            </a:r>
            <a:r>
              <a:rPr lang="ru-RU" sz="1500" dirty="0">
                <a:solidFill>
                  <a:srgbClr val="308F43"/>
                </a:solidFill>
                <a:latin typeface="Calibri" panose="020F0502020204030204" pitchFamily="34" charset="0"/>
                <a:ea typeface="+mj-ea"/>
                <a:cs typeface="Calibri" panose="020F0502020204030204" pitchFamily="34" charset="0"/>
              </a:rPr>
              <a:t>компонентов информационно-телекоммуникационной инфраструктуры, предназначенных для обработки и передачи медицинских данных, в Российской Федерации законодательно регламентировано и осуществляется посредством </a:t>
            </a:r>
            <a:r>
              <a:rPr lang="ru-RU" sz="1500" b="1" dirty="0">
                <a:solidFill>
                  <a:srgbClr val="308F43"/>
                </a:solidFill>
                <a:latin typeface="Calibri" panose="020F0502020204030204" pitchFamily="34" charset="0"/>
                <a:ea typeface="+mj-ea"/>
                <a:cs typeface="Calibri" panose="020F0502020204030204" pitchFamily="34" charset="0"/>
              </a:rPr>
              <a:t>электронного документооборота по защищенным каналам связи</a:t>
            </a:r>
            <a:r>
              <a:rPr lang="ru-RU" sz="1500" dirty="0">
                <a:solidFill>
                  <a:srgbClr val="308F43"/>
                </a:solidFill>
                <a:latin typeface="Calibri" panose="020F0502020204030204" pitchFamily="34" charset="0"/>
                <a:ea typeface="+mj-ea"/>
                <a:cs typeface="Calibri" panose="020F0502020204030204" pitchFamily="34" charset="0"/>
              </a:rPr>
              <a:t>.</a:t>
            </a:r>
          </a:p>
          <a:p>
            <a:pPr lvl="0" algn="just">
              <a:lnSpc>
                <a:spcPct val="107000"/>
              </a:lnSpc>
              <a:spcAft>
                <a:spcPts val="0"/>
              </a:spcAft>
              <a:buFont typeface="Wingdings" pitchFamily="2" charset="2"/>
              <a:buChar char="§"/>
            </a:pPr>
            <a:r>
              <a:rPr lang="ru-RU" sz="1500" dirty="0" smtClean="0">
                <a:solidFill>
                  <a:srgbClr val="308F43"/>
                </a:solidFill>
                <a:latin typeface="Calibri" panose="020F0502020204030204" pitchFamily="34" charset="0"/>
                <a:ea typeface="+mj-ea"/>
                <a:cs typeface="Calibri" panose="020F0502020204030204" pitchFamily="34" charset="0"/>
              </a:rPr>
              <a:t>Пандемия </a:t>
            </a:r>
            <a:r>
              <a:rPr lang="ru-RU" sz="1500" dirty="0">
                <a:solidFill>
                  <a:srgbClr val="308F43"/>
                </a:solidFill>
                <a:latin typeface="Calibri" panose="020F0502020204030204" pitchFamily="34" charset="0"/>
                <a:ea typeface="+mj-ea"/>
                <a:cs typeface="Calibri" panose="020F0502020204030204" pitchFamily="34" charset="0"/>
              </a:rPr>
              <a:t>COVID-19 привела к </a:t>
            </a:r>
            <a:r>
              <a:rPr lang="ru-RU" sz="1500" b="1" dirty="0">
                <a:solidFill>
                  <a:srgbClr val="308F43"/>
                </a:solidFill>
                <a:latin typeface="Calibri" panose="020F0502020204030204" pitchFamily="34" charset="0"/>
                <a:ea typeface="+mj-ea"/>
                <a:cs typeface="Calibri" panose="020F0502020204030204" pitchFamily="34" charset="0"/>
              </a:rPr>
              <a:t>увеличению числа телемедицинских консультаций</a:t>
            </a:r>
            <a:r>
              <a:rPr lang="ru-RU" sz="1500" dirty="0">
                <a:solidFill>
                  <a:srgbClr val="308F43"/>
                </a:solidFill>
                <a:latin typeface="Calibri" panose="020F0502020204030204" pitchFamily="34" charset="0"/>
                <a:ea typeface="+mj-ea"/>
                <a:cs typeface="Calibri" panose="020F0502020204030204" pitchFamily="34" charset="0"/>
              </a:rPr>
              <a:t> и применению других дистанционных медицинских технологий, что, в свою очередь, увеличивает риски, связанные с утечками данных, хакерскими атаками, распространением вирусов программного обеспечения компьютеров и медицинской аппаратуры</a:t>
            </a:r>
            <a:r>
              <a:rPr lang="ru-RU" sz="1500" dirty="0" smtClean="0">
                <a:solidFill>
                  <a:srgbClr val="308F43"/>
                </a:solidFill>
                <a:latin typeface="Calibri" panose="020F0502020204030204" pitchFamily="34" charset="0"/>
                <a:ea typeface="+mj-ea"/>
                <a:cs typeface="Calibri" panose="020F0502020204030204" pitchFamily="34" charset="0"/>
              </a:rPr>
              <a:t>.</a:t>
            </a:r>
            <a:endParaRPr lang="ru-RU" sz="1500" dirty="0">
              <a:solidFill>
                <a:srgbClr val="308F43"/>
              </a:solidFill>
              <a:latin typeface="Calibri" panose="020F0502020204030204" pitchFamily="34" charset="0"/>
              <a:ea typeface="+mj-ea"/>
              <a:cs typeface="Calibri" panose="020F0502020204030204" pitchFamily="34" charset="0"/>
            </a:endParaRPr>
          </a:p>
        </p:txBody>
      </p:sp>
      <p:sp>
        <p:nvSpPr>
          <p:cNvPr id="4" name="TextBox 3">
            <a:extLst>
              <a:ext uri="{FF2B5EF4-FFF2-40B4-BE49-F238E27FC236}">
                <a16:creationId xmlns:a16="http://schemas.microsoft.com/office/drawing/2014/main" id="{283A6E5E-079E-724A-9BD7-6D1560AAE5DE}"/>
              </a:ext>
            </a:extLst>
          </p:cNvPr>
          <p:cNvSpPr txBox="1"/>
          <p:nvPr/>
        </p:nvSpPr>
        <p:spPr>
          <a:xfrm>
            <a:off x="1282995" y="267872"/>
            <a:ext cx="9984103" cy="523220"/>
          </a:xfrm>
          <a:prstGeom prst="rect">
            <a:avLst/>
          </a:prstGeom>
          <a:noFill/>
        </p:spPr>
        <p:txBody>
          <a:bodyPr wrap="square" rtlCol="0">
            <a:spAutoFit/>
          </a:bodyPr>
          <a:lstStyle/>
          <a:p>
            <a:r>
              <a:rPr lang="ru-RU" sz="2800" b="1" dirty="0" smtClean="0">
                <a:solidFill>
                  <a:srgbClr val="E54D25"/>
                </a:solidFill>
                <a:latin typeface="Calibri" panose="020F0502020204030204" pitchFamily="34" charset="0"/>
                <a:cs typeface="Calibri" panose="020F0502020204030204" pitchFamily="34" charset="0"/>
              </a:rPr>
              <a:t>БЕЗОПАСНОСТЬ</a:t>
            </a:r>
            <a:r>
              <a:rPr lang="en-US" sz="2800" b="1" dirty="0">
                <a:solidFill>
                  <a:srgbClr val="E54D25"/>
                </a:solidFill>
                <a:latin typeface="Calibri" panose="020F0502020204030204" pitchFamily="34" charset="0"/>
                <a:cs typeface="Calibri" panose="020F0502020204030204" pitchFamily="34" charset="0"/>
              </a:rPr>
              <a:t> /</a:t>
            </a:r>
            <a:r>
              <a:rPr lang="en-US" sz="2800" b="1" dirty="0">
                <a:solidFill>
                  <a:srgbClr val="308F43"/>
                </a:solidFill>
                <a:latin typeface="Calibri" panose="020F0502020204030204" pitchFamily="34" charset="0"/>
                <a:cs typeface="Calibri" panose="020F0502020204030204" pitchFamily="34" charset="0"/>
              </a:rPr>
              <a:t>/ </a:t>
            </a:r>
            <a:r>
              <a:rPr lang="en-US" sz="2800" b="1" i="1" dirty="0">
                <a:solidFill>
                  <a:srgbClr val="308F43"/>
                </a:solidFill>
                <a:latin typeface="Calibri" panose="020F0502020204030204" pitchFamily="34" charset="0"/>
                <a:cs typeface="Calibri" panose="020F0502020204030204" pitchFamily="34" charset="0"/>
              </a:rPr>
              <a:t>Safety</a:t>
            </a:r>
            <a:endParaRPr lang="ru-RU" sz="2800" b="1" dirty="0">
              <a:solidFill>
                <a:srgbClr val="E54D25"/>
              </a:solidFill>
              <a:latin typeface="Calibri" panose="020F0502020204030204" pitchFamily="34" charset="0"/>
              <a:cs typeface="Calibri" panose="020F0502020204030204" pitchFamily="34" charset="0"/>
            </a:endParaRPr>
          </a:p>
        </p:txBody>
      </p:sp>
      <p:grpSp>
        <p:nvGrpSpPr>
          <p:cNvPr id="7" name="Group 6">
            <a:extLst>
              <a:ext uri="{FF2B5EF4-FFF2-40B4-BE49-F238E27FC236}">
                <a16:creationId xmlns:a16="http://schemas.microsoft.com/office/drawing/2014/main" id="{5AC689B2-9071-AF47-8A12-F7F89814B7EA}"/>
              </a:ext>
            </a:extLst>
          </p:cNvPr>
          <p:cNvGrpSpPr/>
          <p:nvPr/>
        </p:nvGrpSpPr>
        <p:grpSpPr>
          <a:xfrm>
            <a:off x="0" y="77588"/>
            <a:ext cx="1201531" cy="903788"/>
            <a:chOff x="-10684" y="2584995"/>
            <a:chExt cx="2656348" cy="1998096"/>
          </a:xfrm>
        </p:grpSpPr>
        <p:sp>
          <p:nvSpPr>
            <p:cNvPr id="5" name="Freeform: Shape 78">
              <a:extLst>
                <a:ext uri="{FF2B5EF4-FFF2-40B4-BE49-F238E27FC236}">
                  <a16:creationId xmlns:a16="http://schemas.microsoft.com/office/drawing/2014/main" id="{91467805-3AB9-9845-BDD4-DCC9EDF9F967}"/>
                </a:ext>
              </a:extLst>
            </p:cNvPr>
            <p:cNvSpPr/>
            <p:nvPr/>
          </p:nvSpPr>
          <p:spPr>
            <a:xfrm>
              <a:off x="-10684" y="2584995"/>
              <a:ext cx="2656348" cy="1998096"/>
            </a:xfrm>
            <a:custGeom>
              <a:avLst/>
              <a:gdLst>
                <a:gd name="connsiteX0" fmla="*/ 0 w 1411264"/>
                <a:gd name="connsiteY0" fmla="*/ 0 h 1061548"/>
                <a:gd name="connsiteX1" fmla="*/ 880490 w 1411264"/>
                <a:gd name="connsiteY1" fmla="*/ 0 h 1061548"/>
                <a:gd name="connsiteX2" fmla="*/ 1411264 w 1411264"/>
                <a:gd name="connsiteY2" fmla="*/ 530774 h 1061548"/>
                <a:gd name="connsiteX3" fmla="*/ 1411263 w 1411264"/>
                <a:gd name="connsiteY3" fmla="*/ 530774 h 1061548"/>
                <a:gd name="connsiteX4" fmla="*/ 880489 w 1411264"/>
                <a:gd name="connsiteY4" fmla="*/ 1061548 h 1061548"/>
                <a:gd name="connsiteX5" fmla="*/ 0 w 1411264"/>
                <a:gd name="connsiteY5" fmla="*/ 1061547 h 1061548"/>
                <a:gd name="connsiteX6" fmla="*/ 0 w 1411264"/>
                <a:gd name="connsiteY6" fmla="*/ 0 h 10615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411264" h="1061548">
                  <a:moveTo>
                    <a:pt x="0" y="0"/>
                  </a:moveTo>
                  <a:lnTo>
                    <a:pt x="880490" y="0"/>
                  </a:lnTo>
                  <a:cubicBezTo>
                    <a:pt x="1173628" y="0"/>
                    <a:pt x="1411264" y="237636"/>
                    <a:pt x="1411264" y="530774"/>
                  </a:cubicBezTo>
                  <a:lnTo>
                    <a:pt x="1411263" y="530774"/>
                  </a:lnTo>
                  <a:cubicBezTo>
                    <a:pt x="1411263" y="823912"/>
                    <a:pt x="1173627" y="1061548"/>
                    <a:pt x="880489" y="1061548"/>
                  </a:cubicBezTo>
                  <a:lnTo>
                    <a:pt x="0" y="1061547"/>
                  </a:lnTo>
                  <a:lnTo>
                    <a:pt x="0" y="0"/>
                  </a:lnTo>
                  <a:close/>
                </a:path>
              </a:pathLst>
            </a:custGeom>
            <a:solidFill>
              <a:schemeClr val="tx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6" name="Oval 5">
              <a:extLst>
                <a:ext uri="{FF2B5EF4-FFF2-40B4-BE49-F238E27FC236}">
                  <a16:creationId xmlns:a16="http://schemas.microsoft.com/office/drawing/2014/main" id="{245A82B6-D34D-4348-99DE-9120B5F87BDB}"/>
                </a:ext>
              </a:extLst>
            </p:cNvPr>
            <p:cNvSpPr/>
            <p:nvPr/>
          </p:nvSpPr>
          <p:spPr>
            <a:xfrm>
              <a:off x="804671" y="2783115"/>
              <a:ext cx="1618197" cy="1618197"/>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sz="1600" b="1" dirty="0">
                <a:solidFill>
                  <a:schemeClr val="accent4"/>
                </a:solidFill>
              </a:endParaRPr>
            </a:p>
          </p:txBody>
        </p:sp>
      </p:grpSp>
      <p:sp>
        <p:nvSpPr>
          <p:cNvPr id="9" name="Объект 2">
            <a:extLst>
              <a:ext uri="{FF2B5EF4-FFF2-40B4-BE49-F238E27FC236}">
                <a16:creationId xmlns:a16="http://schemas.microsoft.com/office/drawing/2014/main" id="{4297781C-0D62-4EA0-8800-B6C9927318E8}"/>
              </a:ext>
            </a:extLst>
          </p:cNvPr>
          <p:cNvSpPr txBox="1">
            <a:spLocks/>
          </p:cNvSpPr>
          <p:nvPr/>
        </p:nvSpPr>
        <p:spPr>
          <a:xfrm>
            <a:off x="6059277" y="1070990"/>
            <a:ext cx="6059277" cy="4767949"/>
          </a:xfrm>
          <a:prstGeom prst="rect">
            <a:avLst/>
          </a:prstGeom>
          <a:solidFill>
            <a:schemeClr val="tx1">
              <a:lumMod val="85000"/>
            </a:schemeClr>
          </a:solidFill>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lvl="0" algn="just">
              <a:lnSpc>
                <a:spcPct val="107000"/>
              </a:lnSpc>
              <a:spcAft>
                <a:spcPts val="0"/>
              </a:spcAft>
              <a:buFont typeface="Wingdings" pitchFamily="2" charset="2"/>
              <a:buChar char="§"/>
            </a:pPr>
            <a:r>
              <a:rPr lang="en-US" sz="1500" i="1" dirty="0" smtClean="0">
                <a:solidFill>
                  <a:schemeClr val="bg1"/>
                </a:solidFill>
                <a:latin typeface="Calibri" panose="020F0502020204030204" pitchFamily="34" charset="0"/>
                <a:cs typeface="Calibri" panose="020F0502020204030204" pitchFamily="34" charset="0"/>
              </a:rPr>
              <a:t>Policy </a:t>
            </a:r>
            <a:r>
              <a:rPr lang="en-US" sz="1500" i="1" dirty="0">
                <a:solidFill>
                  <a:schemeClr val="bg1"/>
                </a:solidFill>
                <a:latin typeface="Calibri" panose="020F0502020204030204" pitchFamily="34" charset="0"/>
                <a:cs typeface="Calibri" panose="020F0502020204030204" pitchFamily="34" charset="0"/>
              </a:rPr>
              <a:t>and procedures for ensuring confidentiality and security of medical information when introducing telemedicine services in the Russian Federation are determined </a:t>
            </a:r>
            <a:r>
              <a:rPr lang="en-US" sz="1500" i="1" dirty="0" smtClean="0">
                <a:solidFill>
                  <a:schemeClr val="bg1"/>
                </a:solidFill>
                <a:latin typeface="Calibri" panose="020F0502020204030204" pitchFamily="34" charset="0"/>
                <a:cs typeface="Calibri" panose="020F0502020204030204" pitchFamily="34" charset="0"/>
              </a:rPr>
              <a:t>by:</a:t>
            </a:r>
          </a:p>
          <a:p>
            <a:pPr lvl="1" algn="just">
              <a:lnSpc>
                <a:spcPct val="107000"/>
              </a:lnSpc>
              <a:buFont typeface="Wingdings" pitchFamily="2" charset="2"/>
              <a:buChar char="§"/>
            </a:pPr>
            <a:r>
              <a:rPr lang="en-US" sz="1500" i="1" dirty="0" smtClean="0">
                <a:solidFill>
                  <a:schemeClr val="bg1"/>
                </a:solidFill>
                <a:latin typeface="Calibri" panose="020F0502020204030204" pitchFamily="34" charset="0"/>
                <a:cs typeface="Calibri" panose="020F0502020204030204" pitchFamily="34" charset="0"/>
              </a:rPr>
              <a:t>safety </a:t>
            </a:r>
            <a:r>
              <a:rPr lang="en-US" sz="1500" i="1" dirty="0">
                <a:solidFill>
                  <a:schemeClr val="bg1"/>
                </a:solidFill>
                <a:latin typeface="Calibri" panose="020F0502020204030204" pitchFamily="34" charset="0"/>
                <a:cs typeface="Calibri" panose="020F0502020204030204" pitchFamily="34" charset="0"/>
              </a:rPr>
              <a:t>of the patient-doctor </a:t>
            </a:r>
            <a:r>
              <a:rPr lang="en-US" sz="1500" i="1" dirty="0" smtClean="0">
                <a:solidFill>
                  <a:schemeClr val="bg1"/>
                </a:solidFill>
                <a:latin typeface="Calibri" panose="020F0502020204030204" pitchFamily="34" charset="0"/>
                <a:cs typeface="Calibri" panose="020F0502020204030204" pitchFamily="34" charset="0"/>
              </a:rPr>
              <a:t>relationship;</a:t>
            </a:r>
          </a:p>
          <a:p>
            <a:pPr lvl="1" algn="just">
              <a:lnSpc>
                <a:spcPct val="107000"/>
              </a:lnSpc>
              <a:buFont typeface="Wingdings" pitchFamily="2" charset="2"/>
              <a:buChar char="§"/>
            </a:pPr>
            <a:r>
              <a:rPr lang="en-US" sz="1500" i="1" dirty="0" smtClean="0">
                <a:solidFill>
                  <a:schemeClr val="bg1"/>
                </a:solidFill>
                <a:latin typeface="Calibri" panose="020F0502020204030204" pitchFamily="34" charset="0"/>
                <a:cs typeface="Calibri" panose="020F0502020204030204" pitchFamily="34" charset="0"/>
              </a:rPr>
              <a:t>information </a:t>
            </a:r>
            <a:r>
              <a:rPr lang="en-US" sz="1500" i="1" dirty="0">
                <a:solidFill>
                  <a:schemeClr val="bg1"/>
                </a:solidFill>
                <a:latin typeface="Calibri" panose="020F0502020204030204" pitchFamily="34" charset="0"/>
                <a:cs typeface="Calibri" panose="020F0502020204030204" pitchFamily="34" charset="0"/>
              </a:rPr>
              <a:t>security (patient personal data and patient confidentiality).</a:t>
            </a:r>
          </a:p>
          <a:p>
            <a:pPr lvl="0" algn="just">
              <a:lnSpc>
                <a:spcPct val="107000"/>
              </a:lnSpc>
              <a:spcAft>
                <a:spcPts val="0"/>
              </a:spcAft>
              <a:buFont typeface="Wingdings" pitchFamily="2" charset="2"/>
              <a:buChar char="§"/>
            </a:pPr>
            <a:r>
              <a:rPr lang="en-US" sz="1500" i="1" dirty="0" smtClean="0">
                <a:solidFill>
                  <a:schemeClr val="bg1"/>
                </a:solidFill>
                <a:latin typeface="Calibri" panose="020F0502020204030204" pitchFamily="34" charset="0"/>
                <a:cs typeface="Calibri" panose="020F0502020204030204" pitchFamily="34" charset="0"/>
              </a:rPr>
              <a:t>Functioning </a:t>
            </a:r>
            <a:r>
              <a:rPr lang="en-US" sz="1500" i="1" dirty="0">
                <a:solidFill>
                  <a:schemeClr val="bg1"/>
                </a:solidFill>
                <a:latin typeface="Calibri" panose="020F0502020204030204" pitchFamily="34" charset="0"/>
                <a:cs typeface="Calibri" panose="020F0502020204030204" pitchFamily="34" charset="0"/>
              </a:rPr>
              <a:t>of information and telecommunication infrastructure intended for the processing and transmission of medical data in the Russian Federation is legally regulated and carried out through </a:t>
            </a:r>
            <a:r>
              <a:rPr lang="en-US" sz="1500" b="1" i="1" dirty="0">
                <a:solidFill>
                  <a:schemeClr val="bg1"/>
                </a:solidFill>
                <a:latin typeface="Calibri" panose="020F0502020204030204" pitchFamily="34" charset="0"/>
                <a:cs typeface="Calibri" panose="020F0502020204030204" pitchFamily="34" charset="0"/>
              </a:rPr>
              <a:t>secure communication channels of the e-document system</a:t>
            </a:r>
            <a:r>
              <a:rPr lang="en-US" sz="1500" i="1" dirty="0" smtClean="0">
                <a:solidFill>
                  <a:schemeClr val="bg1"/>
                </a:solidFill>
                <a:latin typeface="Calibri" panose="020F0502020204030204" pitchFamily="34" charset="0"/>
                <a:cs typeface="Calibri" panose="020F0502020204030204" pitchFamily="34" charset="0"/>
              </a:rPr>
              <a:t>.</a:t>
            </a:r>
            <a:br>
              <a:rPr lang="en-US" sz="1500" i="1" dirty="0" smtClean="0">
                <a:solidFill>
                  <a:schemeClr val="bg1"/>
                </a:solidFill>
                <a:latin typeface="Calibri" panose="020F0502020204030204" pitchFamily="34" charset="0"/>
                <a:cs typeface="Calibri" panose="020F0502020204030204" pitchFamily="34" charset="0"/>
              </a:rPr>
            </a:br>
            <a:r>
              <a:rPr lang="en-US" sz="1500" i="1" dirty="0" smtClean="0">
                <a:solidFill>
                  <a:schemeClr val="bg1"/>
                </a:solidFill>
                <a:latin typeface="Calibri" panose="020F0502020204030204" pitchFamily="34" charset="0"/>
                <a:cs typeface="Calibri" panose="020F0502020204030204" pitchFamily="34" charset="0"/>
              </a:rPr>
              <a:t/>
            </a:r>
            <a:br>
              <a:rPr lang="en-US" sz="1500" i="1" dirty="0" smtClean="0">
                <a:solidFill>
                  <a:schemeClr val="bg1"/>
                </a:solidFill>
                <a:latin typeface="Calibri" panose="020F0502020204030204" pitchFamily="34" charset="0"/>
                <a:cs typeface="Calibri" panose="020F0502020204030204" pitchFamily="34" charset="0"/>
              </a:rPr>
            </a:br>
            <a:endParaRPr lang="en-US" sz="1500" i="1" dirty="0">
              <a:solidFill>
                <a:schemeClr val="bg1"/>
              </a:solidFill>
              <a:latin typeface="Calibri" panose="020F0502020204030204" pitchFamily="34" charset="0"/>
              <a:cs typeface="Calibri" panose="020F0502020204030204" pitchFamily="34" charset="0"/>
            </a:endParaRPr>
          </a:p>
          <a:p>
            <a:pPr lvl="0" algn="just">
              <a:lnSpc>
                <a:spcPct val="107000"/>
              </a:lnSpc>
              <a:spcAft>
                <a:spcPts val="0"/>
              </a:spcAft>
              <a:buFont typeface="Wingdings" pitchFamily="2" charset="2"/>
              <a:buChar char="§"/>
            </a:pPr>
            <a:r>
              <a:rPr lang="en-US" sz="1500" i="1" dirty="0" smtClean="0">
                <a:solidFill>
                  <a:schemeClr val="bg1"/>
                </a:solidFill>
                <a:latin typeface="Calibri" panose="020F0502020204030204" pitchFamily="34" charset="0"/>
                <a:cs typeface="Calibri" panose="020F0502020204030204" pitchFamily="34" charset="0"/>
              </a:rPr>
              <a:t>COVID-19 </a:t>
            </a:r>
            <a:r>
              <a:rPr lang="en-US" sz="1500" i="1" dirty="0">
                <a:solidFill>
                  <a:schemeClr val="bg1"/>
                </a:solidFill>
                <a:latin typeface="Calibri" panose="020F0502020204030204" pitchFamily="34" charset="0"/>
                <a:cs typeface="Calibri" panose="020F0502020204030204" pitchFamily="34" charset="0"/>
              </a:rPr>
              <a:t>pandemic has led to an </a:t>
            </a:r>
            <a:r>
              <a:rPr lang="en-US" sz="1500" b="1" i="1" dirty="0">
                <a:solidFill>
                  <a:schemeClr val="bg1"/>
                </a:solidFill>
                <a:latin typeface="Calibri" panose="020F0502020204030204" pitchFamily="34" charset="0"/>
                <a:cs typeface="Calibri" panose="020F0502020204030204" pitchFamily="34" charset="0"/>
              </a:rPr>
              <a:t>increase in the number of telemedicine consultations</a:t>
            </a:r>
            <a:r>
              <a:rPr lang="en-US" sz="1500" i="1" dirty="0">
                <a:solidFill>
                  <a:schemeClr val="bg1"/>
                </a:solidFill>
                <a:latin typeface="Calibri" panose="020F0502020204030204" pitchFamily="34" charset="0"/>
                <a:cs typeface="Calibri" panose="020F0502020204030204" pitchFamily="34" charset="0"/>
              </a:rPr>
              <a:t> and the use of other remote medical technologies, which, in turn, increased the risks associated with data leaks, hacker attacks, spread of software viruses in PC and medical equipment.</a:t>
            </a:r>
            <a:endParaRPr lang="en-US" sz="1500" i="1" dirty="0">
              <a:solidFill>
                <a:schemeClr val="bg1"/>
              </a:solidFill>
              <a:latin typeface="Calibri" panose="020F0502020204030204" pitchFamily="34" charset="0"/>
              <a:cs typeface="Calibri" panose="020F0502020204030204" pitchFamily="34" charset="0"/>
            </a:endParaRPr>
          </a:p>
        </p:txBody>
      </p:sp>
      <p:pic>
        <p:nvPicPr>
          <p:cNvPr id="10" name="Graphic 40" descr="Key">
            <a:extLst>
              <a:ext uri="{FF2B5EF4-FFF2-40B4-BE49-F238E27FC236}">
                <a16:creationId xmlns:a16="http://schemas.microsoft.com/office/drawing/2014/main" id="{1AAAAB2E-FABD-CB4D-BE6A-83EB87B43DCF}"/>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xmlns="" r:embed="rId63"/>
              </a:ext>
            </a:extLst>
          </a:blip>
          <a:stretch>
            <a:fillRect/>
          </a:stretch>
        </p:blipFill>
        <p:spPr>
          <a:xfrm>
            <a:off x="423059" y="217761"/>
            <a:ext cx="623441" cy="623441"/>
          </a:xfrm>
          <a:prstGeom prst="rect">
            <a:avLst/>
          </a:prstGeom>
        </p:spPr>
      </p:pic>
    </p:spTree>
    <p:extLst>
      <p:ext uri="{BB962C8B-B14F-4D97-AF65-F5344CB8AC3E}">
        <p14:creationId xmlns:p14="http://schemas.microsoft.com/office/powerpoint/2010/main" val="93778213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4297781C-0D62-4EA0-8800-B6C9927318E8}"/>
              </a:ext>
            </a:extLst>
          </p:cNvPr>
          <p:cNvSpPr>
            <a:spLocks noGrp="1"/>
          </p:cNvSpPr>
          <p:nvPr>
            <p:ph idx="4294967295"/>
          </p:nvPr>
        </p:nvSpPr>
        <p:spPr>
          <a:xfrm>
            <a:off x="0" y="1671883"/>
            <a:ext cx="6059277" cy="3283295"/>
          </a:xfrm>
          <a:prstGeom prst="rect">
            <a:avLst/>
          </a:prstGeom>
        </p:spPr>
        <p:txBody>
          <a:bodyPr>
            <a:noAutofit/>
          </a:bodyPr>
          <a:lstStyle/>
          <a:p>
            <a:pPr lvl="0" algn="just">
              <a:lnSpc>
                <a:spcPct val="107000"/>
              </a:lnSpc>
              <a:spcAft>
                <a:spcPts val="0"/>
              </a:spcAft>
              <a:buFont typeface="Wingdings" pitchFamily="2" charset="2"/>
              <a:buChar char="§"/>
            </a:pPr>
            <a:r>
              <a:rPr lang="ru-RU" sz="1600" dirty="0" smtClean="0">
                <a:solidFill>
                  <a:srgbClr val="308F43"/>
                </a:solidFill>
                <a:latin typeface="Calibri" panose="020F0502020204030204" pitchFamily="34" charset="0"/>
                <a:ea typeface="+mj-ea"/>
                <a:cs typeface="Calibri" panose="020F0502020204030204" pitchFamily="34" charset="0"/>
              </a:rPr>
              <a:t>Безопасность </a:t>
            </a:r>
            <a:r>
              <a:rPr lang="ru-RU" sz="1600" dirty="0">
                <a:solidFill>
                  <a:srgbClr val="308F43"/>
                </a:solidFill>
                <a:latin typeface="Calibri" panose="020F0502020204030204" pitchFamily="34" charset="0"/>
                <a:ea typeface="+mj-ea"/>
                <a:cs typeface="Calibri" panose="020F0502020204030204" pitchFamily="34" charset="0"/>
              </a:rPr>
              <a:t>предоставления телемедицинских услуг для врача и пациента достигается проведением </a:t>
            </a:r>
            <a:r>
              <a:rPr lang="ru-RU" sz="1600" b="1" dirty="0">
                <a:solidFill>
                  <a:srgbClr val="308F43"/>
                </a:solidFill>
                <a:latin typeface="Calibri" panose="020F0502020204030204" pitchFamily="34" charset="0"/>
                <a:ea typeface="+mj-ea"/>
                <a:cs typeface="Calibri" panose="020F0502020204030204" pitchFamily="34" charset="0"/>
              </a:rPr>
              <a:t>обязательной предварительной очной консультацией</a:t>
            </a:r>
            <a:r>
              <a:rPr lang="ru-RU" sz="1600" dirty="0">
                <a:solidFill>
                  <a:srgbClr val="308F43"/>
                </a:solidFill>
                <a:latin typeface="Calibri" panose="020F0502020204030204" pitchFamily="34" charset="0"/>
                <a:ea typeface="+mj-ea"/>
                <a:cs typeface="Calibri" panose="020F0502020204030204" pitchFamily="34" charset="0"/>
              </a:rPr>
              <a:t> у врача с постановкой предварительного диагноза для дальнейшего обследования и назначения лечения.</a:t>
            </a:r>
          </a:p>
          <a:p>
            <a:pPr lvl="0" algn="just">
              <a:lnSpc>
                <a:spcPct val="107000"/>
              </a:lnSpc>
              <a:spcAft>
                <a:spcPts val="0"/>
              </a:spcAft>
              <a:buFont typeface="Wingdings" pitchFamily="2" charset="2"/>
              <a:buChar char="§"/>
            </a:pPr>
            <a:r>
              <a:rPr lang="ru-RU" sz="1600" dirty="0" smtClean="0">
                <a:solidFill>
                  <a:srgbClr val="308F43"/>
                </a:solidFill>
                <a:latin typeface="Calibri" panose="020F0502020204030204" pitchFamily="34" charset="0"/>
                <a:ea typeface="+mj-ea"/>
                <a:cs typeface="Calibri" panose="020F0502020204030204" pitchFamily="34" charset="0"/>
              </a:rPr>
              <a:t>Требуют </a:t>
            </a:r>
            <a:r>
              <a:rPr lang="ru-RU" sz="1600" dirty="0">
                <a:solidFill>
                  <a:srgbClr val="308F43"/>
                </a:solidFill>
                <a:latin typeface="Calibri" panose="020F0502020204030204" pitchFamily="34" charset="0"/>
                <a:ea typeface="+mj-ea"/>
                <a:cs typeface="Calibri" panose="020F0502020204030204" pitchFamily="34" charset="0"/>
              </a:rPr>
              <a:t>доработки методы контроля безопасности качества медицинской помощи при проведении возросшего количества телемедицинских консультаций пациентов, лечение которых проводится на дому в период пандемии COVID-19, связанные с авторизацией пациента, первичной очной консультацией и последующей </a:t>
            </a:r>
            <a:r>
              <a:rPr lang="ru-RU" sz="1600" dirty="0" smtClean="0">
                <a:solidFill>
                  <a:srgbClr val="308F43"/>
                </a:solidFill>
                <a:latin typeface="Calibri" panose="020F0502020204030204" pitchFamily="34" charset="0"/>
                <a:ea typeface="+mj-ea"/>
                <a:cs typeface="Calibri" panose="020F0502020204030204" pitchFamily="34" charset="0"/>
              </a:rPr>
              <a:t>преемственностью </a:t>
            </a:r>
            <a:r>
              <a:rPr lang="ru-RU" sz="1600" dirty="0">
                <a:solidFill>
                  <a:srgbClr val="308F43"/>
                </a:solidFill>
                <a:latin typeface="Calibri" panose="020F0502020204030204" pitchFamily="34" charset="0"/>
                <a:ea typeface="+mj-ea"/>
                <a:cs typeface="Calibri" panose="020F0502020204030204" pitchFamily="34" charset="0"/>
              </a:rPr>
              <a:t>лечения.</a:t>
            </a:r>
          </a:p>
        </p:txBody>
      </p:sp>
      <p:sp>
        <p:nvSpPr>
          <p:cNvPr id="4" name="TextBox 3">
            <a:extLst>
              <a:ext uri="{FF2B5EF4-FFF2-40B4-BE49-F238E27FC236}">
                <a16:creationId xmlns:a16="http://schemas.microsoft.com/office/drawing/2014/main" id="{283A6E5E-079E-724A-9BD7-6D1560AAE5DE}"/>
              </a:ext>
            </a:extLst>
          </p:cNvPr>
          <p:cNvSpPr txBox="1"/>
          <p:nvPr/>
        </p:nvSpPr>
        <p:spPr>
          <a:xfrm>
            <a:off x="1282995" y="267872"/>
            <a:ext cx="9984103" cy="523220"/>
          </a:xfrm>
          <a:prstGeom prst="rect">
            <a:avLst/>
          </a:prstGeom>
          <a:noFill/>
        </p:spPr>
        <p:txBody>
          <a:bodyPr wrap="square" rtlCol="0">
            <a:spAutoFit/>
          </a:bodyPr>
          <a:lstStyle/>
          <a:p>
            <a:r>
              <a:rPr lang="ru-RU" sz="2800" b="1" dirty="0" smtClean="0">
                <a:solidFill>
                  <a:srgbClr val="E54D25"/>
                </a:solidFill>
                <a:latin typeface="Calibri" panose="020F0502020204030204" pitchFamily="34" charset="0"/>
                <a:cs typeface="Calibri" panose="020F0502020204030204" pitchFamily="34" charset="0"/>
              </a:rPr>
              <a:t>БЕЗОПАСНОСТЬ</a:t>
            </a:r>
            <a:r>
              <a:rPr lang="en-US" sz="2800" b="1" dirty="0">
                <a:solidFill>
                  <a:srgbClr val="E54D25"/>
                </a:solidFill>
                <a:latin typeface="Calibri" panose="020F0502020204030204" pitchFamily="34" charset="0"/>
                <a:cs typeface="Calibri" panose="020F0502020204030204" pitchFamily="34" charset="0"/>
              </a:rPr>
              <a:t> /</a:t>
            </a:r>
            <a:r>
              <a:rPr lang="en-US" sz="2800" b="1" dirty="0">
                <a:solidFill>
                  <a:srgbClr val="308F43"/>
                </a:solidFill>
                <a:latin typeface="Calibri" panose="020F0502020204030204" pitchFamily="34" charset="0"/>
                <a:cs typeface="Calibri" panose="020F0502020204030204" pitchFamily="34" charset="0"/>
              </a:rPr>
              <a:t>/ </a:t>
            </a:r>
            <a:r>
              <a:rPr lang="en-US" sz="2800" b="1" i="1" dirty="0">
                <a:solidFill>
                  <a:srgbClr val="308F43"/>
                </a:solidFill>
                <a:latin typeface="Calibri" panose="020F0502020204030204" pitchFamily="34" charset="0"/>
                <a:cs typeface="Calibri" panose="020F0502020204030204" pitchFamily="34" charset="0"/>
              </a:rPr>
              <a:t>Safety</a:t>
            </a:r>
            <a:endParaRPr lang="ru-RU" sz="2800" b="1" dirty="0">
              <a:solidFill>
                <a:srgbClr val="E54D25"/>
              </a:solidFill>
              <a:latin typeface="Calibri" panose="020F0502020204030204" pitchFamily="34" charset="0"/>
              <a:cs typeface="Calibri" panose="020F0502020204030204" pitchFamily="34" charset="0"/>
            </a:endParaRPr>
          </a:p>
        </p:txBody>
      </p:sp>
      <p:grpSp>
        <p:nvGrpSpPr>
          <p:cNvPr id="7" name="Group 6">
            <a:extLst>
              <a:ext uri="{FF2B5EF4-FFF2-40B4-BE49-F238E27FC236}">
                <a16:creationId xmlns:a16="http://schemas.microsoft.com/office/drawing/2014/main" id="{5AC689B2-9071-AF47-8A12-F7F89814B7EA}"/>
              </a:ext>
            </a:extLst>
          </p:cNvPr>
          <p:cNvGrpSpPr/>
          <p:nvPr/>
        </p:nvGrpSpPr>
        <p:grpSpPr>
          <a:xfrm>
            <a:off x="0" y="77588"/>
            <a:ext cx="1201531" cy="903788"/>
            <a:chOff x="-10684" y="2584995"/>
            <a:chExt cx="2656348" cy="1998096"/>
          </a:xfrm>
        </p:grpSpPr>
        <p:sp>
          <p:nvSpPr>
            <p:cNvPr id="5" name="Freeform: Shape 78">
              <a:extLst>
                <a:ext uri="{FF2B5EF4-FFF2-40B4-BE49-F238E27FC236}">
                  <a16:creationId xmlns:a16="http://schemas.microsoft.com/office/drawing/2014/main" id="{91467805-3AB9-9845-BDD4-DCC9EDF9F967}"/>
                </a:ext>
              </a:extLst>
            </p:cNvPr>
            <p:cNvSpPr/>
            <p:nvPr/>
          </p:nvSpPr>
          <p:spPr>
            <a:xfrm>
              <a:off x="-10684" y="2584995"/>
              <a:ext cx="2656348" cy="1998096"/>
            </a:xfrm>
            <a:custGeom>
              <a:avLst/>
              <a:gdLst>
                <a:gd name="connsiteX0" fmla="*/ 0 w 1411264"/>
                <a:gd name="connsiteY0" fmla="*/ 0 h 1061548"/>
                <a:gd name="connsiteX1" fmla="*/ 880490 w 1411264"/>
                <a:gd name="connsiteY1" fmla="*/ 0 h 1061548"/>
                <a:gd name="connsiteX2" fmla="*/ 1411264 w 1411264"/>
                <a:gd name="connsiteY2" fmla="*/ 530774 h 1061548"/>
                <a:gd name="connsiteX3" fmla="*/ 1411263 w 1411264"/>
                <a:gd name="connsiteY3" fmla="*/ 530774 h 1061548"/>
                <a:gd name="connsiteX4" fmla="*/ 880489 w 1411264"/>
                <a:gd name="connsiteY4" fmla="*/ 1061548 h 1061548"/>
                <a:gd name="connsiteX5" fmla="*/ 0 w 1411264"/>
                <a:gd name="connsiteY5" fmla="*/ 1061547 h 1061548"/>
                <a:gd name="connsiteX6" fmla="*/ 0 w 1411264"/>
                <a:gd name="connsiteY6" fmla="*/ 0 h 10615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411264" h="1061548">
                  <a:moveTo>
                    <a:pt x="0" y="0"/>
                  </a:moveTo>
                  <a:lnTo>
                    <a:pt x="880490" y="0"/>
                  </a:lnTo>
                  <a:cubicBezTo>
                    <a:pt x="1173628" y="0"/>
                    <a:pt x="1411264" y="237636"/>
                    <a:pt x="1411264" y="530774"/>
                  </a:cubicBezTo>
                  <a:lnTo>
                    <a:pt x="1411263" y="530774"/>
                  </a:lnTo>
                  <a:cubicBezTo>
                    <a:pt x="1411263" y="823912"/>
                    <a:pt x="1173627" y="1061548"/>
                    <a:pt x="880489" y="1061548"/>
                  </a:cubicBezTo>
                  <a:lnTo>
                    <a:pt x="0" y="1061547"/>
                  </a:lnTo>
                  <a:lnTo>
                    <a:pt x="0" y="0"/>
                  </a:lnTo>
                  <a:close/>
                </a:path>
              </a:pathLst>
            </a:custGeom>
            <a:solidFill>
              <a:schemeClr val="tx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6" name="Oval 5">
              <a:extLst>
                <a:ext uri="{FF2B5EF4-FFF2-40B4-BE49-F238E27FC236}">
                  <a16:creationId xmlns:a16="http://schemas.microsoft.com/office/drawing/2014/main" id="{245A82B6-D34D-4348-99DE-9120B5F87BDB}"/>
                </a:ext>
              </a:extLst>
            </p:cNvPr>
            <p:cNvSpPr/>
            <p:nvPr/>
          </p:nvSpPr>
          <p:spPr>
            <a:xfrm>
              <a:off x="804671" y="2783115"/>
              <a:ext cx="1618197" cy="1618197"/>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sz="1600" b="1" dirty="0">
                <a:solidFill>
                  <a:schemeClr val="accent4"/>
                </a:solidFill>
              </a:endParaRPr>
            </a:p>
          </p:txBody>
        </p:sp>
      </p:grpSp>
      <p:sp>
        <p:nvSpPr>
          <p:cNvPr id="9" name="Объект 2">
            <a:extLst>
              <a:ext uri="{FF2B5EF4-FFF2-40B4-BE49-F238E27FC236}">
                <a16:creationId xmlns:a16="http://schemas.microsoft.com/office/drawing/2014/main" id="{4297781C-0D62-4EA0-8800-B6C9927318E8}"/>
              </a:ext>
            </a:extLst>
          </p:cNvPr>
          <p:cNvSpPr txBox="1">
            <a:spLocks/>
          </p:cNvSpPr>
          <p:nvPr/>
        </p:nvSpPr>
        <p:spPr>
          <a:xfrm>
            <a:off x="6059277" y="1671883"/>
            <a:ext cx="6059277" cy="3135248"/>
          </a:xfrm>
          <a:prstGeom prst="rect">
            <a:avLst/>
          </a:prstGeom>
          <a:solidFill>
            <a:schemeClr val="tx1">
              <a:lumMod val="85000"/>
            </a:schemeClr>
          </a:solidFill>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lvl="0" algn="just">
              <a:lnSpc>
                <a:spcPct val="107000"/>
              </a:lnSpc>
              <a:spcAft>
                <a:spcPts val="0"/>
              </a:spcAft>
              <a:buFont typeface="Wingdings" pitchFamily="2" charset="2"/>
              <a:buChar char="§"/>
            </a:pPr>
            <a:r>
              <a:rPr lang="en-US" sz="1600" i="1" dirty="0" smtClean="0">
                <a:solidFill>
                  <a:schemeClr val="bg1"/>
                </a:solidFill>
                <a:latin typeface="Calibri" panose="020F0502020204030204" pitchFamily="34" charset="0"/>
                <a:cs typeface="Calibri" panose="020F0502020204030204" pitchFamily="34" charset="0"/>
              </a:rPr>
              <a:t>Telemedicine </a:t>
            </a:r>
            <a:r>
              <a:rPr lang="en-US" sz="1600" i="1" dirty="0">
                <a:solidFill>
                  <a:schemeClr val="bg1"/>
                </a:solidFill>
                <a:latin typeface="Calibri" panose="020F0502020204030204" pitchFamily="34" charset="0"/>
                <a:cs typeface="Calibri" panose="020F0502020204030204" pitchFamily="34" charset="0"/>
              </a:rPr>
              <a:t>services are rendered safe for a doctor and a patient by firstly performing an </a:t>
            </a:r>
            <a:r>
              <a:rPr lang="en-US" sz="1600" b="1" i="1" dirty="0">
                <a:solidFill>
                  <a:schemeClr val="bg1"/>
                </a:solidFill>
                <a:latin typeface="Calibri" panose="020F0502020204030204" pitchFamily="34" charset="0"/>
                <a:cs typeface="Calibri" panose="020F0502020204030204" pitchFamily="34" charset="0"/>
              </a:rPr>
              <a:t>obligatory in-person consultation </a:t>
            </a:r>
            <a:r>
              <a:rPr lang="en-US" sz="1600" i="1" dirty="0">
                <a:solidFill>
                  <a:schemeClr val="bg1"/>
                </a:solidFill>
                <a:latin typeface="Calibri" panose="020F0502020204030204" pitchFamily="34" charset="0"/>
                <a:cs typeface="Calibri" panose="020F0502020204030204" pitchFamily="34" charset="0"/>
              </a:rPr>
              <a:t>and setting a preliminary diagnosis for further examination and treatment</a:t>
            </a:r>
            <a:r>
              <a:rPr lang="en-US" sz="1600" i="1" dirty="0" smtClean="0">
                <a:solidFill>
                  <a:schemeClr val="bg1"/>
                </a:solidFill>
                <a:latin typeface="Calibri" panose="020F0502020204030204" pitchFamily="34" charset="0"/>
                <a:cs typeface="Calibri" panose="020F0502020204030204" pitchFamily="34" charset="0"/>
              </a:rPr>
              <a:t>.</a:t>
            </a:r>
            <a:br>
              <a:rPr lang="en-US" sz="1600" i="1" dirty="0" smtClean="0">
                <a:solidFill>
                  <a:schemeClr val="bg1"/>
                </a:solidFill>
                <a:latin typeface="Calibri" panose="020F0502020204030204" pitchFamily="34" charset="0"/>
                <a:cs typeface="Calibri" panose="020F0502020204030204" pitchFamily="34" charset="0"/>
              </a:rPr>
            </a:br>
            <a:r>
              <a:rPr lang="en-US" sz="1600" i="1" dirty="0" smtClean="0">
                <a:solidFill>
                  <a:schemeClr val="bg1"/>
                </a:solidFill>
                <a:latin typeface="Calibri" panose="020F0502020204030204" pitchFamily="34" charset="0"/>
                <a:cs typeface="Calibri" panose="020F0502020204030204" pitchFamily="34" charset="0"/>
              </a:rPr>
              <a:t/>
            </a:r>
            <a:br>
              <a:rPr lang="en-US" sz="1600" i="1" dirty="0" smtClean="0">
                <a:solidFill>
                  <a:schemeClr val="bg1"/>
                </a:solidFill>
                <a:latin typeface="Calibri" panose="020F0502020204030204" pitchFamily="34" charset="0"/>
                <a:cs typeface="Calibri" panose="020F0502020204030204" pitchFamily="34" charset="0"/>
              </a:rPr>
            </a:br>
            <a:endParaRPr lang="en-US" sz="1600" i="1" dirty="0">
              <a:solidFill>
                <a:schemeClr val="bg1"/>
              </a:solidFill>
              <a:latin typeface="Calibri" panose="020F0502020204030204" pitchFamily="34" charset="0"/>
              <a:cs typeface="Calibri" panose="020F0502020204030204" pitchFamily="34" charset="0"/>
            </a:endParaRPr>
          </a:p>
          <a:p>
            <a:pPr lvl="0" algn="just">
              <a:lnSpc>
                <a:spcPct val="107000"/>
              </a:lnSpc>
              <a:spcAft>
                <a:spcPts val="0"/>
              </a:spcAft>
              <a:buFont typeface="Wingdings" pitchFamily="2" charset="2"/>
              <a:buChar char="§"/>
            </a:pPr>
            <a:r>
              <a:rPr lang="en-US" sz="1600" i="1" dirty="0" smtClean="0">
                <a:solidFill>
                  <a:schemeClr val="bg1"/>
                </a:solidFill>
                <a:latin typeface="Calibri" panose="020F0502020204030204" pitchFamily="34" charset="0"/>
                <a:cs typeface="Calibri" panose="020F0502020204030204" pitchFamily="34" charset="0"/>
              </a:rPr>
              <a:t>Methods </a:t>
            </a:r>
            <a:r>
              <a:rPr lang="en-US" sz="1600" i="1" dirty="0">
                <a:solidFill>
                  <a:schemeClr val="bg1"/>
                </a:solidFill>
                <a:latin typeface="Calibri" panose="020F0502020204030204" pitchFamily="34" charset="0"/>
                <a:cs typeface="Calibri" panose="020F0502020204030204" pitchFamily="34" charset="0"/>
              </a:rPr>
              <a:t>for monitoring the safety of the medical care quality need improvement. Due to the increased number of telemedicine consultations for patients who are treated at home during the COVID-19 pandemic, technologies associated with patient authorization, initial face-to-face consultation and subsequent treatment continuity require further development.</a:t>
            </a:r>
            <a:endParaRPr lang="en-US" sz="1600" i="1" dirty="0">
              <a:solidFill>
                <a:schemeClr val="bg1"/>
              </a:solidFill>
              <a:latin typeface="Calibri" panose="020F0502020204030204" pitchFamily="34" charset="0"/>
              <a:cs typeface="Calibri" panose="020F0502020204030204" pitchFamily="34" charset="0"/>
            </a:endParaRPr>
          </a:p>
        </p:txBody>
      </p:sp>
      <p:pic>
        <p:nvPicPr>
          <p:cNvPr id="10" name="Graphic 40" descr="Key">
            <a:extLst>
              <a:ext uri="{FF2B5EF4-FFF2-40B4-BE49-F238E27FC236}">
                <a16:creationId xmlns:a16="http://schemas.microsoft.com/office/drawing/2014/main" id="{1AAAAB2E-FABD-CB4D-BE6A-83EB87B43DCF}"/>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xmlns="" r:embed="rId63"/>
              </a:ext>
            </a:extLst>
          </a:blip>
          <a:stretch>
            <a:fillRect/>
          </a:stretch>
        </p:blipFill>
        <p:spPr>
          <a:xfrm>
            <a:off x="423059" y="217761"/>
            <a:ext cx="623441" cy="623441"/>
          </a:xfrm>
          <a:prstGeom prst="rect">
            <a:avLst/>
          </a:prstGeom>
        </p:spPr>
      </p:pic>
    </p:spTree>
    <p:extLst>
      <p:ext uri="{BB962C8B-B14F-4D97-AF65-F5344CB8AC3E}">
        <p14:creationId xmlns:p14="http://schemas.microsoft.com/office/powerpoint/2010/main" val="29103162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4297781C-0D62-4EA0-8800-B6C9927318E8}"/>
              </a:ext>
            </a:extLst>
          </p:cNvPr>
          <p:cNvSpPr>
            <a:spLocks noGrp="1"/>
          </p:cNvSpPr>
          <p:nvPr>
            <p:ph idx="4294967295"/>
          </p:nvPr>
        </p:nvSpPr>
        <p:spPr>
          <a:xfrm>
            <a:off x="0" y="1070991"/>
            <a:ext cx="6059277" cy="4767949"/>
          </a:xfrm>
          <a:prstGeom prst="rect">
            <a:avLst/>
          </a:prstGeom>
        </p:spPr>
        <p:txBody>
          <a:bodyPr>
            <a:noAutofit/>
          </a:bodyPr>
          <a:lstStyle/>
          <a:p>
            <a:pPr lvl="0" algn="just">
              <a:lnSpc>
                <a:spcPct val="107000"/>
              </a:lnSpc>
              <a:spcAft>
                <a:spcPts val="0"/>
              </a:spcAft>
              <a:buFont typeface="Wingdings" pitchFamily="2" charset="2"/>
              <a:buChar char="§"/>
            </a:pPr>
            <a:r>
              <a:rPr lang="ru-RU" sz="1500" dirty="0" smtClean="0">
                <a:solidFill>
                  <a:srgbClr val="308F43"/>
                </a:solidFill>
                <a:latin typeface="Calibri" panose="020F0502020204030204" pitchFamily="34" charset="0"/>
                <a:ea typeface="+mj-ea"/>
                <a:cs typeface="Calibri" panose="020F0502020204030204" pitchFamily="34" charset="0"/>
              </a:rPr>
              <a:t>Телемедицина </a:t>
            </a:r>
            <a:r>
              <a:rPr lang="ru-RU" sz="1500" dirty="0">
                <a:solidFill>
                  <a:srgbClr val="308F43"/>
                </a:solidFill>
                <a:latin typeface="Calibri" panose="020F0502020204030204" pitchFamily="34" charset="0"/>
                <a:ea typeface="+mj-ea"/>
                <a:cs typeface="Calibri" panose="020F0502020204030204" pitchFamily="34" charset="0"/>
              </a:rPr>
              <a:t>позволяет эффективно проводить лечебно-диагностические мероприятия за счет оперативного взаимодействия врач-пациент, контроля результативности и обеспечения непрерывности лечения (от начала заболевания до реабилитации и выздоровления) на основе принципов </a:t>
            </a:r>
            <a:r>
              <a:rPr lang="ru-RU" sz="1500" b="1" dirty="0">
                <a:solidFill>
                  <a:srgbClr val="308F43"/>
                </a:solidFill>
                <a:latin typeface="Calibri" panose="020F0502020204030204" pitchFamily="34" charset="0"/>
                <a:ea typeface="+mj-ea"/>
                <a:cs typeface="Calibri" panose="020F0502020204030204" pitchFamily="34" charset="0"/>
              </a:rPr>
              <a:t>доказательной медицины</a:t>
            </a:r>
            <a:r>
              <a:rPr lang="ru-RU" sz="1500" dirty="0">
                <a:solidFill>
                  <a:srgbClr val="308F43"/>
                </a:solidFill>
                <a:latin typeface="Calibri" panose="020F0502020204030204" pitchFamily="34" charset="0"/>
                <a:ea typeface="+mj-ea"/>
                <a:cs typeface="Calibri" panose="020F0502020204030204" pitchFamily="34" charset="0"/>
              </a:rPr>
              <a:t>.</a:t>
            </a:r>
          </a:p>
          <a:p>
            <a:pPr lvl="0" algn="just">
              <a:lnSpc>
                <a:spcPct val="107000"/>
              </a:lnSpc>
              <a:spcAft>
                <a:spcPts val="0"/>
              </a:spcAft>
              <a:buFont typeface="Wingdings" pitchFamily="2" charset="2"/>
              <a:buChar char="§"/>
            </a:pPr>
            <a:r>
              <a:rPr lang="ru-RU" sz="1500" dirty="0" smtClean="0">
                <a:solidFill>
                  <a:srgbClr val="308F43"/>
                </a:solidFill>
                <a:latin typeface="Calibri" panose="020F0502020204030204" pitchFamily="34" charset="0"/>
                <a:ea typeface="+mj-ea"/>
                <a:cs typeface="Calibri" panose="020F0502020204030204" pitchFamily="34" charset="0"/>
              </a:rPr>
              <a:t>Совокупность </a:t>
            </a:r>
            <a:r>
              <a:rPr lang="ru-RU" sz="1500" dirty="0">
                <a:solidFill>
                  <a:srgbClr val="308F43"/>
                </a:solidFill>
                <a:latin typeface="Calibri" panose="020F0502020204030204" pitchFamily="34" charset="0"/>
                <a:ea typeface="+mj-ea"/>
                <a:cs typeface="Calibri" panose="020F0502020204030204" pitchFamily="34" charset="0"/>
              </a:rPr>
              <a:t>объективных показателей состояния пациента и клинических данных, передаваемых врачу постоянно и непрерывно, позволяет более точно и эффективно использовать все доступные инструменты клинической практики врача, включая ведение беременных в период пандемии COVID-19. </a:t>
            </a:r>
          </a:p>
          <a:p>
            <a:pPr lvl="0" algn="just">
              <a:lnSpc>
                <a:spcPct val="107000"/>
              </a:lnSpc>
              <a:spcAft>
                <a:spcPts val="0"/>
              </a:spcAft>
              <a:buFont typeface="Wingdings" pitchFamily="2" charset="2"/>
              <a:buChar char="§"/>
            </a:pPr>
            <a:r>
              <a:rPr lang="ru-RU" sz="1500" dirty="0" smtClean="0">
                <a:solidFill>
                  <a:srgbClr val="308F43"/>
                </a:solidFill>
                <a:latin typeface="Calibri" panose="020F0502020204030204" pitchFamily="34" charset="0"/>
                <a:ea typeface="+mj-ea"/>
                <a:cs typeface="Calibri" panose="020F0502020204030204" pitchFamily="34" charset="0"/>
              </a:rPr>
              <a:t>Недостаточно </a:t>
            </a:r>
            <a:r>
              <a:rPr lang="ru-RU" sz="1500" dirty="0">
                <a:solidFill>
                  <a:srgbClr val="308F43"/>
                </a:solidFill>
                <a:latin typeface="Calibri" panose="020F0502020204030204" pitchFamily="34" charset="0"/>
                <a:ea typeface="+mj-ea"/>
                <a:cs typeface="Calibri" panose="020F0502020204030204" pitchFamily="34" charset="0"/>
              </a:rPr>
              <a:t>изучен вопрос удовлетворенности пациентов телемедициной при </a:t>
            </a:r>
            <a:r>
              <a:rPr lang="ru-RU" sz="1500" b="1" dirty="0">
                <a:solidFill>
                  <a:srgbClr val="308F43"/>
                </a:solidFill>
                <a:latin typeface="Calibri" panose="020F0502020204030204" pitchFamily="34" charset="0"/>
                <a:ea typeface="+mj-ea"/>
                <a:cs typeface="Calibri" panose="020F0502020204030204" pitchFamily="34" charset="0"/>
              </a:rPr>
              <a:t>острых заболеваниях</a:t>
            </a:r>
            <a:r>
              <a:rPr lang="ru-RU" sz="1500" dirty="0">
                <a:solidFill>
                  <a:srgbClr val="308F43"/>
                </a:solidFill>
                <a:latin typeface="Calibri" panose="020F0502020204030204" pitchFamily="34" charset="0"/>
                <a:ea typeface="+mj-ea"/>
                <a:cs typeface="Calibri" panose="020F0502020204030204" pitchFamily="34" charset="0"/>
              </a:rPr>
              <a:t>, что </a:t>
            </a:r>
            <a:r>
              <a:rPr lang="ru-RU" sz="1500" dirty="0" smtClean="0">
                <a:solidFill>
                  <a:srgbClr val="308F43"/>
                </a:solidFill>
                <a:latin typeface="Calibri" panose="020F0502020204030204" pitchFamily="34" charset="0"/>
                <a:ea typeface="+mj-ea"/>
                <a:cs typeface="Calibri" panose="020F0502020204030204" pitchFamily="34" charset="0"/>
              </a:rPr>
              <a:t>обусловлено:</a:t>
            </a:r>
          </a:p>
          <a:p>
            <a:pPr lvl="1" algn="just">
              <a:lnSpc>
                <a:spcPct val="107000"/>
              </a:lnSpc>
              <a:buFont typeface="Wingdings" pitchFamily="2" charset="2"/>
              <a:buChar char="§"/>
            </a:pPr>
            <a:r>
              <a:rPr lang="ru-RU" sz="1500" dirty="0" smtClean="0">
                <a:solidFill>
                  <a:srgbClr val="308F43"/>
                </a:solidFill>
                <a:latin typeface="Calibri" panose="020F0502020204030204" pitchFamily="34" charset="0"/>
                <a:ea typeface="+mj-ea"/>
                <a:cs typeface="Calibri" panose="020F0502020204030204" pitchFamily="34" charset="0"/>
              </a:rPr>
              <a:t>требованием </a:t>
            </a:r>
            <a:r>
              <a:rPr lang="ru-RU" sz="1500" dirty="0">
                <a:solidFill>
                  <a:srgbClr val="308F43"/>
                </a:solidFill>
                <a:latin typeface="Calibri" panose="020F0502020204030204" pitchFamily="34" charset="0"/>
                <a:ea typeface="+mj-ea"/>
                <a:cs typeface="Calibri" panose="020F0502020204030204" pitchFamily="34" charset="0"/>
              </a:rPr>
              <a:t>обязательной предварительной очной консультации и установления предварительного </a:t>
            </a:r>
            <a:r>
              <a:rPr lang="ru-RU" sz="1500" dirty="0" smtClean="0">
                <a:solidFill>
                  <a:srgbClr val="308F43"/>
                </a:solidFill>
                <a:latin typeface="Calibri" panose="020F0502020204030204" pitchFamily="34" charset="0"/>
                <a:ea typeface="+mj-ea"/>
                <a:cs typeface="Calibri" panose="020F0502020204030204" pitchFamily="34" charset="0"/>
              </a:rPr>
              <a:t>диагноза;</a:t>
            </a:r>
          </a:p>
          <a:p>
            <a:pPr lvl="1" algn="just">
              <a:lnSpc>
                <a:spcPct val="107000"/>
              </a:lnSpc>
              <a:buFont typeface="Wingdings" pitchFamily="2" charset="2"/>
              <a:buChar char="§"/>
            </a:pPr>
            <a:r>
              <a:rPr lang="ru-RU" sz="1500" dirty="0" smtClean="0">
                <a:solidFill>
                  <a:srgbClr val="308F43"/>
                </a:solidFill>
                <a:latin typeface="Calibri" panose="020F0502020204030204" pitchFamily="34" charset="0"/>
                <a:ea typeface="+mj-ea"/>
                <a:cs typeface="Calibri" panose="020F0502020204030204" pitchFamily="34" charset="0"/>
              </a:rPr>
              <a:t>качество </a:t>
            </a:r>
            <a:r>
              <a:rPr lang="ru-RU" sz="1500" dirty="0">
                <a:solidFill>
                  <a:srgbClr val="308F43"/>
                </a:solidFill>
                <a:latin typeface="Calibri" panose="020F0502020204030204" pitchFamily="34" charset="0"/>
                <a:ea typeface="+mj-ea"/>
                <a:cs typeface="Calibri" panose="020F0502020204030204" pitchFamily="34" charset="0"/>
              </a:rPr>
              <a:t>лечения зависит от точности поставленного </a:t>
            </a:r>
            <a:r>
              <a:rPr lang="ru-RU" sz="1500" dirty="0" smtClean="0">
                <a:solidFill>
                  <a:srgbClr val="308F43"/>
                </a:solidFill>
                <a:latin typeface="Calibri" panose="020F0502020204030204" pitchFamily="34" charset="0"/>
                <a:ea typeface="+mj-ea"/>
                <a:cs typeface="Calibri" panose="020F0502020204030204" pitchFamily="34" charset="0"/>
              </a:rPr>
              <a:t>диагноза;</a:t>
            </a:r>
          </a:p>
          <a:p>
            <a:pPr lvl="1" algn="just">
              <a:lnSpc>
                <a:spcPct val="107000"/>
              </a:lnSpc>
              <a:buFont typeface="Wingdings" pitchFamily="2" charset="2"/>
              <a:buChar char="§"/>
            </a:pPr>
            <a:r>
              <a:rPr lang="ru-RU" sz="1500" dirty="0" smtClean="0">
                <a:solidFill>
                  <a:srgbClr val="308F43"/>
                </a:solidFill>
                <a:latin typeface="Calibri" panose="020F0502020204030204" pitchFamily="34" charset="0"/>
                <a:ea typeface="+mj-ea"/>
                <a:cs typeface="Calibri" panose="020F0502020204030204" pitchFamily="34" charset="0"/>
              </a:rPr>
              <a:t>не </a:t>
            </a:r>
            <a:r>
              <a:rPr lang="ru-RU" sz="1500" dirty="0">
                <a:solidFill>
                  <a:srgbClr val="308F43"/>
                </a:solidFill>
                <a:latin typeface="Calibri" panose="020F0502020204030204" pitchFamily="34" charset="0"/>
                <a:ea typeface="+mj-ea"/>
                <a:cs typeface="Calibri" panose="020F0502020204030204" pitchFamily="34" charset="0"/>
              </a:rPr>
              <a:t>отработан механизм преемственности телемедицинских консультаций</a:t>
            </a:r>
            <a:r>
              <a:rPr lang="ru-RU" sz="1500" dirty="0" smtClean="0">
                <a:solidFill>
                  <a:srgbClr val="308F43"/>
                </a:solidFill>
                <a:latin typeface="Calibri" panose="020F0502020204030204" pitchFamily="34" charset="0"/>
                <a:ea typeface="+mj-ea"/>
                <a:cs typeface="Calibri" panose="020F0502020204030204" pitchFamily="34" charset="0"/>
              </a:rPr>
              <a:t>.</a:t>
            </a:r>
            <a:endParaRPr lang="ru-RU" sz="1500" dirty="0">
              <a:solidFill>
                <a:srgbClr val="308F43"/>
              </a:solidFill>
              <a:latin typeface="Calibri" panose="020F0502020204030204" pitchFamily="34" charset="0"/>
              <a:ea typeface="+mj-ea"/>
              <a:cs typeface="Calibri" panose="020F0502020204030204" pitchFamily="34" charset="0"/>
            </a:endParaRPr>
          </a:p>
        </p:txBody>
      </p:sp>
      <p:sp>
        <p:nvSpPr>
          <p:cNvPr id="4" name="TextBox 3">
            <a:extLst>
              <a:ext uri="{FF2B5EF4-FFF2-40B4-BE49-F238E27FC236}">
                <a16:creationId xmlns:a16="http://schemas.microsoft.com/office/drawing/2014/main" id="{283A6E5E-079E-724A-9BD7-6D1560AAE5DE}"/>
              </a:ext>
            </a:extLst>
          </p:cNvPr>
          <p:cNvSpPr txBox="1"/>
          <p:nvPr/>
        </p:nvSpPr>
        <p:spPr>
          <a:xfrm>
            <a:off x="1282995" y="267872"/>
            <a:ext cx="9984103" cy="523220"/>
          </a:xfrm>
          <a:prstGeom prst="rect">
            <a:avLst/>
          </a:prstGeom>
          <a:noFill/>
        </p:spPr>
        <p:txBody>
          <a:bodyPr wrap="square" rtlCol="0">
            <a:spAutoFit/>
          </a:bodyPr>
          <a:lstStyle/>
          <a:p>
            <a:r>
              <a:rPr lang="ru-RU" sz="2800" b="1" dirty="0" smtClean="0">
                <a:solidFill>
                  <a:srgbClr val="E54D25"/>
                </a:solidFill>
                <a:latin typeface="Calibri" panose="020F0502020204030204" pitchFamily="34" charset="0"/>
                <a:cs typeface="Calibri" panose="020F0502020204030204" pitchFamily="34" charset="0"/>
              </a:rPr>
              <a:t>КЛИНИЧЕСКАЯ ЭФФЕКТИВНОСТЬ</a:t>
            </a:r>
            <a:r>
              <a:rPr lang="en-US" sz="2800" b="1" dirty="0">
                <a:solidFill>
                  <a:srgbClr val="E54D25"/>
                </a:solidFill>
                <a:latin typeface="Calibri" panose="020F0502020204030204" pitchFamily="34" charset="0"/>
                <a:cs typeface="Calibri" panose="020F0502020204030204" pitchFamily="34" charset="0"/>
              </a:rPr>
              <a:t> /</a:t>
            </a:r>
            <a:r>
              <a:rPr lang="en-US" sz="2800" b="1" dirty="0">
                <a:solidFill>
                  <a:srgbClr val="308F43"/>
                </a:solidFill>
                <a:latin typeface="Calibri" panose="020F0502020204030204" pitchFamily="34" charset="0"/>
                <a:cs typeface="Calibri" panose="020F0502020204030204" pitchFamily="34" charset="0"/>
              </a:rPr>
              <a:t>/ </a:t>
            </a:r>
            <a:r>
              <a:rPr lang="en-US" sz="2800" b="1" i="1" dirty="0">
                <a:solidFill>
                  <a:srgbClr val="308F43"/>
                </a:solidFill>
                <a:latin typeface="Calibri" panose="020F0502020204030204" pitchFamily="34" charset="0"/>
                <a:cs typeface="Calibri" panose="020F0502020204030204" pitchFamily="34" charset="0"/>
              </a:rPr>
              <a:t>Clinical Efficiency</a:t>
            </a:r>
            <a:endParaRPr lang="ru-RU" sz="2800" b="1" dirty="0">
              <a:solidFill>
                <a:srgbClr val="E54D25"/>
              </a:solidFill>
              <a:latin typeface="Calibri" panose="020F0502020204030204" pitchFamily="34" charset="0"/>
              <a:cs typeface="Calibri" panose="020F0502020204030204" pitchFamily="34" charset="0"/>
            </a:endParaRPr>
          </a:p>
        </p:txBody>
      </p:sp>
      <p:grpSp>
        <p:nvGrpSpPr>
          <p:cNvPr id="7" name="Group 6">
            <a:extLst>
              <a:ext uri="{FF2B5EF4-FFF2-40B4-BE49-F238E27FC236}">
                <a16:creationId xmlns:a16="http://schemas.microsoft.com/office/drawing/2014/main" id="{5AC689B2-9071-AF47-8A12-F7F89814B7EA}"/>
              </a:ext>
            </a:extLst>
          </p:cNvPr>
          <p:cNvGrpSpPr/>
          <p:nvPr/>
        </p:nvGrpSpPr>
        <p:grpSpPr>
          <a:xfrm>
            <a:off x="0" y="77588"/>
            <a:ext cx="1201531" cy="903788"/>
            <a:chOff x="-10684" y="2584995"/>
            <a:chExt cx="2656348" cy="1998096"/>
          </a:xfrm>
        </p:grpSpPr>
        <p:sp>
          <p:nvSpPr>
            <p:cNvPr id="5" name="Freeform: Shape 78">
              <a:extLst>
                <a:ext uri="{FF2B5EF4-FFF2-40B4-BE49-F238E27FC236}">
                  <a16:creationId xmlns:a16="http://schemas.microsoft.com/office/drawing/2014/main" id="{91467805-3AB9-9845-BDD4-DCC9EDF9F967}"/>
                </a:ext>
              </a:extLst>
            </p:cNvPr>
            <p:cNvSpPr/>
            <p:nvPr/>
          </p:nvSpPr>
          <p:spPr>
            <a:xfrm>
              <a:off x="-10684" y="2584995"/>
              <a:ext cx="2656348" cy="1998096"/>
            </a:xfrm>
            <a:custGeom>
              <a:avLst/>
              <a:gdLst>
                <a:gd name="connsiteX0" fmla="*/ 0 w 1411264"/>
                <a:gd name="connsiteY0" fmla="*/ 0 h 1061548"/>
                <a:gd name="connsiteX1" fmla="*/ 880490 w 1411264"/>
                <a:gd name="connsiteY1" fmla="*/ 0 h 1061548"/>
                <a:gd name="connsiteX2" fmla="*/ 1411264 w 1411264"/>
                <a:gd name="connsiteY2" fmla="*/ 530774 h 1061548"/>
                <a:gd name="connsiteX3" fmla="*/ 1411263 w 1411264"/>
                <a:gd name="connsiteY3" fmla="*/ 530774 h 1061548"/>
                <a:gd name="connsiteX4" fmla="*/ 880489 w 1411264"/>
                <a:gd name="connsiteY4" fmla="*/ 1061548 h 1061548"/>
                <a:gd name="connsiteX5" fmla="*/ 0 w 1411264"/>
                <a:gd name="connsiteY5" fmla="*/ 1061547 h 1061548"/>
                <a:gd name="connsiteX6" fmla="*/ 0 w 1411264"/>
                <a:gd name="connsiteY6" fmla="*/ 0 h 10615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411264" h="1061548">
                  <a:moveTo>
                    <a:pt x="0" y="0"/>
                  </a:moveTo>
                  <a:lnTo>
                    <a:pt x="880490" y="0"/>
                  </a:lnTo>
                  <a:cubicBezTo>
                    <a:pt x="1173628" y="0"/>
                    <a:pt x="1411264" y="237636"/>
                    <a:pt x="1411264" y="530774"/>
                  </a:cubicBezTo>
                  <a:lnTo>
                    <a:pt x="1411263" y="530774"/>
                  </a:lnTo>
                  <a:cubicBezTo>
                    <a:pt x="1411263" y="823912"/>
                    <a:pt x="1173627" y="1061548"/>
                    <a:pt x="880489" y="1061548"/>
                  </a:cubicBezTo>
                  <a:lnTo>
                    <a:pt x="0" y="1061547"/>
                  </a:lnTo>
                  <a:lnTo>
                    <a:pt x="0" y="0"/>
                  </a:lnTo>
                  <a:close/>
                </a:path>
              </a:pathLst>
            </a:custGeom>
            <a:solidFill>
              <a:schemeClr val="tx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6" name="Oval 5">
              <a:extLst>
                <a:ext uri="{FF2B5EF4-FFF2-40B4-BE49-F238E27FC236}">
                  <a16:creationId xmlns:a16="http://schemas.microsoft.com/office/drawing/2014/main" id="{245A82B6-D34D-4348-99DE-9120B5F87BDB}"/>
                </a:ext>
              </a:extLst>
            </p:cNvPr>
            <p:cNvSpPr/>
            <p:nvPr/>
          </p:nvSpPr>
          <p:spPr>
            <a:xfrm>
              <a:off x="804671" y="2783115"/>
              <a:ext cx="1618197" cy="1618197"/>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sz="1600" b="1" dirty="0">
                <a:solidFill>
                  <a:schemeClr val="accent4"/>
                </a:solidFill>
              </a:endParaRPr>
            </a:p>
          </p:txBody>
        </p:sp>
      </p:grpSp>
      <p:sp>
        <p:nvSpPr>
          <p:cNvPr id="9" name="Объект 2">
            <a:extLst>
              <a:ext uri="{FF2B5EF4-FFF2-40B4-BE49-F238E27FC236}">
                <a16:creationId xmlns:a16="http://schemas.microsoft.com/office/drawing/2014/main" id="{4297781C-0D62-4EA0-8800-B6C9927318E8}"/>
              </a:ext>
            </a:extLst>
          </p:cNvPr>
          <p:cNvSpPr txBox="1">
            <a:spLocks/>
          </p:cNvSpPr>
          <p:nvPr/>
        </p:nvSpPr>
        <p:spPr>
          <a:xfrm>
            <a:off x="6059277" y="1070990"/>
            <a:ext cx="6059277" cy="4767949"/>
          </a:xfrm>
          <a:prstGeom prst="rect">
            <a:avLst/>
          </a:prstGeom>
          <a:solidFill>
            <a:schemeClr val="tx1">
              <a:lumMod val="85000"/>
            </a:schemeClr>
          </a:solidFill>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lvl="0" algn="just">
              <a:lnSpc>
                <a:spcPct val="107000"/>
              </a:lnSpc>
              <a:spcAft>
                <a:spcPts val="0"/>
              </a:spcAft>
              <a:buFont typeface="Wingdings" pitchFamily="2" charset="2"/>
              <a:buChar char="§"/>
            </a:pPr>
            <a:r>
              <a:rPr lang="en-US" sz="1500" i="1" dirty="0" smtClean="0">
                <a:solidFill>
                  <a:schemeClr val="bg1"/>
                </a:solidFill>
                <a:latin typeface="Calibri" panose="020F0502020204030204" pitchFamily="34" charset="0"/>
                <a:cs typeface="Calibri" panose="020F0502020204030204" pitchFamily="34" charset="0"/>
              </a:rPr>
              <a:t>Telemedicine </a:t>
            </a:r>
            <a:r>
              <a:rPr lang="en-US" sz="1500" i="1" dirty="0">
                <a:solidFill>
                  <a:schemeClr val="bg1"/>
                </a:solidFill>
                <a:latin typeface="Calibri" panose="020F0502020204030204" pitchFamily="34" charset="0"/>
                <a:cs typeface="Calibri" panose="020F0502020204030204" pitchFamily="34" charset="0"/>
              </a:rPr>
              <a:t>services enable to carry out effective treatment and diagnosis by providing doctor-patient interaction, helping to monitor treatment outcomes and ensure continuity of treatment (from the disease onset to rehabilitation and recovery) on the principles of </a:t>
            </a:r>
            <a:r>
              <a:rPr lang="en-US" sz="1500" b="1" i="1" dirty="0">
                <a:solidFill>
                  <a:schemeClr val="bg1"/>
                </a:solidFill>
                <a:latin typeface="Calibri" panose="020F0502020204030204" pitchFamily="34" charset="0"/>
                <a:cs typeface="Calibri" panose="020F0502020204030204" pitchFamily="34" charset="0"/>
              </a:rPr>
              <a:t>evidence-based medicine</a:t>
            </a:r>
            <a:r>
              <a:rPr lang="en-US" sz="1500" i="1" dirty="0">
                <a:solidFill>
                  <a:schemeClr val="bg1"/>
                </a:solidFill>
                <a:latin typeface="Calibri" panose="020F0502020204030204" pitchFamily="34" charset="0"/>
                <a:cs typeface="Calibri" panose="020F0502020204030204" pitchFamily="34" charset="0"/>
              </a:rPr>
              <a:t>.</a:t>
            </a:r>
          </a:p>
          <a:p>
            <a:pPr lvl="0" algn="just">
              <a:lnSpc>
                <a:spcPct val="107000"/>
              </a:lnSpc>
              <a:spcAft>
                <a:spcPts val="0"/>
              </a:spcAft>
              <a:buFont typeface="Wingdings" pitchFamily="2" charset="2"/>
              <a:buChar char="§"/>
            </a:pPr>
            <a:r>
              <a:rPr lang="en-US" sz="1500" i="1" dirty="0" smtClean="0">
                <a:solidFill>
                  <a:schemeClr val="bg1"/>
                </a:solidFill>
                <a:latin typeface="Calibri" panose="020F0502020204030204" pitchFamily="34" charset="0"/>
                <a:cs typeface="Calibri" panose="020F0502020204030204" pitchFamily="34" charset="0"/>
              </a:rPr>
              <a:t>Combination </a:t>
            </a:r>
            <a:r>
              <a:rPr lang="en-US" sz="1500" i="1" dirty="0">
                <a:solidFill>
                  <a:schemeClr val="bg1"/>
                </a:solidFill>
                <a:latin typeface="Calibri" panose="020F0502020204030204" pitchFamily="34" charset="0"/>
                <a:cs typeface="Calibri" panose="020F0502020204030204" pitchFamily="34" charset="0"/>
              </a:rPr>
              <a:t>of objective indicators of patient's condition and clinical data received constantly and continuously by the doctor allows using all available tools accurately and effectively, including managing pregnant women during the COVID-19 pandemic</a:t>
            </a:r>
            <a:r>
              <a:rPr lang="en-US" sz="1500" i="1" dirty="0" smtClean="0">
                <a:solidFill>
                  <a:schemeClr val="bg1"/>
                </a:solidFill>
                <a:latin typeface="Calibri" panose="020F0502020204030204" pitchFamily="34" charset="0"/>
                <a:cs typeface="Calibri" panose="020F0502020204030204" pitchFamily="34" charset="0"/>
              </a:rPr>
              <a:t>.</a:t>
            </a:r>
            <a:br>
              <a:rPr lang="en-US" sz="1500" i="1" dirty="0" smtClean="0">
                <a:solidFill>
                  <a:schemeClr val="bg1"/>
                </a:solidFill>
                <a:latin typeface="Calibri" panose="020F0502020204030204" pitchFamily="34" charset="0"/>
                <a:cs typeface="Calibri" panose="020F0502020204030204" pitchFamily="34" charset="0"/>
              </a:rPr>
            </a:br>
            <a:endParaRPr lang="en-US" sz="1500" i="1" dirty="0">
              <a:solidFill>
                <a:schemeClr val="bg1"/>
              </a:solidFill>
              <a:latin typeface="Calibri" panose="020F0502020204030204" pitchFamily="34" charset="0"/>
              <a:cs typeface="Calibri" panose="020F0502020204030204" pitchFamily="34" charset="0"/>
            </a:endParaRPr>
          </a:p>
          <a:p>
            <a:pPr lvl="0" algn="just">
              <a:lnSpc>
                <a:spcPct val="107000"/>
              </a:lnSpc>
              <a:spcAft>
                <a:spcPts val="0"/>
              </a:spcAft>
              <a:buFont typeface="Wingdings" pitchFamily="2" charset="2"/>
              <a:buChar char="§"/>
            </a:pPr>
            <a:r>
              <a:rPr lang="en-US" sz="1500" i="1" dirty="0" smtClean="0">
                <a:solidFill>
                  <a:schemeClr val="bg1"/>
                </a:solidFill>
                <a:latin typeface="Calibri" panose="020F0502020204030204" pitchFamily="34" charset="0"/>
                <a:cs typeface="Calibri" panose="020F0502020204030204" pitchFamily="34" charset="0"/>
              </a:rPr>
              <a:t>Patient </a:t>
            </a:r>
            <a:r>
              <a:rPr lang="en-US" sz="1500" i="1" dirty="0">
                <a:solidFill>
                  <a:schemeClr val="bg1"/>
                </a:solidFill>
                <a:latin typeface="Calibri" panose="020F0502020204030204" pitchFamily="34" charset="0"/>
                <a:cs typeface="Calibri" panose="020F0502020204030204" pitchFamily="34" charset="0"/>
              </a:rPr>
              <a:t>satisfaction with telemedicine services in </a:t>
            </a:r>
            <a:r>
              <a:rPr lang="en-US" sz="1500" b="1" i="1" dirty="0">
                <a:solidFill>
                  <a:schemeClr val="bg1"/>
                </a:solidFill>
                <a:latin typeface="Calibri" panose="020F0502020204030204" pitchFamily="34" charset="0"/>
                <a:cs typeface="Calibri" panose="020F0502020204030204" pitchFamily="34" charset="0"/>
              </a:rPr>
              <a:t>acute diseases </a:t>
            </a:r>
            <a:r>
              <a:rPr lang="en-US" sz="1500" i="1" dirty="0">
                <a:solidFill>
                  <a:schemeClr val="bg1"/>
                </a:solidFill>
                <a:latin typeface="Calibri" panose="020F0502020204030204" pitchFamily="34" charset="0"/>
                <a:cs typeface="Calibri" panose="020F0502020204030204" pitchFamily="34" charset="0"/>
              </a:rPr>
              <a:t>has not been sufficiently studied due </a:t>
            </a:r>
            <a:r>
              <a:rPr lang="en-US" sz="1500" i="1" dirty="0" smtClean="0">
                <a:solidFill>
                  <a:schemeClr val="bg1"/>
                </a:solidFill>
                <a:latin typeface="Calibri" panose="020F0502020204030204" pitchFamily="34" charset="0"/>
                <a:cs typeface="Calibri" panose="020F0502020204030204" pitchFamily="34" charset="0"/>
              </a:rPr>
              <a:t>to:</a:t>
            </a:r>
          </a:p>
          <a:p>
            <a:pPr lvl="1" algn="just">
              <a:lnSpc>
                <a:spcPct val="107000"/>
              </a:lnSpc>
              <a:buFont typeface="Wingdings" pitchFamily="2" charset="2"/>
              <a:buChar char="§"/>
            </a:pPr>
            <a:r>
              <a:rPr lang="en-US" sz="1500" i="1" dirty="0" smtClean="0">
                <a:solidFill>
                  <a:schemeClr val="bg1"/>
                </a:solidFill>
                <a:latin typeface="Calibri" panose="020F0502020204030204" pitchFamily="34" charset="0"/>
                <a:cs typeface="Calibri" panose="020F0502020204030204" pitchFamily="34" charset="0"/>
              </a:rPr>
              <a:t>requirement </a:t>
            </a:r>
            <a:r>
              <a:rPr lang="en-US" sz="1500" i="1" dirty="0">
                <a:solidFill>
                  <a:schemeClr val="bg1"/>
                </a:solidFill>
                <a:latin typeface="Calibri" panose="020F0502020204030204" pitchFamily="34" charset="0"/>
                <a:cs typeface="Calibri" panose="020F0502020204030204" pitchFamily="34" charset="0"/>
              </a:rPr>
              <a:t>for first face-to-face consultation and provisional </a:t>
            </a:r>
            <a:r>
              <a:rPr lang="en-US" sz="1500" i="1" dirty="0" smtClean="0">
                <a:solidFill>
                  <a:schemeClr val="bg1"/>
                </a:solidFill>
                <a:latin typeface="Calibri" panose="020F0502020204030204" pitchFamily="34" charset="0"/>
                <a:cs typeface="Calibri" panose="020F0502020204030204" pitchFamily="34" charset="0"/>
              </a:rPr>
              <a:t>diagnosis;</a:t>
            </a:r>
          </a:p>
          <a:p>
            <a:pPr lvl="1" algn="just">
              <a:lnSpc>
                <a:spcPct val="107000"/>
              </a:lnSpc>
              <a:buFont typeface="Wingdings" pitchFamily="2" charset="2"/>
              <a:buChar char="§"/>
            </a:pPr>
            <a:r>
              <a:rPr lang="en-US" sz="1500" i="1" dirty="0" smtClean="0">
                <a:solidFill>
                  <a:schemeClr val="bg1"/>
                </a:solidFill>
                <a:latin typeface="Calibri" panose="020F0502020204030204" pitchFamily="34" charset="0"/>
                <a:cs typeface="Calibri" panose="020F0502020204030204" pitchFamily="34" charset="0"/>
              </a:rPr>
              <a:t>quality </a:t>
            </a:r>
            <a:r>
              <a:rPr lang="en-US" sz="1500" i="1" dirty="0">
                <a:solidFill>
                  <a:schemeClr val="bg1"/>
                </a:solidFill>
                <a:latin typeface="Calibri" panose="020F0502020204030204" pitchFamily="34" charset="0"/>
                <a:cs typeface="Calibri" panose="020F0502020204030204" pitchFamily="34" charset="0"/>
              </a:rPr>
              <a:t>of treatment depends on the accuracy of </a:t>
            </a:r>
            <a:r>
              <a:rPr lang="en-US" sz="1500" i="1" dirty="0" smtClean="0">
                <a:solidFill>
                  <a:schemeClr val="bg1"/>
                </a:solidFill>
                <a:latin typeface="Calibri" panose="020F0502020204030204" pitchFamily="34" charset="0"/>
                <a:cs typeface="Calibri" panose="020F0502020204030204" pitchFamily="34" charset="0"/>
              </a:rPr>
              <a:t>diagnosis;</a:t>
            </a:r>
          </a:p>
          <a:p>
            <a:pPr lvl="1" algn="just">
              <a:lnSpc>
                <a:spcPct val="107000"/>
              </a:lnSpc>
              <a:buFont typeface="Wingdings" pitchFamily="2" charset="2"/>
              <a:buChar char="§"/>
            </a:pPr>
            <a:r>
              <a:rPr lang="en-US" sz="1500" i="1" dirty="0" smtClean="0">
                <a:solidFill>
                  <a:schemeClr val="bg1"/>
                </a:solidFill>
                <a:latin typeface="Calibri" panose="020F0502020204030204" pitchFamily="34" charset="0"/>
                <a:cs typeface="Calibri" panose="020F0502020204030204" pitchFamily="34" charset="0"/>
              </a:rPr>
              <a:t>mechanisms </a:t>
            </a:r>
            <a:r>
              <a:rPr lang="en-US" sz="1500" i="1" dirty="0">
                <a:solidFill>
                  <a:schemeClr val="bg1"/>
                </a:solidFill>
                <a:latin typeface="Calibri" panose="020F0502020204030204" pitchFamily="34" charset="0"/>
                <a:cs typeface="Calibri" panose="020F0502020204030204" pitchFamily="34" charset="0"/>
              </a:rPr>
              <a:t>for continuity of telemedicine consultations have not been optimized.</a:t>
            </a:r>
            <a:endParaRPr lang="en-US" sz="1500" i="1" dirty="0">
              <a:solidFill>
                <a:schemeClr val="bg1"/>
              </a:solidFill>
              <a:latin typeface="Calibri" panose="020F0502020204030204" pitchFamily="34" charset="0"/>
              <a:cs typeface="Calibri" panose="020F0502020204030204" pitchFamily="34" charset="0"/>
            </a:endParaRPr>
          </a:p>
        </p:txBody>
      </p:sp>
      <p:pic>
        <p:nvPicPr>
          <p:cNvPr id="10" name="Graphic 16" descr="Statistics">
            <a:extLst>
              <a:ext uri="{FF2B5EF4-FFF2-40B4-BE49-F238E27FC236}">
                <a16:creationId xmlns:a16="http://schemas.microsoft.com/office/drawing/2014/main" id="{08FB4951-5CE1-2047-9A42-2F5C9AE90DDE}"/>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xmlns="" r:embed="rId15"/>
              </a:ext>
            </a:extLst>
          </a:blip>
          <a:stretch>
            <a:fillRect/>
          </a:stretch>
        </p:blipFill>
        <p:spPr>
          <a:xfrm>
            <a:off x="426781" y="221483"/>
            <a:ext cx="615998" cy="615998"/>
          </a:xfrm>
          <a:prstGeom prst="rect">
            <a:avLst/>
          </a:prstGeom>
        </p:spPr>
      </p:pic>
    </p:spTree>
    <p:extLst>
      <p:ext uri="{BB962C8B-B14F-4D97-AF65-F5344CB8AC3E}">
        <p14:creationId xmlns:p14="http://schemas.microsoft.com/office/powerpoint/2010/main" val="180659227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4297781C-0D62-4EA0-8800-B6C9927318E8}"/>
              </a:ext>
            </a:extLst>
          </p:cNvPr>
          <p:cNvSpPr>
            <a:spLocks noGrp="1"/>
          </p:cNvSpPr>
          <p:nvPr>
            <p:ph idx="4294967295"/>
          </p:nvPr>
        </p:nvSpPr>
        <p:spPr>
          <a:xfrm>
            <a:off x="0" y="1758969"/>
            <a:ext cx="6059277" cy="3143958"/>
          </a:xfrm>
          <a:prstGeom prst="rect">
            <a:avLst/>
          </a:prstGeom>
        </p:spPr>
        <p:txBody>
          <a:bodyPr>
            <a:noAutofit/>
          </a:bodyPr>
          <a:lstStyle/>
          <a:p>
            <a:pPr lvl="0" algn="just">
              <a:lnSpc>
                <a:spcPct val="107000"/>
              </a:lnSpc>
              <a:spcAft>
                <a:spcPts val="0"/>
              </a:spcAft>
              <a:buFont typeface="Wingdings" pitchFamily="2" charset="2"/>
              <a:buChar char="§"/>
            </a:pPr>
            <a:r>
              <a:rPr lang="ru-RU" sz="1600" dirty="0" smtClean="0">
                <a:solidFill>
                  <a:srgbClr val="308F43"/>
                </a:solidFill>
                <a:latin typeface="Calibri" panose="020F0502020204030204" pitchFamily="34" charset="0"/>
                <a:ea typeface="+mj-ea"/>
                <a:cs typeface="Calibri" panose="020F0502020204030204" pitchFamily="34" charset="0"/>
              </a:rPr>
              <a:t>Клиническая </a:t>
            </a:r>
            <a:r>
              <a:rPr lang="ru-RU" sz="1600" dirty="0">
                <a:solidFill>
                  <a:srgbClr val="308F43"/>
                </a:solidFill>
                <a:latin typeface="Calibri" panose="020F0502020204030204" pitchFamily="34" charset="0"/>
                <a:ea typeface="+mj-ea"/>
                <a:cs typeface="Calibri" panose="020F0502020204030204" pitchFamily="34" charset="0"/>
              </a:rPr>
              <a:t>эффективность телемедицины доказана при консультациях и проведении мониторинга и ухода за больными, имеющими </a:t>
            </a:r>
            <a:r>
              <a:rPr lang="ru-RU" sz="1600" b="1" dirty="0">
                <a:solidFill>
                  <a:srgbClr val="308F43"/>
                </a:solidFill>
                <a:latin typeface="Calibri" panose="020F0502020204030204" pitchFamily="34" charset="0"/>
                <a:ea typeface="+mj-ea"/>
                <a:cs typeface="Calibri" panose="020F0502020204030204" pitchFamily="34" charset="0"/>
              </a:rPr>
              <a:t>хронические</a:t>
            </a:r>
            <a:r>
              <a:rPr lang="ru-RU" sz="1600" dirty="0">
                <a:solidFill>
                  <a:srgbClr val="308F43"/>
                </a:solidFill>
                <a:latin typeface="Calibri" panose="020F0502020204030204" pitchFamily="34" charset="0"/>
                <a:ea typeface="+mj-ea"/>
                <a:cs typeface="Calibri" panose="020F0502020204030204" pitchFamily="34" charset="0"/>
              </a:rPr>
              <a:t> </a:t>
            </a:r>
            <a:r>
              <a:rPr lang="ru-RU" sz="1600" b="1" dirty="0">
                <a:solidFill>
                  <a:srgbClr val="308F43"/>
                </a:solidFill>
                <a:latin typeface="Calibri" panose="020F0502020204030204" pitchFamily="34" charset="0"/>
                <a:ea typeface="+mj-ea"/>
                <a:cs typeface="Calibri" panose="020F0502020204030204" pitchFamily="34" charset="0"/>
              </a:rPr>
              <a:t>заболевания</a:t>
            </a:r>
            <a:r>
              <a:rPr lang="ru-RU" sz="1600" dirty="0">
                <a:solidFill>
                  <a:srgbClr val="308F43"/>
                </a:solidFill>
                <a:latin typeface="Calibri" panose="020F0502020204030204" pitchFamily="34" charset="0"/>
                <a:ea typeface="+mj-ea"/>
                <a:cs typeface="Calibri" panose="020F0502020204030204" pitchFamily="34" charset="0"/>
              </a:rPr>
              <a:t>. Обострения и утяжеления наступают в 2 раза реже.</a:t>
            </a:r>
          </a:p>
          <a:p>
            <a:pPr lvl="0" algn="just">
              <a:lnSpc>
                <a:spcPct val="107000"/>
              </a:lnSpc>
              <a:spcAft>
                <a:spcPts val="0"/>
              </a:spcAft>
              <a:buFont typeface="Wingdings" pitchFamily="2" charset="2"/>
              <a:buChar char="§"/>
            </a:pPr>
            <a:r>
              <a:rPr lang="ru-RU" sz="1600" dirty="0" smtClean="0">
                <a:solidFill>
                  <a:srgbClr val="308F43"/>
                </a:solidFill>
                <a:latin typeface="Calibri" panose="020F0502020204030204" pitchFamily="34" charset="0"/>
                <a:ea typeface="+mj-ea"/>
                <a:cs typeface="Calibri" panose="020F0502020204030204" pitchFamily="34" charset="0"/>
              </a:rPr>
              <a:t>Пандемия </a:t>
            </a:r>
            <a:r>
              <a:rPr lang="ru-RU" sz="1600" dirty="0">
                <a:solidFill>
                  <a:srgbClr val="308F43"/>
                </a:solidFill>
                <a:latin typeface="Calibri" panose="020F0502020204030204" pitchFamily="34" charset="0"/>
                <a:ea typeface="+mj-ea"/>
                <a:cs typeface="Calibri" panose="020F0502020204030204" pitchFamily="34" charset="0"/>
              </a:rPr>
              <a:t>COVID-19 показала </a:t>
            </a:r>
            <a:r>
              <a:rPr lang="ru-RU" sz="1600" b="1" dirty="0">
                <a:solidFill>
                  <a:srgbClr val="308F43"/>
                </a:solidFill>
                <a:latin typeface="Calibri" panose="020F0502020204030204" pitchFamily="34" charset="0"/>
                <a:ea typeface="+mj-ea"/>
                <a:cs typeface="Calibri" panose="020F0502020204030204" pitchFamily="34" charset="0"/>
              </a:rPr>
              <a:t>успешность телемедицины </a:t>
            </a:r>
            <a:r>
              <a:rPr lang="ru-RU" sz="1600" dirty="0">
                <a:solidFill>
                  <a:srgbClr val="308F43"/>
                </a:solidFill>
                <a:latin typeface="Calibri" panose="020F0502020204030204" pitchFamily="34" charset="0"/>
                <a:ea typeface="+mj-ea"/>
                <a:cs typeface="Calibri" panose="020F0502020204030204" pitchFamily="34" charset="0"/>
              </a:rPr>
              <a:t>для оперативного реагирования на угрозу массового заражения граждан, включая диагностику, консультации, мониторинг здоровья зараженных пациентов с использованием устройств для сбора, обработки, хранения, анализа медицинской информации.</a:t>
            </a:r>
          </a:p>
        </p:txBody>
      </p:sp>
      <p:sp>
        <p:nvSpPr>
          <p:cNvPr id="4" name="TextBox 3">
            <a:extLst>
              <a:ext uri="{FF2B5EF4-FFF2-40B4-BE49-F238E27FC236}">
                <a16:creationId xmlns:a16="http://schemas.microsoft.com/office/drawing/2014/main" id="{283A6E5E-079E-724A-9BD7-6D1560AAE5DE}"/>
              </a:ext>
            </a:extLst>
          </p:cNvPr>
          <p:cNvSpPr txBox="1"/>
          <p:nvPr/>
        </p:nvSpPr>
        <p:spPr>
          <a:xfrm>
            <a:off x="1282995" y="267872"/>
            <a:ext cx="9984103" cy="523220"/>
          </a:xfrm>
          <a:prstGeom prst="rect">
            <a:avLst/>
          </a:prstGeom>
          <a:noFill/>
        </p:spPr>
        <p:txBody>
          <a:bodyPr wrap="square" rtlCol="0">
            <a:spAutoFit/>
          </a:bodyPr>
          <a:lstStyle/>
          <a:p>
            <a:r>
              <a:rPr lang="ru-RU" sz="2800" b="1" dirty="0" smtClean="0">
                <a:solidFill>
                  <a:srgbClr val="E54D25"/>
                </a:solidFill>
                <a:latin typeface="Calibri" panose="020F0502020204030204" pitchFamily="34" charset="0"/>
                <a:cs typeface="Calibri" panose="020F0502020204030204" pitchFamily="34" charset="0"/>
              </a:rPr>
              <a:t>КЛИНИЧЕСКАЯ ЭФФЕКТИВНОСТЬ</a:t>
            </a:r>
            <a:r>
              <a:rPr lang="en-US" sz="2800" b="1" dirty="0">
                <a:solidFill>
                  <a:srgbClr val="E54D25"/>
                </a:solidFill>
                <a:latin typeface="Calibri" panose="020F0502020204030204" pitchFamily="34" charset="0"/>
                <a:cs typeface="Calibri" panose="020F0502020204030204" pitchFamily="34" charset="0"/>
              </a:rPr>
              <a:t> /</a:t>
            </a:r>
            <a:r>
              <a:rPr lang="en-US" sz="2800" b="1" dirty="0">
                <a:solidFill>
                  <a:srgbClr val="308F43"/>
                </a:solidFill>
                <a:latin typeface="Calibri" panose="020F0502020204030204" pitchFamily="34" charset="0"/>
                <a:cs typeface="Calibri" panose="020F0502020204030204" pitchFamily="34" charset="0"/>
              </a:rPr>
              <a:t>/ </a:t>
            </a:r>
            <a:r>
              <a:rPr lang="en-US" sz="2800" b="1" i="1" dirty="0">
                <a:solidFill>
                  <a:srgbClr val="308F43"/>
                </a:solidFill>
                <a:latin typeface="Calibri" panose="020F0502020204030204" pitchFamily="34" charset="0"/>
                <a:cs typeface="Calibri" panose="020F0502020204030204" pitchFamily="34" charset="0"/>
              </a:rPr>
              <a:t>Clinical Efficiency</a:t>
            </a:r>
            <a:endParaRPr lang="ru-RU" sz="2800" b="1" dirty="0">
              <a:solidFill>
                <a:srgbClr val="E54D25"/>
              </a:solidFill>
              <a:latin typeface="Calibri" panose="020F0502020204030204" pitchFamily="34" charset="0"/>
              <a:cs typeface="Calibri" panose="020F0502020204030204" pitchFamily="34" charset="0"/>
            </a:endParaRPr>
          </a:p>
        </p:txBody>
      </p:sp>
      <p:grpSp>
        <p:nvGrpSpPr>
          <p:cNvPr id="7" name="Group 6">
            <a:extLst>
              <a:ext uri="{FF2B5EF4-FFF2-40B4-BE49-F238E27FC236}">
                <a16:creationId xmlns:a16="http://schemas.microsoft.com/office/drawing/2014/main" id="{5AC689B2-9071-AF47-8A12-F7F89814B7EA}"/>
              </a:ext>
            </a:extLst>
          </p:cNvPr>
          <p:cNvGrpSpPr/>
          <p:nvPr/>
        </p:nvGrpSpPr>
        <p:grpSpPr>
          <a:xfrm>
            <a:off x="0" y="77588"/>
            <a:ext cx="1201531" cy="903788"/>
            <a:chOff x="-10684" y="2584995"/>
            <a:chExt cx="2656348" cy="1998096"/>
          </a:xfrm>
        </p:grpSpPr>
        <p:sp>
          <p:nvSpPr>
            <p:cNvPr id="5" name="Freeform: Shape 78">
              <a:extLst>
                <a:ext uri="{FF2B5EF4-FFF2-40B4-BE49-F238E27FC236}">
                  <a16:creationId xmlns:a16="http://schemas.microsoft.com/office/drawing/2014/main" id="{91467805-3AB9-9845-BDD4-DCC9EDF9F967}"/>
                </a:ext>
              </a:extLst>
            </p:cNvPr>
            <p:cNvSpPr/>
            <p:nvPr/>
          </p:nvSpPr>
          <p:spPr>
            <a:xfrm>
              <a:off x="-10684" y="2584995"/>
              <a:ext cx="2656348" cy="1998096"/>
            </a:xfrm>
            <a:custGeom>
              <a:avLst/>
              <a:gdLst>
                <a:gd name="connsiteX0" fmla="*/ 0 w 1411264"/>
                <a:gd name="connsiteY0" fmla="*/ 0 h 1061548"/>
                <a:gd name="connsiteX1" fmla="*/ 880490 w 1411264"/>
                <a:gd name="connsiteY1" fmla="*/ 0 h 1061548"/>
                <a:gd name="connsiteX2" fmla="*/ 1411264 w 1411264"/>
                <a:gd name="connsiteY2" fmla="*/ 530774 h 1061548"/>
                <a:gd name="connsiteX3" fmla="*/ 1411263 w 1411264"/>
                <a:gd name="connsiteY3" fmla="*/ 530774 h 1061548"/>
                <a:gd name="connsiteX4" fmla="*/ 880489 w 1411264"/>
                <a:gd name="connsiteY4" fmla="*/ 1061548 h 1061548"/>
                <a:gd name="connsiteX5" fmla="*/ 0 w 1411264"/>
                <a:gd name="connsiteY5" fmla="*/ 1061547 h 1061548"/>
                <a:gd name="connsiteX6" fmla="*/ 0 w 1411264"/>
                <a:gd name="connsiteY6" fmla="*/ 0 h 10615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411264" h="1061548">
                  <a:moveTo>
                    <a:pt x="0" y="0"/>
                  </a:moveTo>
                  <a:lnTo>
                    <a:pt x="880490" y="0"/>
                  </a:lnTo>
                  <a:cubicBezTo>
                    <a:pt x="1173628" y="0"/>
                    <a:pt x="1411264" y="237636"/>
                    <a:pt x="1411264" y="530774"/>
                  </a:cubicBezTo>
                  <a:lnTo>
                    <a:pt x="1411263" y="530774"/>
                  </a:lnTo>
                  <a:cubicBezTo>
                    <a:pt x="1411263" y="823912"/>
                    <a:pt x="1173627" y="1061548"/>
                    <a:pt x="880489" y="1061548"/>
                  </a:cubicBezTo>
                  <a:lnTo>
                    <a:pt x="0" y="1061547"/>
                  </a:lnTo>
                  <a:lnTo>
                    <a:pt x="0" y="0"/>
                  </a:lnTo>
                  <a:close/>
                </a:path>
              </a:pathLst>
            </a:custGeom>
            <a:solidFill>
              <a:schemeClr val="tx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6" name="Oval 5">
              <a:extLst>
                <a:ext uri="{FF2B5EF4-FFF2-40B4-BE49-F238E27FC236}">
                  <a16:creationId xmlns:a16="http://schemas.microsoft.com/office/drawing/2014/main" id="{245A82B6-D34D-4348-99DE-9120B5F87BDB}"/>
                </a:ext>
              </a:extLst>
            </p:cNvPr>
            <p:cNvSpPr/>
            <p:nvPr/>
          </p:nvSpPr>
          <p:spPr>
            <a:xfrm>
              <a:off x="804671" y="2783115"/>
              <a:ext cx="1618197" cy="1618197"/>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sz="1600" b="1" dirty="0">
                <a:solidFill>
                  <a:schemeClr val="accent4"/>
                </a:solidFill>
              </a:endParaRPr>
            </a:p>
          </p:txBody>
        </p:sp>
      </p:grpSp>
      <p:sp>
        <p:nvSpPr>
          <p:cNvPr id="9" name="Объект 2">
            <a:extLst>
              <a:ext uri="{FF2B5EF4-FFF2-40B4-BE49-F238E27FC236}">
                <a16:creationId xmlns:a16="http://schemas.microsoft.com/office/drawing/2014/main" id="{4297781C-0D62-4EA0-8800-B6C9927318E8}"/>
              </a:ext>
            </a:extLst>
          </p:cNvPr>
          <p:cNvSpPr txBox="1">
            <a:spLocks/>
          </p:cNvSpPr>
          <p:nvPr/>
        </p:nvSpPr>
        <p:spPr>
          <a:xfrm>
            <a:off x="6059277" y="1758970"/>
            <a:ext cx="6059277" cy="2786904"/>
          </a:xfrm>
          <a:prstGeom prst="rect">
            <a:avLst/>
          </a:prstGeom>
          <a:solidFill>
            <a:schemeClr val="tx1">
              <a:lumMod val="85000"/>
            </a:schemeClr>
          </a:solidFill>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lvl="0" algn="just">
              <a:lnSpc>
                <a:spcPct val="107000"/>
              </a:lnSpc>
              <a:spcAft>
                <a:spcPts val="0"/>
              </a:spcAft>
              <a:buFont typeface="Wingdings" pitchFamily="2" charset="2"/>
              <a:buChar char="§"/>
            </a:pPr>
            <a:r>
              <a:rPr lang="en-US" sz="1600" i="1" dirty="0" smtClean="0">
                <a:solidFill>
                  <a:schemeClr val="bg1"/>
                </a:solidFill>
                <a:latin typeface="Calibri" panose="020F0502020204030204" pitchFamily="34" charset="0"/>
                <a:cs typeface="Calibri" panose="020F0502020204030204" pitchFamily="34" charset="0"/>
              </a:rPr>
              <a:t>Clinical </a:t>
            </a:r>
            <a:r>
              <a:rPr lang="en-US" sz="1600" i="1" dirty="0">
                <a:solidFill>
                  <a:schemeClr val="bg1"/>
                </a:solidFill>
                <a:latin typeface="Calibri" panose="020F0502020204030204" pitchFamily="34" charset="0"/>
                <a:cs typeface="Calibri" panose="020F0502020204030204" pitchFamily="34" charset="0"/>
              </a:rPr>
              <a:t>efficiency of telemedicine services has been proven for consultations with patients, and monitoring and taking care of those with </a:t>
            </a:r>
            <a:r>
              <a:rPr lang="en-US" sz="1600" b="1" i="1" dirty="0">
                <a:solidFill>
                  <a:schemeClr val="bg1"/>
                </a:solidFill>
                <a:latin typeface="Calibri" panose="020F0502020204030204" pitchFamily="34" charset="0"/>
                <a:cs typeface="Calibri" panose="020F0502020204030204" pitchFamily="34" charset="0"/>
              </a:rPr>
              <a:t>chronic diseases</a:t>
            </a:r>
            <a:r>
              <a:rPr lang="en-US" sz="1600" i="1" dirty="0">
                <a:solidFill>
                  <a:schemeClr val="bg1"/>
                </a:solidFill>
                <a:latin typeface="Calibri" panose="020F0502020204030204" pitchFamily="34" charset="0"/>
                <a:cs typeface="Calibri" panose="020F0502020204030204" pitchFamily="34" charset="0"/>
              </a:rPr>
              <a:t>. Exacerbations and aggravations are 2 times less frequent.</a:t>
            </a:r>
          </a:p>
          <a:p>
            <a:pPr lvl="0" algn="just">
              <a:lnSpc>
                <a:spcPct val="107000"/>
              </a:lnSpc>
              <a:spcAft>
                <a:spcPts val="0"/>
              </a:spcAft>
              <a:buFont typeface="Wingdings" pitchFamily="2" charset="2"/>
              <a:buChar char="§"/>
            </a:pPr>
            <a:r>
              <a:rPr lang="en-US" sz="1600" i="1" dirty="0" smtClean="0">
                <a:solidFill>
                  <a:schemeClr val="bg1"/>
                </a:solidFill>
                <a:latin typeface="Calibri" panose="020F0502020204030204" pitchFamily="34" charset="0"/>
                <a:cs typeface="Calibri" panose="020F0502020204030204" pitchFamily="34" charset="0"/>
              </a:rPr>
              <a:t>COVID-19 </a:t>
            </a:r>
            <a:r>
              <a:rPr lang="en-US" sz="1600" i="1" dirty="0">
                <a:solidFill>
                  <a:schemeClr val="bg1"/>
                </a:solidFill>
                <a:latin typeface="Calibri" panose="020F0502020204030204" pitchFamily="34" charset="0"/>
                <a:cs typeface="Calibri" panose="020F0502020204030204" pitchFamily="34" charset="0"/>
              </a:rPr>
              <a:t>pandemic has demonstrated the </a:t>
            </a:r>
            <a:r>
              <a:rPr lang="en-US" sz="1600" b="1" i="1" dirty="0">
                <a:solidFill>
                  <a:schemeClr val="bg1"/>
                </a:solidFill>
                <a:latin typeface="Calibri" panose="020F0502020204030204" pitchFamily="34" charset="0"/>
                <a:cs typeface="Calibri" panose="020F0502020204030204" pitchFamily="34" charset="0"/>
              </a:rPr>
              <a:t>efficiency of telemedicine </a:t>
            </a:r>
            <a:r>
              <a:rPr lang="en-US" sz="1600" i="1" dirty="0">
                <a:solidFill>
                  <a:schemeClr val="bg1"/>
                </a:solidFill>
                <a:latin typeface="Calibri" panose="020F0502020204030204" pitchFamily="34" charset="0"/>
                <a:cs typeface="Calibri" panose="020F0502020204030204" pitchFamily="34" charset="0"/>
              </a:rPr>
              <a:t>for rapid response to infection spread among general public, including diagnostics, consultations, and monitoring of infected patients using tools for collection, processing, storage, and analysis of medical information.</a:t>
            </a:r>
            <a:endParaRPr lang="en-US" sz="1600" i="1" dirty="0">
              <a:solidFill>
                <a:schemeClr val="bg1"/>
              </a:solidFill>
              <a:latin typeface="Calibri" panose="020F0502020204030204" pitchFamily="34" charset="0"/>
              <a:cs typeface="Calibri" panose="020F0502020204030204" pitchFamily="34" charset="0"/>
            </a:endParaRPr>
          </a:p>
        </p:txBody>
      </p:sp>
      <p:pic>
        <p:nvPicPr>
          <p:cNvPr id="10" name="Graphic 16" descr="Statistics">
            <a:extLst>
              <a:ext uri="{FF2B5EF4-FFF2-40B4-BE49-F238E27FC236}">
                <a16:creationId xmlns:a16="http://schemas.microsoft.com/office/drawing/2014/main" id="{08FB4951-5CE1-2047-9A42-2F5C9AE90DDE}"/>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xmlns="" r:embed="rId15"/>
              </a:ext>
            </a:extLst>
          </a:blip>
          <a:stretch>
            <a:fillRect/>
          </a:stretch>
        </p:blipFill>
        <p:spPr>
          <a:xfrm>
            <a:off x="426781" y="221483"/>
            <a:ext cx="615998" cy="615998"/>
          </a:xfrm>
          <a:prstGeom prst="rect">
            <a:avLst/>
          </a:prstGeom>
        </p:spPr>
      </p:pic>
    </p:spTree>
    <p:extLst>
      <p:ext uri="{BB962C8B-B14F-4D97-AF65-F5344CB8AC3E}">
        <p14:creationId xmlns:p14="http://schemas.microsoft.com/office/powerpoint/2010/main" val="352691721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4297781C-0D62-4EA0-8800-B6C9927318E8}"/>
              </a:ext>
            </a:extLst>
          </p:cNvPr>
          <p:cNvSpPr>
            <a:spLocks noGrp="1"/>
          </p:cNvSpPr>
          <p:nvPr>
            <p:ph idx="4294967295"/>
          </p:nvPr>
        </p:nvSpPr>
        <p:spPr>
          <a:xfrm>
            <a:off x="0" y="1070991"/>
            <a:ext cx="6059277" cy="4767949"/>
          </a:xfrm>
          <a:prstGeom prst="rect">
            <a:avLst/>
          </a:prstGeom>
        </p:spPr>
        <p:txBody>
          <a:bodyPr>
            <a:noAutofit/>
          </a:bodyPr>
          <a:lstStyle/>
          <a:p>
            <a:pPr lvl="0" algn="just">
              <a:lnSpc>
                <a:spcPct val="107000"/>
              </a:lnSpc>
              <a:spcAft>
                <a:spcPts val="0"/>
              </a:spcAft>
              <a:buFont typeface="Wingdings" pitchFamily="2" charset="2"/>
              <a:buChar char="§"/>
            </a:pPr>
            <a:r>
              <a:rPr lang="ru-RU" sz="1400" dirty="0" smtClean="0">
                <a:solidFill>
                  <a:srgbClr val="308F43"/>
                </a:solidFill>
                <a:latin typeface="Calibri" panose="020F0502020204030204" pitchFamily="34" charset="0"/>
                <a:ea typeface="+mj-ea"/>
                <a:cs typeface="Calibri" panose="020F0502020204030204" pitchFamily="34" charset="0"/>
              </a:rPr>
              <a:t>Одной </a:t>
            </a:r>
            <a:r>
              <a:rPr lang="ru-RU" sz="1400" dirty="0">
                <a:solidFill>
                  <a:srgbClr val="308F43"/>
                </a:solidFill>
                <a:latin typeface="Calibri" panose="020F0502020204030204" pitchFamily="34" charset="0"/>
                <a:ea typeface="+mj-ea"/>
                <a:cs typeface="Calibri" panose="020F0502020204030204" pitchFamily="34" charset="0"/>
              </a:rPr>
              <a:t>из основных составляющих этические аспектов внедрения телемедицины является </a:t>
            </a:r>
            <a:r>
              <a:rPr lang="ru-RU" sz="1400" b="1" dirty="0">
                <a:solidFill>
                  <a:srgbClr val="308F43"/>
                </a:solidFill>
                <a:latin typeface="Calibri" panose="020F0502020204030204" pitchFamily="34" charset="0"/>
                <a:ea typeface="+mj-ea"/>
                <a:cs typeface="Calibri" panose="020F0502020204030204" pitchFamily="34" charset="0"/>
              </a:rPr>
              <a:t>равенство в доступе</a:t>
            </a:r>
            <a:r>
              <a:rPr lang="ru-RU" sz="1400" dirty="0">
                <a:solidFill>
                  <a:srgbClr val="308F43"/>
                </a:solidFill>
                <a:latin typeface="Calibri" panose="020F0502020204030204" pitchFamily="34" charset="0"/>
                <a:ea typeface="+mj-ea"/>
                <a:cs typeface="Calibri" panose="020F0502020204030204" pitchFamily="34" charset="0"/>
              </a:rPr>
              <a:t> к информационным технологиям.</a:t>
            </a:r>
          </a:p>
          <a:p>
            <a:pPr lvl="0" algn="just">
              <a:lnSpc>
                <a:spcPct val="107000"/>
              </a:lnSpc>
              <a:spcAft>
                <a:spcPts val="0"/>
              </a:spcAft>
              <a:buFont typeface="Wingdings" pitchFamily="2" charset="2"/>
              <a:buChar char="§"/>
            </a:pPr>
            <a:r>
              <a:rPr lang="ru-RU" sz="1400" dirty="0" smtClean="0">
                <a:solidFill>
                  <a:srgbClr val="308F43"/>
                </a:solidFill>
                <a:latin typeface="Calibri" panose="020F0502020204030204" pitchFamily="34" charset="0"/>
                <a:ea typeface="+mj-ea"/>
                <a:cs typeface="Calibri" panose="020F0502020204030204" pitchFamily="34" charset="0"/>
              </a:rPr>
              <a:t>Цифровое </a:t>
            </a:r>
            <a:r>
              <a:rPr lang="ru-RU" sz="1400" dirty="0">
                <a:solidFill>
                  <a:srgbClr val="308F43"/>
                </a:solidFill>
                <a:latin typeface="Calibri" panose="020F0502020204030204" pitchFamily="34" charset="0"/>
                <a:ea typeface="+mj-ea"/>
                <a:cs typeface="Calibri" panose="020F0502020204030204" pitchFamily="34" charset="0"/>
              </a:rPr>
              <a:t>неравенство может быть двух </a:t>
            </a:r>
            <a:r>
              <a:rPr lang="ru-RU" sz="1400" dirty="0" smtClean="0">
                <a:solidFill>
                  <a:srgbClr val="308F43"/>
                </a:solidFill>
                <a:latin typeface="Calibri" panose="020F0502020204030204" pitchFamily="34" charset="0"/>
                <a:ea typeface="+mj-ea"/>
                <a:cs typeface="Calibri" panose="020F0502020204030204" pitchFamily="34" charset="0"/>
              </a:rPr>
              <a:t>видов:</a:t>
            </a:r>
          </a:p>
          <a:p>
            <a:pPr lvl="1" algn="just">
              <a:lnSpc>
                <a:spcPct val="107000"/>
              </a:lnSpc>
              <a:buFont typeface="Wingdings" pitchFamily="2" charset="2"/>
              <a:buChar char="§"/>
            </a:pPr>
            <a:r>
              <a:rPr lang="ru-RU" sz="1400" dirty="0" smtClean="0">
                <a:solidFill>
                  <a:srgbClr val="308F43"/>
                </a:solidFill>
                <a:latin typeface="Calibri" panose="020F0502020204030204" pitchFamily="34" charset="0"/>
                <a:ea typeface="+mj-ea"/>
                <a:cs typeface="Calibri" panose="020F0502020204030204" pitchFamily="34" charset="0"/>
              </a:rPr>
              <a:t>неравенство </a:t>
            </a:r>
            <a:r>
              <a:rPr lang="ru-RU" sz="1400" dirty="0">
                <a:solidFill>
                  <a:srgbClr val="308F43"/>
                </a:solidFill>
                <a:latin typeface="Calibri" panose="020F0502020204030204" pitchFamily="34" charset="0"/>
                <a:ea typeface="+mj-ea"/>
                <a:cs typeface="Calibri" panose="020F0502020204030204" pitchFamily="34" charset="0"/>
              </a:rPr>
              <a:t>в части доступа к интернету или </a:t>
            </a:r>
            <a:r>
              <a:rPr lang="ru-RU" sz="1400" dirty="0" smtClean="0">
                <a:solidFill>
                  <a:srgbClr val="308F43"/>
                </a:solidFill>
                <a:latin typeface="Calibri" panose="020F0502020204030204" pitchFamily="34" charset="0"/>
                <a:ea typeface="+mj-ea"/>
                <a:cs typeface="Calibri" panose="020F0502020204030204" pitchFamily="34" charset="0"/>
              </a:rPr>
              <a:t>оборудованию;</a:t>
            </a:r>
          </a:p>
          <a:p>
            <a:pPr lvl="1" algn="just">
              <a:lnSpc>
                <a:spcPct val="107000"/>
              </a:lnSpc>
              <a:buFont typeface="Wingdings" pitchFamily="2" charset="2"/>
              <a:buChar char="§"/>
            </a:pPr>
            <a:r>
              <a:rPr lang="ru-RU" sz="1400" dirty="0" smtClean="0">
                <a:solidFill>
                  <a:srgbClr val="308F43"/>
                </a:solidFill>
                <a:latin typeface="Calibri" panose="020F0502020204030204" pitchFamily="34" charset="0"/>
                <a:ea typeface="+mj-ea"/>
                <a:cs typeface="Calibri" panose="020F0502020204030204" pitchFamily="34" charset="0"/>
              </a:rPr>
              <a:t>неравенство </a:t>
            </a:r>
            <a:r>
              <a:rPr lang="ru-RU" sz="1400" dirty="0">
                <a:solidFill>
                  <a:srgbClr val="308F43"/>
                </a:solidFill>
                <a:latin typeface="Calibri" panose="020F0502020204030204" pitchFamily="34" charset="0"/>
                <a:ea typeface="+mj-ea"/>
                <a:cs typeface="Calibri" panose="020F0502020204030204" pitchFamily="34" charset="0"/>
              </a:rPr>
              <a:t>в части цифровых знаний и навыков.</a:t>
            </a:r>
          </a:p>
          <a:p>
            <a:pPr lvl="0" algn="just">
              <a:lnSpc>
                <a:spcPct val="107000"/>
              </a:lnSpc>
              <a:spcAft>
                <a:spcPts val="0"/>
              </a:spcAft>
              <a:buFont typeface="Wingdings" pitchFamily="2" charset="2"/>
              <a:buChar char="§"/>
            </a:pPr>
            <a:r>
              <a:rPr lang="ru-RU" sz="1400" dirty="0" smtClean="0">
                <a:solidFill>
                  <a:srgbClr val="308F43"/>
                </a:solidFill>
                <a:latin typeface="Calibri" panose="020F0502020204030204" pitchFamily="34" charset="0"/>
                <a:ea typeface="+mj-ea"/>
                <a:cs typeface="Calibri" panose="020F0502020204030204" pitchFamily="34" charset="0"/>
              </a:rPr>
              <a:t>Цифровая </a:t>
            </a:r>
            <a:r>
              <a:rPr lang="ru-RU" sz="1400" dirty="0">
                <a:solidFill>
                  <a:srgbClr val="308F43"/>
                </a:solidFill>
                <a:latin typeface="Calibri" panose="020F0502020204030204" pitchFamily="34" charset="0"/>
                <a:ea typeface="+mj-ea"/>
                <a:cs typeface="Calibri" panose="020F0502020204030204" pitchFamily="34" charset="0"/>
              </a:rPr>
              <a:t>неграмотность характерна не только для пациентов, но и для медицинского персонала и врачей. </a:t>
            </a:r>
          </a:p>
          <a:p>
            <a:pPr lvl="0" algn="just">
              <a:lnSpc>
                <a:spcPct val="107000"/>
              </a:lnSpc>
              <a:spcAft>
                <a:spcPts val="0"/>
              </a:spcAft>
              <a:buFont typeface="Wingdings" pitchFamily="2" charset="2"/>
              <a:buChar char="§"/>
            </a:pPr>
            <a:r>
              <a:rPr lang="ru-RU" sz="1400" dirty="0" smtClean="0">
                <a:solidFill>
                  <a:srgbClr val="308F43"/>
                </a:solidFill>
                <a:latin typeface="Calibri" panose="020F0502020204030204" pitchFamily="34" charset="0"/>
                <a:ea typeface="+mj-ea"/>
                <a:cs typeface="Calibri" panose="020F0502020204030204" pitchFamily="34" charset="0"/>
              </a:rPr>
              <a:t>Телемедицина </a:t>
            </a:r>
            <a:r>
              <a:rPr lang="ru-RU" sz="1400" dirty="0">
                <a:solidFill>
                  <a:srgbClr val="308F43"/>
                </a:solidFill>
                <a:latin typeface="Calibri" panose="020F0502020204030204" pitchFamily="34" charset="0"/>
                <a:ea typeface="+mj-ea"/>
                <a:cs typeface="Calibri" panose="020F0502020204030204" pitchFamily="34" charset="0"/>
              </a:rPr>
              <a:t>воспринимаются в медицинских кругах не </a:t>
            </a:r>
            <a:r>
              <a:rPr lang="ru-RU" sz="1400" dirty="0" smtClean="0">
                <a:solidFill>
                  <a:srgbClr val="308F43"/>
                </a:solidFill>
                <a:latin typeface="Calibri" panose="020F0502020204030204" pitchFamily="34" charset="0"/>
                <a:ea typeface="+mj-ea"/>
                <a:cs typeface="Calibri" panose="020F0502020204030204" pitchFamily="34" charset="0"/>
              </a:rPr>
              <a:t>однозначно:</a:t>
            </a:r>
          </a:p>
          <a:p>
            <a:pPr lvl="1" algn="just">
              <a:lnSpc>
                <a:spcPct val="107000"/>
              </a:lnSpc>
              <a:buFont typeface="Wingdings" pitchFamily="2" charset="2"/>
              <a:buChar char="§"/>
            </a:pPr>
            <a:r>
              <a:rPr lang="ru-RU" sz="1400" b="1" dirty="0" smtClean="0">
                <a:solidFill>
                  <a:srgbClr val="308F43"/>
                </a:solidFill>
                <a:latin typeface="Calibri" panose="020F0502020204030204" pitchFamily="34" charset="0"/>
                <a:ea typeface="+mj-ea"/>
                <a:cs typeface="Calibri" panose="020F0502020204030204" pitchFamily="34" charset="0"/>
              </a:rPr>
              <a:t>Очный </a:t>
            </a:r>
            <a:r>
              <a:rPr lang="ru-RU" sz="1400" b="1" dirty="0">
                <a:solidFill>
                  <a:srgbClr val="308F43"/>
                </a:solidFill>
                <a:latin typeface="Calibri" panose="020F0502020204030204" pitchFamily="34" charset="0"/>
                <a:ea typeface="+mj-ea"/>
                <a:cs typeface="Calibri" panose="020F0502020204030204" pitchFamily="34" charset="0"/>
              </a:rPr>
              <a:t>подход </a:t>
            </a:r>
            <a:r>
              <a:rPr lang="ru-RU" sz="1400" dirty="0">
                <a:solidFill>
                  <a:srgbClr val="308F43"/>
                </a:solidFill>
                <a:latin typeface="Calibri" panose="020F0502020204030204" pitchFamily="34" charset="0"/>
                <a:ea typeface="+mj-ea"/>
                <a:cs typeface="Calibri" panose="020F0502020204030204" pitchFamily="34" charset="0"/>
              </a:rPr>
              <a:t>к диагностированию пациента (выступает с закономерными вопросами по выстраиванию системы защиты информации о </a:t>
            </a:r>
            <a:r>
              <a:rPr lang="ru-RU" sz="1400" dirty="0" smtClean="0">
                <a:solidFill>
                  <a:srgbClr val="308F43"/>
                </a:solidFill>
                <a:latin typeface="Calibri" panose="020F0502020204030204" pitchFamily="34" charset="0"/>
                <a:ea typeface="+mj-ea"/>
                <a:cs typeface="Calibri" panose="020F0502020204030204" pitchFamily="34" charset="0"/>
              </a:rPr>
              <a:t>пациенте;</a:t>
            </a:r>
          </a:p>
          <a:p>
            <a:pPr lvl="1" algn="just">
              <a:lnSpc>
                <a:spcPct val="107000"/>
              </a:lnSpc>
              <a:buFont typeface="Wingdings" pitchFamily="2" charset="2"/>
              <a:buChar char="§"/>
            </a:pPr>
            <a:r>
              <a:rPr lang="ru-RU" sz="1400" b="1" dirty="0" smtClean="0">
                <a:solidFill>
                  <a:srgbClr val="308F43"/>
                </a:solidFill>
                <a:latin typeface="Calibri" panose="020F0502020204030204" pitchFamily="34" charset="0"/>
                <a:ea typeface="+mj-ea"/>
                <a:cs typeface="Calibri" panose="020F0502020204030204" pitchFamily="34" charset="0"/>
              </a:rPr>
              <a:t>Дистанционный </a:t>
            </a:r>
            <a:r>
              <a:rPr lang="ru-RU" sz="1400" b="1" dirty="0">
                <a:solidFill>
                  <a:srgbClr val="308F43"/>
                </a:solidFill>
                <a:latin typeface="Calibri" panose="020F0502020204030204" pitchFamily="34" charset="0"/>
                <a:ea typeface="+mj-ea"/>
                <a:cs typeface="Calibri" panose="020F0502020204030204" pitchFamily="34" charset="0"/>
              </a:rPr>
              <a:t>подход </a:t>
            </a:r>
            <a:r>
              <a:rPr lang="ru-RU" sz="1400" dirty="0">
                <a:solidFill>
                  <a:srgbClr val="308F43"/>
                </a:solidFill>
                <a:latin typeface="Calibri" panose="020F0502020204030204" pitchFamily="34" charset="0"/>
                <a:ea typeface="+mj-ea"/>
                <a:cs typeface="Calibri" panose="020F0502020204030204" pitchFamily="34" charset="0"/>
              </a:rPr>
              <a:t>(аргументируют свою позицию технологическими возможностями защиты данных и экономическими выгодами для здравоохранения за счет возможности оказания квалифицированных консультаций для удаленных районов и предприятий). </a:t>
            </a:r>
          </a:p>
        </p:txBody>
      </p:sp>
      <p:sp>
        <p:nvSpPr>
          <p:cNvPr id="4" name="TextBox 3">
            <a:extLst>
              <a:ext uri="{FF2B5EF4-FFF2-40B4-BE49-F238E27FC236}">
                <a16:creationId xmlns:a16="http://schemas.microsoft.com/office/drawing/2014/main" id="{283A6E5E-079E-724A-9BD7-6D1560AAE5DE}"/>
              </a:ext>
            </a:extLst>
          </p:cNvPr>
          <p:cNvSpPr txBox="1"/>
          <p:nvPr/>
        </p:nvSpPr>
        <p:spPr>
          <a:xfrm>
            <a:off x="1259507" y="103234"/>
            <a:ext cx="9984103" cy="830997"/>
          </a:xfrm>
          <a:prstGeom prst="rect">
            <a:avLst/>
          </a:prstGeom>
          <a:noFill/>
        </p:spPr>
        <p:txBody>
          <a:bodyPr wrap="square" rtlCol="0">
            <a:spAutoFit/>
          </a:bodyPr>
          <a:lstStyle/>
          <a:p>
            <a:r>
              <a:rPr lang="ru-RU" sz="2400" b="1" dirty="0" smtClean="0">
                <a:solidFill>
                  <a:srgbClr val="E54D25"/>
                </a:solidFill>
                <a:latin typeface="Calibri" panose="020F0502020204030204" pitchFamily="34" charset="0"/>
                <a:cs typeface="Calibri" panose="020F0502020204030204" pitchFamily="34" charset="0"/>
              </a:rPr>
              <a:t>СОЦИОКУЛЬТУРНЫЕ И ЭТИЧЕСКИЕ АСПЕКТЫ, ОТНОШЕНИЕ НАСЕЛЕНИЯ</a:t>
            </a:r>
            <a:endParaRPr lang="en-US" sz="2400" b="1" dirty="0" smtClean="0">
              <a:solidFill>
                <a:srgbClr val="E54D25"/>
              </a:solidFill>
              <a:latin typeface="Calibri" panose="020F0502020204030204" pitchFamily="34" charset="0"/>
              <a:cs typeface="Calibri" panose="020F0502020204030204" pitchFamily="34" charset="0"/>
            </a:endParaRPr>
          </a:p>
          <a:p>
            <a:r>
              <a:rPr lang="en-US" sz="2400" b="1" i="1" dirty="0" smtClean="0">
                <a:solidFill>
                  <a:srgbClr val="308F43"/>
                </a:solidFill>
                <a:latin typeface="Calibri" panose="020F0502020204030204" pitchFamily="34" charset="0"/>
                <a:cs typeface="Calibri" panose="020F0502020204030204" pitchFamily="34" charset="0"/>
              </a:rPr>
              <a:t>Socio-cultural </a:t>
            </a:r>
            <a:r>
              <a:rPr lang="en-US" sz="2400" b="1" i="1" dirty="0">
                <a:solidFill>
                  <a:srgbClr val="308F43"/>
                </a:solidFill>
                <a:latin typeface="Calibri" panose="020F0502020204030204" pitchFamily="34" charset="0"/>
                <a:cs typeface="Calibri" panose="020F0502020204030204" pitchFamily="34" charset="0"/>
              </a:rPr>
              <a:t>and ethical aspects of </a:t>
            </a:r>
            <a:r>
              <a:rPr lang="en-US" sz="2400" b="1" i="1" dirty="0" smtClean="0">
                <a:solidFill>
                  <a:srgbClr val="308F43"/>
                </a:solidFill>
                <a:latin typeface="Calibri" panose="020F0502020204030204" pitchFamily="34" charset="0"/>
                <a:cs typeface="Calibri" panose="020F0502020204030204" pitchFamily="34" charset="0"/>
              </a:rPr>
              <a:t>telemedicine, </a:t>
            </a:r>
            <a:r>
              <a:rPr lang="en-US" sz="2400" b="1" i="1" dirty="0">
                <a:solidFill>
                  <a:srgbClr val="308F43"/>
                </a:solidFill>
                <a:latin typeface="Calibri" panose="020F0502020204030204" pitchFamily="34" charset="0"/>
                <a:cs typeface="Calibri" panose="020F0502020204030204" pitchFamily="34" charset="0"/>
              </a:rPr>
              <a:t>public </a:t>
            </a:r>
            <a:r>
              <a:rPr lang="en-US" sz="2400" b="1" i="1" dirty="0" smtClean="0">
                <a:solidFill>
                  <a:srgbClr val="308F43"/>
                </a:solidFill>
                <a:latin typeface="Calibri" panose="020F0502020204030204" pitchFamily="34" charset="0"/>
                <a:cs typeface="Calibri" panose="020F0502020204030204" pitchFamily="34" charset="0"/>
              </a:rPr>
              <a:t>attitude</a:t>
            </a:r>
            <a:endParaRPr lang="ru-RU" sz="2400" b="1" dirty="0">
              <a:solidFill>
                <a:srgbClr val="E54D25"/>
              </a:solidFill>
              <a:latin typeface="Calibri" panose="020F0502020204030204" pitchFamily="34" charset="0"/>
              <a:cs typeface="Calibri" panose="020F0502020204030204" pitchFamily="34" charset="0"/>
            </a:endParaRPr>
          </a:p>
        </p:txBody>
      </p:sp>
      <p:grpSp>
        <p:nvGrpSpPr>
          <p:cNvPr id="7" name="Group 6">
            <a:extLst>
              <a:ext uri="{FF2B5EF4-FFF2-40B4-BE49-F238E27FC236}">
                <a16:creationId xmlns:a16="http://schemas.microsoft.com/office/drawing/2014/main" id="{5AC689B2-9071-AF47-8A12-F7F89814B7EA}"/>
              </a:ext>
            </a:extLst>
          </p:cNvPr>
          <p:cNvGrpSpPr/>
          <p:nvPr/>
        </p:nvGrpSpPr>
        <p:grpSpPr>
          <a:xfrm>
            <a:off x="0" y="77588"/>
            <a:ext cx="1201531" cy="903788"/>
            <a:chOff x="-10684" y="2584995"/>
            <a:chExt cx="2656348" cy="1998096"/>
          </a:xfrm>
        </p:grpSpPr>
        <p:sp>
          <p:nvSpPr>
            <p:cNvPr id="5" name="Freeform: Shape 78">
              <a:extLst>
                <a:ext uri="{FF2B5EF4-FFF2-40B4-BE49-F238E27FC236}">
                  <a16:creationId xmlns:a16="http://schemas.microsoft.com/office/drawing/2014/main" id="{91467805-3AB9-9845-BDD4-DCC9EDF9F967}"/>
                </a:ext>
              </a:extLst>
            </p:cNvPr>
            <p:cNvSpPr/>
            <p:nvPr/>
          </p:nvSpPr>
          <p:spPr>
            <a:xfrm>
              <a:off x="-10684" y="2584995"/>
              <a:ext cx="2656348" cy="1998096"/>
            </a:xfrm>
            <a:custGeom>
              <a:avLst/>
              <a:gdLst>
                <a:gd name="connsiteX0" fmla="*/ 0 w 1411264"/>
                <a:gd name="connsiteY0" fmla="*/ 0 h 1061548"/>
                <a:gd name="connsiteX1" fmla="*/ 880490 w 1411264"/>
                <a:gd name="connsiteY1" fmla="*/ 0 h 1061548"/>
                <a:gd name="connsiteX2" fmla="*/ 1411264 w 1411264"/>
                <a:gd name="connsiteY2" fmla="*/ 530774 h 1061548"/>
                <a:gd name="connsiteX3" fmla="*/ 1411263 w 1411264"/>
                <a:gd name="connsiteY3" fmla="*/ 530774 h 1061548"/>
                <a:gd name="connsiteX4" fmla="*/ 880489 w 1411264"/>
                <a:gd name="connsiteY4" fmla="*/ 1061548 h 1061548"/>
                <a:gd name="connsiteX5" fmla="*/ 0 w 1411264"/>
                <a:gd name="connsiteY5" fmla="*/ 1061547 h 1061548"/>
                <a:gd name="connsiteX6" fmla="*/ 0 w 1411264"/>
                <a:gd name="connsiteY6" fmla="*/ 0 h 10615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411264" h="1061548">
                  <a:moveTo>
                    <a:pt x="0" y="0"/>
                  </a:moveTo>
                  <a:lnTo>
                    <a:pt x="880490" y="0"/>
                  </a:lnTo>
                  <a:cubicBezTo>
                    <a:pt x="1173628" y="0"/>
                    <a:pt x="1411264" y="237636"/>
                    <a:pt x="1411264" y="530774"/>
                  </a:cubicBezTo>
                  <a:lnTo>
                    <a:pt x="1411263" y="530774"/>
                  </a:lnTo>
                  <a:cubicBezTo>
                    <a:pt x="1411263" y="823912"/>
                    <a:pt x="1173627" y="1061548"/>
                    <a:pt x="880489" y="1061548"/>
                  </a:cubicBezTo>
                  <a:lnTo>
                    <a:pt x="0" y="1061547"/>
                  </a:lnTo>
                  <a:lnTo>
                    <a:pt x="0" y="0"/>
                  </a:lnTo>
                  <a:close/>
                </a:path>
              </a:pathLst>
            </a:custGeom>
            <a:solidFill>
              <a:schemeClr val="tx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6" name="Oval 5">
              <a:extLst>
                <a:ext uri="{FF2B5EF4-FFF2-40B4-BE49-F238E27FC236}">
                  <a16:creationId xmlns:a16="http://schemas.microsoft.com/office/drawing/2014/main" id="{245A82B6-D34D-4348-99DE-9120B5F87BDB}"/>
                </a:ext>
              </a:extLst>
            </p:cNvPr>
            <p:cNvSpPr/>
            <p:nvPr/>
          </p:nvSpPr>
          <p:spPr>
            <a:xfrm>
              <a:off x="804671" y="2783115"/>
              <a:ext cx="1618197" cy="1618197"/>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sz="1600" b="1" dirty="0">
                <a:solidFill>
                  <a:schemeClr val="accent4"/>
                </a:solidFill>
              </a:endParaRPr>
            </a:p>
          </p:txBody>
        </p:sp>
      </p:grpSp>
      <p:sp>
        <p:nvSpPr>
          <p:cNvPr id="9" name="Объект 2">
            <a:extLst>
              <a:ext uri="{FF2B5EF4-FFF2-40B4-BE49-F238E27FC236}">
                <a16:creationId xmlns:a16="http://schemas.microsoft.com/office/drawing/2014/main" id="{4297781C-0D62-4EA0-8800-B6C9927318E8}"/>
              </a:ext>
            </a:extLst>
          </p:cNvPr>
          <p:cNvSpPr txBox="1">
            <a:spLocks/>
          </p:cNvSpPr>
          <p:nvPr/>
        </p:nvSpPr>
        <p:spPr>
          <a:xfrm>
            <a:off x="6059277" y="1070991"/>
            <a:ext cx="6059277" cy="4598290"/>
          </a:xfrm>
          <a:prstGeom prst="rect">
            <a:avLst/>
          </a:prstGeom>
          <a:solidFill>
            <a:schemeClr val="tx1">
              <a:lumMod val="85000"/>
            </a:schemeClr>
          </a:solidFill>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lvl="0">
              <a:lnSpc>
                <a:spcPct val="107000"/>
              </a:lnSpc>
              <a:spcAft>
                <a:spcPts val="0"/>
              </a:spcAft>
              <a:buFont typeface="Wingdings" pitchFamily="2" charset="2"/>
              <a:buChar char="§"/>
            </a:pPr>
            <a:r>
              <a:rPr lang="en-US" sz="1400" i="1" dirty="0" smtClean="0">
                <a:solidFill>
                  <a:schemeClr val="bg1"/>
                </a:solidFill>
                <a:latin typeface="Calibri" panose="020F0502020204030204" pitchFamily="34" charset="0"/>
                <a:cs typeface="Calibri" panose="020F0502020204030204" pitchFamily="34" charset="0"/>
              </a:rPr>
              <a:t>One </a:t>
            </a:r>
            <a:r>
              <a:rPr lang="en-US" sz="1400" i="1" dirty="0">
                <a:solidFill>
                  <a:schemeClr val="bg1"/>
                </a:solidFill>
                <a:latin typeface="Calibri" panose="020F0502020204030204" pitchFamily="34" charset="0"/>
                <a:cs typeface="Calibri" panose="020F0502020204030204" pitchFamily="34" charset="0"/>
              </a:rPr>
              <a:t>of the main ethical components of the implementation of telemedicine is </a:t>
            </a:r>
            <a:r>
              <a:rPr lang="en-US" sz="1400" b="1" i="1" dirty="0">
                <a:solidFill>
                  <a:schemeClr val="bg1"/>
                </a:solidFill>
                <a:latin typeface="Calibri" panose="020F0502020204030204" pitchFamily="34" charset="0"/>
                <a:cs typeface="Calibri" panose="020F0502020204030204" pitchFamily="34" charset="0"/>
              </a:rPr>
              <a:t>equality in access </a:t>
            </a:r>
            <a:r>
              <a:rPr lang="en-US" sz="1400" i="1" dirty="0">
                <a:solidFill>
                  <a:schemeClr val="bg1"/>
                </a:solidFill>
                <a:latin typeface="Calibri" panose="020F0502020204030204" pitchFamily="34" charset="0"/>
                <a:cs typeface="Calibri" panose="020F0502020204030204" pitchFamily="34" charset="0"/>
              </a:rPr>
              <a:t>to information technology</a:t>
            </a:r>
            <a:r>
              <a:rPr lang="en-US" sz="1400" i="1" dirty="0" smtClean="0">
                <a:solidFill>
                  <a:schemeClr val="bg1"/>
                </a:solidFill>
                <a:latin typeface="Calibri" panose="020F0502020204030204" pitchFamily="34" charset="0"/>
                <a:cs typeface="Calibri" panose="020F0502020204030204" pitchFamily="34" charset="0"/>
              </a:rPr>
              <a:t>.</a:t>
            </a:r>
            <a:br>
              <a:rPr lang="en-US" sz="1400" i="1" dirty="0" smtClean="0">
                <a:solidFill>
                  <a:schemeClr val="bg1"/>
                </a:solidFill>
                <a:latin typeface="Calibri" panose="020F0502020204030204" pitchFamily="34" charset="0"/>
                <a:cs typeface="Calibri" panose="020F0502020204030204" pitchFamily="34" charset="0"/>
              </a:rPr>
            </a:br>
            <a:endParaRPr lang="en-US" sz="1400" i="1" dirty="0">
              <a:solidFill>
                <a:schemeClr val="bg1"/>
              </a:solidFill>
              <a:latin typeface="Calibri" panose="020F0502020204030204" pitchFamily="34" charset="0"/>
              <a:cs typeface="Calibri" panose="020F0502020204030204" pitchFamily="34" charset="0"/>
            </a:endParaRPr>
          </a:p>
          <a:p>
            <a:pPr lvl="0">
              <a:lnSpc>
                <a:spcPct val="107000"/>
              </a:lnSpc>
              <a:spcAft>
                <a:spcPts val="0"/>
              </a:spcAft>
              <a:buFont typeface="Wingdings" pitchFamily="2" charset="2"/>
              <a:buChar char="§"/>
            </a:pPr>
            <a:r>
              <a:rPr lang="en-US" sz="1400" i="1" dirty="0" smtClean="0">
                <a:solidFill>
                  <a:schemeClr val="bg1"/>
                </a:solidFill>
                <a:latin typeface="Calibri" panose="020F0502020204030204" pitchFamily="34" charset="0"/>
                <a:cs typeface="Calibri" panose="020F0502020204030204" pitchFamily="34" charset="0"/>
              </a:rPr>
              <a:t>There </a:t>
            </a:r>
            <a:r>
              <a:rPr lang="en-US" sz="1400" i="1" dirty="0">
                <a:solidFill>
                  <a:schemeClr val="bg1"/>
                </a:solidFill>
                <a:latin typeface="Calibri" panose="020F0502020204030204" pitchFamily="34" charset="0"/>
                <a:cs typeface="Calibri" panose="020F0502020204030204" pitchFamily="34" charset="0"/>
              </a:rPr>
              <a:t>are two types of digital </a:t>
            </a:r>
            <a:r>
              <a:rPr lang="en-US" sz="1400" i="1" dirty="0" smtClean="0">
                <a:solidFill>
                  <a:schemeClr val="bg1"/>
                </a:solidFill>
                <a:latin typeface="Calibri" panose="020F0502020204030204" pitchFamily="34" charset="0"/>
                <a:cs typeface="Calibri" panose="020F0502020204030204" pitchFamily="34" charset="0"/>
              </a:rPr>
              <a:t>divide:</a:t>
            </a:r>
          </a:p>
          <a:p>
            <a:pPr lvl="1">
              <a:lnSpc>
                <a:spcPct val="107000"/>
              </a:lnSpc>
              <a:buFont typeface="Wingdings" pitchFamily="2" charset="2"/>
              <a:buChar char="§"/>
            </a:pPr>
            <a:r>
              <a:rPr lang="en-US" sz="1400" i="1" dirty="0" smtClean="0">
                <a:solidFill>
                  <a:schemeClr val="bg1"/>
                </a:solidFill>
                <a:latin typeface="Calibri" panose="020F0502020204030204" pitchFamily="34" charset="0"/>
                <a:cs typeface="Calibri" panose="020F0502020204030204" pitchFamily="34" charset="0"/>
              </a:rPr>
              <a:t>inequality </a:t>
            </a:r>
            <a:r>
              <a:rPr lang="en-US" sz="1400" i="1" dirty="0">
                <a:solidFill>
                  <a:schemeClr val="bg1"/>
                </a:solidFill>
                <a:latin typeface="Calibri" panose="020F0502020204030204" pitchFamily="34" charset="0"/>
                <a:cs typeface="Calibri" panose="020F0502020204030204" pitchFamily="34" charset="0"/>
              </a:rPr>
              <a:t>in terms of access to the Internet or </a:t>
            </a:r>
            <a:r>
              <a:rPr lang="en-US" sz="1400" i="1" dirty="0" smtClean="0">
                <a:solidFill>
                  <a:schemeClr val="bg1"/>
                </a:solidFill>
                <a:latin typeface="Calibri" panose="020F0502020204030204" pitchFamily="34" charset="0"/>
                <a:cs typeface="Calibri" panose="020F0502020204030204" pitchFamily="34" charset="0"/>
              </a:rPr>
              <a:t>equipment;</a:t>
            </a:r>
          </a:p>
          <a:p>
            <a:pPr lvl="1">
              <a:lnSpc>
                <a:spcPct val="107000"/>
              </a:lnSpc>
              <a:buFont typeface="Wingdings" pitchFamily="2" charset="2"/>
              <a:buChar char="§"/>
            </a:pPr>
            <a:r>
              <a:rPr lang="en-US" sz="1400" i="1" dirty="0" smtClean="0">
                <a:solidFill>
                  <a:schemeClr val="bg1"/>
                </a:solidFill>
                <a:latin typeface="Calibri" panose="020F0502020204030204" pitchFamily="34" charset="0"/>
                <a:cs typeface="Calibri" panose="020F0502020204030204" pitchFamily="34" charset="0"/>
              </a:rPr>
              <a:t>inequality </a:t>
            </a:r>
            <a:r>
              <a:rPr lang="en-US" sz="1400" i="1" dirty="0">
                <a:solidFill>
                  <a:schemeClr val="bg1"/>
                </a:solidFill>
                <a:latin typeface="Calibri" panose="020F0502020204030204" pitchFamily="34" charset="0"/>
                <a:cs typeface="Calibri" panose="020F0502020204030204" pitchFamily="34" charset="0"/>
              </a:rPr>
              <a:t>in terms of digital knowledge and skills.</a:t>
            </a:r>
          </a:p>
          <a:p>
            <a:pPr lvl="0">
              <a:lnSpc>
                <a:spcPct val="107000"/>
              </a:lnSpc>
              <a:spcAft>
                <a:spcPts val="0"/>
              </a:spcAft>
              <a:buFont typeface="Wingdings" pitchFamily="2" charset="2"/>
              <a:buChar char="§"/>
            </a:pPr>
            <a:r>
              <a:rPr lang="en-US" sz="1400" i="1" dirty="0" smtClean="0">
                <a:solidFill>
                  <a:schemeClr val="bg1"/>
                </a:solidFill>
                <a:latin typeface="Calibri" panose="020F0502020204030204" pitchFamily="34" charset="0"/>
                <a:cs typeface="Calibri" panose="020F0502020204030204" pitchFamily="34" charset="0"/>
              </a:rPr>
              <a:t>Digital </a:t>
            </a:r>
            <a:r>
              <a:rPr lang="en-US" sz="1400" i="1" dirty="0">
                <a:solidFill>
                  <a:schemeClr val="bg1"/>
                </a:solidFill>
                <a:latin typeface="Calibri" panose="020F0502020204030204" pitchFamily="34" charset="0"/>
                <a:cs typeface="Calibri" panose="020F0502020204030204" pitchFamily="34" charset="0"/>
              </a:rPr>
              <a:t>illiteracy is typical not only for patients, but doctors and nurses too</a:t>
            </a:r>
            <a:r>
              <a:rPr lang="en-US" sz="1400" i="1" dirty="0" smtClean="0">
                <a:solidFill>
                  <a:schemeClr val="bg1"/>
                </a:solidFill>
                <a:latin typeface="Calibri" panose="020F0502020204030204" pitchFamily="34" charset="0"/>
                <a:cs typeface="Calibri" panose="020F0502020204030204" pitchFamily="34" charset="0"/>
              </a:rPr>
              <a:t>.</a:t>
            </a:r>
            <a:br>
              <a:rPr lang="en-US" sz="1400" i="1" dirty="0" smtClean="0">
                <a:solidFill>
                  <a:schemeClr val="bg1"/>
                </a:solidFill>
                <a:latin typeface="Calibri" panose="020F0502020204030204" pitchFamily="34" charset="0"/>
                <a:cs typeface="Calibri" panose="020F0502020204030204" pitchFamily="34" charset="0"/>
              </a:rPr>
            </a:br>
            <a:endParaRPr lang="en-US" sz="1400" i="1" dirty="0">
              <a:solidFill>
                <a:schemeClr val="bg1"/>
              </a:solidFill>
              <a:latin typeface="Calibri" panose="020F0502020204030204" pitchFamily="34" charset="0"/>
              <a:cs typeface="Calibri" panose="020F0502020204030204" pitchFamily="34" charset="0"/>
            </a:endParaRPr>
          </a:p>
          <a:p>
            <a:pPr lvl="0">
              <a:lnSpc>
                <a:spcPct val="107000"/>
              </a:lnSpc>
              <a:spcAft>
                <a:spcPts val="0"/>
              </a:spcAft>
              <a:buFont typeface="Wingdings" pitchFamily="2" charset="2"/>
              <a:buChar char="§"/>
            </a:pPr>
            <a:r>
              <a:rPr lang="en-US" sz="1400" i="1" dirty="0" smtClean="0">
                <a:solidFill>
                  <a:schemeClr val="bg1"/>
                </a:solidFill>
                <a:latin typeface="Calibri" panose="020F0502020204030204" pitchFamily="34" charset="0"/>
                <a:cs typeface="Calibri" panose="020F0502020204030204" pitchFamily="34" charset="0"/>
              </a:rPr>
              <a:t>Telemedicine </a:t>
            </a:r>
            <a:r>
              <a:rPr lang="en-US" sz="1400" i="1" dirty="0">
                <a:solidFill>
                  <a:schemeClr val="bg1"/>
                </a:solidFill>
                <a:latin typeface="Calibri" panose="020F0502020204030204" pitchFamily="34" charset="0"/>
                <a:cs typeface="Calibri" panose="020F0502020204030204" pitchFamily="34" charset="0"/>
              </a:rPr>
              <a:t>has an ambiguous reputation in medical </a:t>
            </a:r>
            <a:r>
              <a:rPr lang="en-US" sz="1400" i="1" dirty="0" smtClean="0">
                <a:solidFill>
                  <a:schemeClr val="bg1"/>
                </a:solidFill>
                <a:latin typeface="Calibri" panose="020F0502020204030204" pitchFamily="34" charset="0"/>
                <a:cs typeface="Calibri" panose="020F0502020204030204" pitchFamily="34" charset="0"/>
              </a:rPr>
              <a:t>circles:</a:t>
            </a:r>
          </a:p>
          <a:p>
            <a:pPr lvl="1">
              <a:lnSpc>
                <a:spcPct val="107000"/>
              </a:lnSpc>
              <a:buFont typeface="Wingdings" pitchFamily="2" charset="2"/>
              <a:buChar char="§"/>
            </a:pPr>
            <a:r>
              <a:rPr lang="en-US" sz="1400" b="1" i="1" dirty="0" smtClean="0">
                <a:solidFill>
                  <a:schemeClr val="bg1"/>
                </a:solidFill>
                <a:latin typeface="Calibri" panose="020F0502020204030204" pitchFamily="34" charset="0"/>
                <a:cs typeface="Calibri" panose="020F0502020204030204" pitchFamily="34" charset="0"/>
              </a:rPr>
              <a:t>Face-to-face </a:t>
            </a:r>
            <a:r>
              <a:rPr lang="en-US" sz="1400" b="1" i="1" dirty="0">
                <a:solidFill>
                  <a:schemeClr val="bg1"/>
                </a:solidFill>
                <a:latin typeface="Calibri" panose="020F0502020204030204" pitchFamily="34" charset="0"/>
                <a:cs typeface="Calibri" panose="020F0502020204030204" pitchFamily="34" charset="0"/>
              </a:rPr>
              <a:t>approach </a:t>
            </a:r>
            <a:r>
              <a:rPr lang="en-US" sz="1400" i="1" dirty="0">
                <a:solidFill>
                  <a:schemeClr val="bg1"/>
                </a:solidFill>
                <a:latin typeface="Calibri" panose="020F0502020204030204" pitchFamily="34" charset="0"/>
                <a:cs typeface="Calibri" panose="020F0502020204030204" pitchFamily="34" charset="0"/>
              </a:rPr>
              <a:t>to diagnosing a patient raises issues of building a system for protecting patient </a:t>
            </a:r>
            <a:r>
              <a:rPr lang="en-US" sz="1400" i="1" dirty="0" smtClean="0">
                <a:solidFill>
                  <a:schemeClr val="bg1"/>
                </a:solidFill>
                <a:latin typeface="Calibri" panose="020F0502020204030204" pitchFamily="34" charset="0"/>
                <a:cs typeface="Calibri" panose="020F0502020204030204" pitchFamily="34" charset="0"/>
              </a:rPr>
              <a:t>confidentiality;</a:t>
            </a:r>
          </a:p>
          <a:p>
            <a:pPr lvl="1">
              <a:lnSpc>
                <a:spcPct val="107000"/>
              </a:lnSpc>
              <a:buFont typeface="Wingdings" pitchFamily="2" charset="2"/>
              <a:buChar char="§"/>
            </a:pPr>
            <a:r>
              <a:rPr lang="en-US" sz="1400" b="1" i="1" dirty="0" smtClean="0">
                <a:solidFill>
                  <a:schemeClr val="bg1"/>
                </a:solidFill>
                <a:latin typeface="Calibri" panose="020F0502020204030204" pitchFamily="34" charset="0"/>
                <a:cs typeface="Calibri" panose="020F0502020204030204" pitchFamily="34" charset="0"/>
              </a:rPr>
              <a:t>Remote </a:t>
            </a:r>
            <a:r>
              <a:rPr lang="en-US" sz="1400" b="1" i="1" dirty="0">
                <a:solidFill>
                  <a:schemeClr val="bg1"/>
                </a:solidFill>
                <a:latin typeface="Calibri" panose="020F0502020204030204" pitchFamily="34" charset="0"/>
                <a:cs typeface="Calibri" panose="020F0502020204030204" pitchFamily="34" charset="0"/>
              </a:rPr>
              <a:t>approach </a:t>
            </a:r>
            <a:r>
              <a:rPr lang="en-US" sz="1400" i="1" dirty="0">
                <a:solidFill>
                  <a:schemeClr val="bg1"/>
                </a:solidFill>
                <a:latin typeface="Calibri" panose="020F0502020204030204" pitchFamily="34" charset="0"/>
                <a:cs typeface="Calibri" panose="020F0502020204030204" pitchFamily="34" charset="0"/>
              </a:rPr>
              <a:t>justifies its position by technological capabilities of data protection and economic benefits for healthcare due to the possibility of providing qualified consultations for remote areas and enterprises.</a:t>
            </a:r>
            <a:endParaRPr lang="en-US" sz="1400" i="1" dirty="0">
              <a:solidFill>
                <a:schemeClr val="bg1"/>
              </a:solidFill>
              <a:latin typeface="Calibri" panose="020F0502020204030204" pitchFamily="34" charset="0"/>
              <a:cs typeface="Calibri" panose="020F0502020204030204" pitchFamily="34" charset="0"/>
            </a:endParaRPr>
          </a:p>
        </p:txBody>
      </p:sp>
      <p:pic>
        <p:nvPicPr>
          <p:cNvPr id="11" name="Graphic 35" descr="Family with girl">
            <a:extLst>
              <a:ext uri="{FF2B5EF4-FFF2-40B4-BE49-F238E27FC236}">
                <a16:creationId xmlns:a16="http://schemas.microsoft.com/office/drawing/2014/main" id="{47F3F4BA-E522-C74F-83D0-D784CF8986CD}"/>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xmlns="" r:embed="rId53"/>
              </a:ext>
            </a:extLst>
          </a:blip>
          <a:stretch>
            <a:fillRect/>
          </a:stretch>
        </p:blipFill>
        <p:spPr>
          <a:xfrm>
            <a:off x="470111" y="264813"/>
            <a:ext cx="529337" cy="529337"/>
          </a:xfrm>
          <a:prstGeom prst="rect">
            <a:avLst/>
          </a:prstGeom>
        </p:spPr>
      </p:pic>
    </p:spTree>
    <p:extLst>
      <p:ext uri="{BB962C8B-B14F-4D97-AF65-F5344CB8AC3E}">
        <p14:creationId xmlns:p14="http://schemas.microsoft.com/office/powerpoint/2010/main" val="3537838020"/>
      </p:ext>
    </p:extLst>
  </p:cSld>
  <p:clrMapOvr>
    <a:masterClrMapping/>
  </p:clrMapOvr>
  <p:timing>
    <p:tnLst>
      <p:par>
        <p:cTn id="1" dur="indefinite" restart="never" nodeType="tmRoot"/>
      </p:par>
    </p:tnLst>
  </p:timing>
</p:sld>
</file>

<file path=ppt/theme/theme1.xml><?xml version="1.0" encoding="utf-8"?>
<a:theme xmlns:a="http://schemas.openxmlformats.org/drawingml/2006/main" name="Глубина">
  <a:themeElements>
    <a:clrScheme name="Custom 7">
      <a:dk1>
        <a:srgbClr val="000000"/>
      </a:dk1>
      <a:lt1>
        <a:srgbClr val="FFFFFF"/>
      </a:lt1>
      <a:dk2>
        <a:srgbClr val="319144"/>
      </a:dk2>
      <a:lt2>
        <a:srgbClr val="E54D24"/>
      </a:lt2>
      <a:accent1>
        <a:srgbClr val="00A9D5"/>
      </a:accent1>
      <a:accent2>
        <a:srgbClr val="A5A6A5"/>
      </a:accent2>
      <a:accent3>
        <a:srgbClr val="A2CF49"/>
      </a:accent3>
      <a:accent4>
        <a:srgbClr val="608F3D"/>
      </a:accent4>
      <a:accent5>
        <a:srgbClr val="F4DE3A"/>
      </a:accent5>
      <a:accent6>
        <a:srgbClr val="FCB11C"/>
      </a:accent6>
      <a:hlink>
        <a:srgbClr val="FBCA98"/>
      </a:hlink>
      <a:folHlink>
        <a:srgbClr val="FF7C41"/>
      </a:folHlink>
    </a:clrScheme>
    <a:fontScheme name="Глубина">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Глубина">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epth" id="{7BEAFC2A-325C-49C4-AC08-2B765DA903F9}" vid="{1735E755-43E6-43AA-ABA2-C989ECC79AF5}"/>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5233</TotalTime>
  <Words>1926</Words>
  <Application>Microsoft Office PowerPoint</Application>
  <PresentationFormat>Широкоэкранный</PresentationFormat>
  <Paragraphs>146</Paragraphs>
  <Slides>14</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14</vt:i4>
      </vt:variant>
    </vt:vector>
  </HeadingPairs>
  <TitlesOfParts>
    <vt:vector size="19" baseType="lpstr">
      <vt:lpstr>Arial</vt:lpstr>
      <vt:lpstr>Calibri</vt:lpstr>
      <vt:lpstr>Corbel</vt:lpstr>
      <vt:lpstr>Wingdings</vt:lpstr>
      <vt:lpstr>Глубина</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Трушкова Алина Владимировна</dc:creator>
  <cp:lastModifiedBy>Надежда</cp:lastModifiedBy>
  <cp:revision>462</cp:revision>
  <cp:lastPrinted>2019-08-22T05:43:44Z</cp:lastPrinted>
  <dcterms:created xsi:type="dcterms:W3CDTF">2019-04-03T05:43:55Z</dcterms:created>
  <dcterms:modified xsi:type="dcterms:W3CDTF">2020-12-02T12:01:29Z</dcterms:modified>
</cp:coreProperties>
</file>