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wdp" ContentType="image/vnd.ms-photo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charts/chart2.xml" ContentType="application/vnd.openxmlformats-officedocument.drawingml.chart+xml"/>
  <Override PartName="/ppt/theme/themeOverride2.xml" ContentType="application/vnd.openxmlformats-officedocument.themeOverride+xml"/>
  <Override PartName="/ppt/charts/chart3.xml" ContentType="application/vnd.openxmlformats-officedocument.drawingml.chart+xml"/>
  <Override PartName="/ppt/theme/themeOverride3.xml" ContentType="application/vnd.openxmlformats-officedocument.themeOverride+xml"/>
  <Override PartName="/ppt/charts/chart4.xml" ContentType="application/vnd.openxmlformats-officedocument.drawingml.chart+xml"/>
  <Override PartName="/ppt/theme/themeOverride4.xml" ContentType="application/vnd.openxmlformats-officedocument.themeOverride+xml"/>
  <Override PartName="/ppt/charts/chart5.xml" ContentType="application/vnd.openxmlformats-officedocument.drawingml.chart+xml"/>
  <Override PartName="/ppt/theme/themeOverride5.xml" ContentType="application/vnd.openxmlformats-officedocument.themeOverride+xml"/>
  <Override PartName="/ppt/charts/chart6.xml" ContentType="application/vnd.openxmlformats-officedocument.drawingml.chart+xml"/>
  <Override PartName="/ppt/theme/themeOverride6.xml" ContentType="application/vnd.openxmlformats-officedocument.themeOverride+xml"/>
  <Override PartName="/ppt/charts/chart7.xml" ContentType="application/vnd.openxmlformats-officedocument.drawingml.chart+xml"/>
  <Override PartName="/ppt/theme/themeOverride7.xml" ContentType="application/vnd.openxmlformats-officedocument.themeOverride+xml"/>
  <Override PartName="/ppt/charts/chart8.xml" ContentType="application/vnd.openxmlformats-officedocument.drawingml.chart+xml"/>
  <Override PartName="/ppt/theme/themeOverride8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76" r:id="rId3"/>
    <p:sldId id="277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8" r:id="rId12"/>
    <p:sldId id="264" r:id="rId13"/>
    <p:sldId id="265" r:id="rId14"/>
    <p:sldId id="269" r:id="rId15"/>
    <p:sldId id="266" r:id="rId16"/>
    <p:sldId id="267" r:id="rId17"/>
    <p:sldId id="270" r:id="rId18"/>
    <p:sldId id="271" r:id="rId19"/>
    <p:sldId id="275" r:id="rId2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18603FDC-E32A-4AB5-989C-0864C3EAD2B8}" styleName="Стиль из темы 2 - акцент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85BE263C-DBD7-4A20-BB59-AAB30ACAA65A}" styleName="Средний стиль 3 - акцент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660B408-B3CF-4A94-85FC-2B1E0A45F4A2}" styleName="Темный стиль 2 - акцент 1/акцент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1E171933-4619-4E11-9A3F-F7608DF75F80}" styleName="Средний стиль 1 - акцент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17292A2E-F333-43FB-9621-5CBBE7FDCDCB}" styleName="Светлый стиль 2 - акцент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BC89EF96-8CEA-46FF-86C4-4CE0E7609802}" styleName="Светлый стиль 3 -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775DCB02-9BB8-47FD-8907-85C794F793BA}" styleName="Стиль из темы 1 - акцент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D27102A9-8310-4765-A935-A1911B00CA55}" styleName="Светлый стиль 1 - акцент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5" d="100"/>
          <a:sy n="105" d="100"/>
        </p:scale>
        <p:origin x="-1320" y="7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1.xlsx"/><Relationship Id="rId1" Type="http://schemas.openxmlformats.org/officeDocument/2006/relationships/themeOverride" Target="../theme/themeOverride1.xm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2.xlsx"/><Relationship Id="rId1" Type="http://schemas.openxmlformats.org/officeDocument/2006/relationships/themeOverride" Target="../theme/themeOverride2.xml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3.xlsx"/><Relationship Id="rId1" Type="http://schemas.openxmlformats.org/officeDocument/2006/relationships/themeOverride" Target="../theme/themeOverride3.xml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4.xlsx"/><Relationship Id="rId1" Type="http://schemas.openxmlformats.org/officeDocument/2006/relationships/themeOverride" Target="../theme/themeOverride4.xml"/></Relationships>
</file>

<file path=ppt/charts/_rels/chart5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5.xlsx"/><Relationship Id="rId1" Type="http://schemas.openxmlformats.org/officeDocument/2006/relationships/themeOverride" Target="../theme/themeOverride5.xml"/></Relationships>
</file>

<file path=ppt/charts/_rels/chart6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6.xlsx"/><Relationship Id="rId1" Type="http://schemas.openxmlformats.org/officeDocument/2006/relationships/themeOverride" Target="../theme/themeOverride6.xml"/></Relationships>
</file>

<file path=ppt/charts/_rels/chart7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7.xlsx"/><Relationship Id="rId1" Type="http://schemas.openxmlformats.org/officeDocument/2006/relationships/themeOverride" Target="../theme/themeOverride7.xml"/></Relationships>
</file>

<file path=ppt/charts/_rels/chart8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8.xlsx"/><Relationship Id="rId1" Type="http://schemas.openxmlformats.org/officeDocument/2006/relationships/themeOverride" Target="../theme/themeOverride8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 sz="2000" i="1" u="none">
                <a:solidFill>
                  <a:schemeClr val="accent6">
                    <a:lumMod val="50000"/>
                  </a:schemeClr>
                </a:solidFill>
              </a:defRPr>
            </a:pPr>
            <a:r>
              <a:rPr lang="ru-RU" sz="2000" i="0" u="none" dirty="0">
                <a:solidFill>
                  <a:srgbClr val="002060"/>
                </a:solidFill>
              </a:rPr>
              <a:t>Врачи в больницах</a:t>
            </a:r>
          </a:p>
        </c:rich>
      </c:tx>
      <c:layout>
        <c:manualLayout>
          <c:xMode val="edge"/>
          <c:yMode val="edge"/>
          <c:x val="0.14396170757326024"/>
          <c:y val="3.5856115834353053E-2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"/>
          <c:y val="0.11016260162601631"/>
          <c:w val="0.7397038179983062"/>
          <c:h val="0.8342865373535626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Отсутствие образовательных учреждений и/или программ нужного Вам профиля</c:v>
                </c:pt>
              </c:strCache>
            </c:strRef>
          </c:tx>
          <c:invertIfNegative val="0"/>
          <c:dLbls>
            <c:dLbl>
              <c:idx val="1"/>
              <c:layout>
                <c:manualLayout>
                  <c:x val="-4.4223327805417391E-3"/>
                  <c:y val="9.5011876484561737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B264-4844-BD78-E1E61DF9D7D0}"/>
                </c:ext>
              </c:extLst>
            </c:dLbl>
            <c:dLbl>
              <c:idx val="2"/>
              <c:delete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264-4844-BD78-E1E61DF9D7D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>
                    <a:highlight>
                      <a:srgbClr val="FFFF00"/>
                    </a:highlight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I группа от 0 до 5 лет</c:v>
                </c:pt>
                <c:pt idx="1">
                  <c:v>II группа от 6 до 20 лет</c:v>
                </c:pt>
                <c:pt idx="2">
                  <c:v>III группа от 21 года и больше</c:v>
                </c:pt>
              </c:strCache>
            </c:strRef>
          </c:cat>
          <c:val>
            <c:numRef>
              <c:f>Лист1!$B$2:$B$4</c:f>
              <c:numCache>
                <c:formatCode>0.0%</c:formatCode>
                <c:ptCount val="3"/>
                <c:pt idx="0">
                  <c:v>0.125</c:v>
                </c:pt>
                <c:pt idx="1">
                  <c:v>1.6000000000000004E-2</c:v>
                </c:pt>
                <c:pt idx="2">
                  <c:v>5.9000000000000004E-2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B264-4844-BD78-E1E61DF9D7D0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 Дефицит  средств в данной организации 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1.4560582423296929E-2"/>
                  <c:y val="0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B264-4844-BD78-E1E61DF9D7D0}"/>
                </c:ext>
              </c:extLst>
            </c:dLbl>
            <c:dLbl>
              <c:idx val="2"/>
              <c:layout>
                <c:manualLayout>
                  <c:x val="-1.34760999134082E-2"/>
                  <c:y val="6.3405794840316054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B264-4844-BD78-E1E61DF9D7D0}"/>
                </c:ext>
              </c:extLst>
            </c:dLbl>
            <c:spPr>
              <a:noFill/>
              <a:ln>
                <a:noFill/>
              </a:ln>
              <a:effectLst/>
            </c:sp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I группа от 0 до 5 лет</c:v>
                </c:pt>
                <c:pt idx="1">
                  <c:v>II группа от 6 до 20 лет</c:v>
                </c:pt>
                <c:pt idx="2">
                  <c:v>III группа от 21 года и больше</c:v>
                </c:pt>
              </c:strCache>
            </c:strRef>
          </c:cat>
          <c:val>
            <c:numRef>
              <c:f>Лист1!$C$2:$C$4</c:f>
              <c:numCache>
                <c:formatCode>0.0%</c:formatCode>
                <c:ptCount val="3"/>
                <c:pt idx="0">
                  <c:v>0</c:v>
                </c:pt>
                <c:pt idx="1">
                  <c:v>3.2000000000000008E-2</c:v>
                </c:pt>
                <c:pt idx="2">
                  <c:v>5.9000000000000004E-2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5-B264-4844-BD78-E1E61DF9D7D0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 Нехватка личных средств для оплаты обучения</c:v>
                </c:pt>
              </c:strCache>
            </c:strRef>
          </c:tx>
          <c:invertIfNegative val="0"/>
          <c:dLbls>
            <c:dLbl>
              <c:idx val="2"/>
              <c:layout>
                <c:manualLayout>
                  <c:x val="-8.5515766969535036E-3"/>
                  <c:y val="0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B264-4844-BD78-E1E61DF9D7D0}"/>
                </c:ext>
              </c:extLst>
            </c:dLbl>
            <c:spPr>
              <a:noFill/>
              <a:ln>
                <a:noFill/>
              </a:ln>
              <a:effectLst/>
            </c:sp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I группа от 0 до 5 лет</c:v>
                </c:pt>
                <c:pt idx="1">
                  <c:v>II группа от 6 до 20 лет</c:v>
                </c:pt>
                <c:pt idx="2">
                  <c:v>III группа от 21 года и больше</c:v>
                </c:pt>
              </c:strCache>
            </c:strRef>
          </c:cat>
          <c:val>
            <c:numRef>
              <c:f>Лист1!$D$2:$D$4</c:f>
              <c:numCache>
                <c:formatCode>0.0%</c:formatCode>
                <c:ptCount val="3"/>
                <c:pt idx="0">
                  <c:v>0.29200000000000004</c:v>
                </c:pt>
                <c:pt idx="1">
                  <c:v>0.23800000000000002</c:v>
                </c:pt>
                <c:pt idx="2">
                  <c:v>0.11799999999999999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7-B264-4844-BD78-E1E61DF9D7D0}"/>
            </c:ext>
          </c:extLst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Нехватка свободного времени 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>
                    <a:highlight>
                      <a:srgbClr val="FFFF00"/>
                    </a:highlight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I группа от 0 до 5 лет</c:v>
                </c:pt>
                <c:pt idx="1">
                  <c:v>II группа от 6 до 20 лет</c:v>
                </c:pt>
                <c:pt idx="2">
                  <c:v>III группа от 21 года и больше</c:v>
                </c:pt>
              </c:strCache>
            </c:strRef>
          </c:cat>
          <c:val>
            <c:numRef>
              <c:f>Лист1!$E$2:$E$4</c:f>
              <c:numCache>
                <c:formatCode>0.0%</c:formatCode>
                <c:ptCount val="3"/>
                <c:pt idx="0">
                  <c:v>0.45800000000000002</c:v>
                </c:pt>
                <c:pt idx="1">
                  <c:v>0.41300000000000003</c:v>
                </c:pt>
                <c:pt idx="2">
                  <c:v>0.41200000000000003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8-B264-4844-BD78-E1E61DF9D7D0}"/>
            </c:ext>
          </c:extLst>
        </c:ser>
        <c:ser>
          <c:idx val="4"/>
          <c:order val="4"/>
          <c:tx>
            <c:strRef>
              <c:f>Лист1!$F$1</c:f>
              <c:strCache>
                <c:ptCount val="1"/>
                <c:pt idx="0">
                  <c:v>Другое</c:v>
                </c:pt>
              </c:strCache>
            </c:strRef>
          </c:tx>
          <c:spPr>
            <a:solidFill>
              <a:srgbClr val="0070C0"/>
            </a:solidFill>
          </c:spPr>
          <c:invertIfNegative val="0"/>
          <c:dLbls>
            <c:dLbl>
              <c:idx val="2"/>
              <c:layout>
                <c:manualLayout>
                  <c:x val="2.2095960145150527E-3"/>
                  <c:y val="6.3405794840317208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B264-4844-BD78-E1E61DF9D7D0}"/>
                </c:ext>
              </c:extLst>
            </c:dLbl>
            <c:spPr>
              <a:noFill/>
              <a:ln>
                <a:noFill/>
              </a:ln>
              <a:effectLst/>
            </c:sp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I группа от 0 до 5 лет</c:v>
                </c:pt>
                <c:pt idx="1">
                  <c:v>II группа от 6 до 20 лет</c:v>
                </c:pt>
                <c:pt idx="2">
                  <c:v>III группа от 21 года и больше</c:v>
                </c:pt>
              </c:strCache>
            </c:strRef>
          </c:cat>
          <c:val>
            <c:numRef>
              <c:f>Лист1!$F$2:$F$4</c:f>
              <c:numCache>
                <c:formatCode>0.0%</c:formatCode>
                <c:ptCount val="3"/>
                <c:pt idx="0">
                  <c:v>0</c:v>
                </c:pt>
                <c:pt idx="1">
                  <c:v>3.2000000000000008E-2</c:v>
                </c:pt>
                <c:pt idx="2">
                  <c:v>2.9000000000000005E-2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A-B264-4844-BD78-E1E61DF9D7D0}"/>
            </c:ext>
          </c:extLst>
        </c:ser>
        <c:ser>
          <c:idx val="5"/>
          <c:order val="5"/>
          <c:tx>
            <c:strRef>
              <c:f>Лист1!$G$1</c:f>
              <c:strCache>
                <c:ptCount val="1"/>
                <c:pt idx="0">
                  <c:v>Затрудняетесь ответить</c:v>
                </c:pt>
              </c:strCache>
            </c:strRef>
          </c:tx>
          <c:invertIfNegative val="0"/>
          <c:dLbls>
            <c:dLbl>
              <c:idx val="2"/>
              <c:layout>
                <c:manualLayout>
                  <c:x val="0"/>
                  <c:y val="6.3405794840316054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B264-4844-BD78-E1E61DF9D7D0}"/>
                </c:ext>
              </c:extLst>
            </c:dLbl>
            <c:spPr>
              <a:noFill/>
              <a:ln>
                <a:noFill/>
              </a:ln>
              <a:effectLst/>
            </c:sp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I группа от 0 до 5 лет</c:v>
                </c:pt>
                <c:pt idx="1">
                  <c:v>II группа от 6 до 20 лет</c:v>
                </c:pt>
                <c:pt idx="2">
                  <c:v>III группа от 21 года и больше</c:v>
                </c:pt>
              </c:strCache>
            </c:strRef>
          </c:cat>
          <c:val>
            <c:numRef>
              <c:f>Лист1!$G$2:$G$4</c:f>
              <c:numCache>
                <c:formatCode>0.0%</c:formatCode>
                <c:ptCount val="3"/>
                <c:pt idx="0">
                  <c:v>8.3000000000000018E-2</c:v>
                </c:pt>
                <c:pt idx="1">
                  <c:v>9.5000000000000015E-2</c:v>
                </c:pt>
                <c:pt idx="2">
                  <c:v>0.14700000000000002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C-B264-4844-BD78-E1E61DF9D7D0}"/>
            </c:ext>
          </c:extLst>
        </c:ser>
        <c:ser>
          <c:idx val="6"/>
          <c:order val="6"/>
          <c:tx>
            <c:strRef>
              <c:f>Лист1!$H$1</c:f>
              <c:strCache>
                <c:ptCount val="1"/>
                <c:pt idx="0">
                  <c:v>Трудностей нет 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1.104798007257566E-2"/>
                  <c:y val="0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B264-4844-BD78-E1E61DF9D7D0}"/>
                </c:ext>
              </c:extLst>
            </c:dLbl>
            <c:dLbl>
              <c:idx val="2"/>
              <c:layout>
                <c:manualLayout>
                  <c:x val="4.4191920290302675E-3"/>
                  <c:y val="1.2681158968063209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B264-4844-BD78-E1E61DF9D7D0}"/>
                </c:ext>
              </c:extLst>
            </c:dLbl>
            <c:spPr>
              <a:noFill/>
              <a:ln>
                <a:noFill/>
              </a:ln>
              <a:effectLst/>
            </c:sp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I группа от 0 до 5 лет</c:v>
                </c:pt>
                <c:pt idx="1">
                  <c:v>II группа от 6 до 20 лет</c:v>
                </c:pt>
                <c:pt idx="2">
                  <c:v>III группа от 21 года и больше</c:v>
                </c:pt>
              </c:strCache>
            </c:strRef>
          </c:cat>
          <c:val>
            <c:numRef>
              <c:f>Лист1!$H$2:$H$4</c:f>
              <c:numCache>
                <c:formatCode>0.0%</c:formatCode>
                <c:ptCount val="3"/>
                <c:pt idx="0">
                  <c:v>4.200000000000001E-2</c:v>
                </c:pt>
                <c:pt idx="1">
                  <c:v>0.17400000000000002</c:v>
                </c:pt>
                <c:pt idx="2">
                  <c:v>0.17600000000000002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F-B264-4844-BD78-E1E61DF9D7D0}"/>
            </c:ext>
          </c:extLst>
        </c:ser>
        <c:ser>
          <c:idx val="7"/>
          <c:order val="7"/>
          <c:tx>
            <c:strRef>
              <c:f>Лист1!$I$1</c:f>
              <c:strCache>
                <c:ptCount val="1"/>
                <c:pt idx="0">
                  <c:v>Не видите необходимости в дополнительной подготовке</c:v>
                </c:pt>
              </c:strCache>
            </c:strRef>
          </c:tx>
          <c:spPr>
            <a:solidFill>
              <a:srgbClr val="FFFF0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I группа от 0 до 5 лет</c:v>
                </c:pt>
                <c:pt idx="1">
                  <c:v>II группа от 6 до 20 лет</c:v>
                </c:pt>
                <c:pt idx="2">
                  <c:v>III группа от 21 года и больше</c:v>
                </c:pt>
              </c:strCache>
            </c:strRef>
          </c:cat>
          <c:val>
            <c:numRef>
              <c:f>Лист1!$I$2:$I$4</c:f>
              <c:numCache>
                <c:formatCode>0.0%</c:formatCode>
                <c:ptCount val="3"/>
                <c:pt idx="0">
                  <c:v>0</c:v>
                </c:pt>
                <c:pt idx="1">
                  <c:v>0</c:v>
                </c:pt>
                <c:pt idx="2">
                  <c:v>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10-B264-4844-BD78-E1E61DF9D7D0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48526848"/>
        <c:axId val="48528384"/>
      </c:barChart>
      <c:catAx>
        <c:axId val="48526848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spPr>
          <a:noFill/>
          <a:ln w="9525" cap="flat" cmpd="sng" algn="ctr">
            <a:solidFill>
              <a:srgbClr val="5ECCF3">
                <a:shade val="95000"/>
                <a:satMod val="105000"/>
              </a:srgbClr>
            </a:solidFill>
            <a:prstDash val="solid"/>
          </a:ln>
          <a:effectLst/>
        </c:spPr>
        <c:txPr>
          <a:bodyPr/>
          <a:lstStyle/>
          <a:p>
            <a:pPr>
              <a:defRPr>
                <a:solidFill>
                  <a:sysClr val="windowText" lastClr="00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48528384"/>
        <c:crosses val="autoZero"/>
        <c:auto val="1"/>
        <c:lblAlgn val="ctr"/>
        <c:lblOffset val="10"/>
        <c:noMultiLvlLbl val="0"/>
      </c:catAx>
      <c:valAx>
        <c:axId val="48528384"/>
        <c:scaling>
          <c:orientation val="minMax"/>
        </c:scaling>
        <c:delete val="1"/>
        <c:axPos val="l"/>
        <c:majorGridlines/>
        <c:numFmt formatCode="0.0%" sourceLinked="1"/>
        <c:majorTickMark val="none"/>
        <c:minorTickMark val="none"/>
        <c:tickLblPos val="nextTo"/>
        <c:crossAx val="48526848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73036028382212137"/>
          <c:y val="3.1703689477839671E-2"/>
          <c:w val="0.25715913725357209"/>
          <c:h val="0.91396368136909711"/>
        </c:manualLayout>
      </c:layout>
      <c:overlay val="0"/>
      <c:txPr>
        <a:bodyPr/>
        <a:lstStyle/>
        <a:p>
          <a:pPr>
            <a:defRPr>
              <a:solidFill>
                <a:srgbClr val="002060"/>
              </a:solidFill>
            </a:defRPr>
          </a:pPr>
          <a:endParaRPr lang="ru-RU"/>
        </a:p>
      </c:txPr>
    </c:legend>
    <c:plotVisOnly val="1"/>
    <c:dispBlanksAs val="gap"/>
    <c:showDLblsOverMax val="0"/>
  </c:chart>
  <c:spPr>
    <a:noFill/>
  </c:spPr>
  <c:txPr>
    <a:bodyPr/>
    <a:lstStyle/>
    <a:p>
      <a:pPr>
        <a:defRPr sz="1200">
          <a:latin typeface="Times New Roman" pitchFamily="18" charset="0"/>
          <a:cs typeface="Times New Roman" pitchFamily="18" charset="0"/>
        </a:defRPr>
      </a:pPr>
      <a:endParaRPr lang="ru-RU"/>
    </a:p>
  </c:txPr>
  <c:externalData r:id="rId2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 sz="2000" i="1">
                <a:solidFill>
                  <a:srgbClr val="002060"/>
                </a:solidFill>
              </a:defRPr>
            </a:pPr>
            <a:r>
              <a:rPr lang="ru-RU" sz="2000" i="0" dirty="0">
                <a:solidFill>
                  <a:srgbClr val="002060"/>
                </a:solidFill>
              </a:rPr>
              <a:t>Врачи в поликлиниках</a:t>
            </a:r>
          </a:p>
        </c:rich>
      </c:tx>
      <c:layout>
        <c:manualLayout>
          <c:xMode val="edge"/>
          <c:yMode val="edge"/>
          <c:x val="0.14650603484858696"/>
          <c:y val="2.0605062110382023E-2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"/>
          <c:y val="0.11016260162601629"/>
          <c:w val="0.74626806037944782"/>
          <c:h val="0.8342865373535626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Отсутствие образовательных учреждений и/или программ нужного Вам профиля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I группа от 0 до 5 лет</c:v>
                </c:pt>
                <c:pt idx="1">
                  <c:v>II группа от 6 до 20 лет</c:v>
                </c:pt>
                <c:pt idx="2">
                  <c:v>III группа от 21 года и больше</c:v>
                </c:pt>
              </c:strCache>
            </c:strRef>
          </c:cat>
          <c:val>
            <c:numRef>
              <c:f>Лист1!$B$2:$B$4</c:f>
              <c:numCache>
                <c:formatCode>0.0%</c:formatCode>
                <c:ptCount val="3"/>
                <c:pt idx="0">
                  <c:v>5.7000000000000009E-2</c:v>
                </c:pt>
                <c:pt idx="1">
                  <c:v>4.5000000000000005E-2</c:v>
                </c:pt>
                <c:pt idx="2">
                  <c:v>3.0000000000000002E-2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1311-420B-9B26-FBF97EE877F8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 Дефицит  средств в данной организации 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6.6287880435453974E-3"/>
                  <c:y val="9.5108692260472884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311-420B-9B26-FBF97EE877F8}"/>
                </c:ext>
              </c:extLst>
            </c:dLbl>
            <c:dLbl>
              <c:idx val="1"/>
              <c:layout>
                <c:manualLayout>
                  <c:x val="2.2095960145151338E-3"/>
                  <c:y val="1.2681158968063207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1311-420B-9B26-FBF97EE877F8}"/>
                </c:ext>
              </c:extLst>
            </c:dLbl>
            <c:dLbl>
              <c:idx val="2"/>
              <c:layout>
                <c:manualLayout>
                  <c:x val="6.6287880435453974E-3"/>
                  <c:y val="1.2681158968063207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1311-420B-9B26-FBF97EE877F8}"/>
                </c:ext>
              </c:extLst>
            </c:dLbl>
            <c:spPr>
              <a:noFill/>
              <a:ln>
                <a:noFill/>
              </a:ln>
              <a:effectLst/>
            </c:sp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I группа от 0 до 5 лет</c:v>
                </c:pt>
                <c:pt idx="1">
                  <c:v>II группа от 6 до 20 лет</c:v>
                </c:pt>
                <c:pt idx="2">
                  <c:v>III группа от 21 года и больше</c:v>
                </c:pt>
              </c:strCache>
            </c:strRef>
          </c:cat>
          <c:val>
            <c:numRef>
              <c:f>Лист1!$C$2:$C$4</c:f>
              <c:numCache>
                <c:formatCode>0.0%</c:formatCode>
                <c:ptCount val="3"/>
                <c:pt idx="0">
                  <c:v>2.9000000000000001E-2</c:v>
                </c:pt>
                <c:pt idx="1">
                  <c:v>1.4999999999999998E-2</c:v>
                </c:pt>
                <c:pt idx="2">
                  <c:v>1.4999999999999998E-2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1311-420B-9B26-FBF97EE877F8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 Нехватка личных средств для оплаты обучения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I группа от 0 до 5 лет</c:v>
                </c:pt>
                <c:pt idx="1">
                  <c:v>II группа от 6 до 20 лет</c:v>
                </c:pt>
                <c:pt idx="2">
                  <c:v>III группа от 21 года и больше</c:v>
                </c:pt>
              </c:strCache>
            </c:strRef>
          </c:cat>
          <c:val>
            <c:numRef>
              <c:f>Лист1!$D$2:$D$4</c:f>
              <c:numCache>
                <c:formatCode>0.0%</c:formatCode>
                <c:ptCount val="3"/>
                <c:pt idx="0">
                  <c:v>0.25700000000000001</c:v>
                </c:pt>
                <c:pt idx="1">
                  <c:v>0.14900000000000002</c:v>
                </c:pt>
                <c:pt idx="2">
                  <c:v>0.10400000000000001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5-1311-420B-9B26-FBF97EE877F8}"/>
            </c:ext>
          </c:extLst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Нехватка свободного времени </c:v>
                </c:pt>
              </c:strCache>
            </c:strRef>
          </c:tx>
          <c:invertIfNegative val="0"/>
          <c:dLbls>
            <c:dLbl>
              <c:idx val="2"/>
              <c:layout>
                <c:manualLayout>
                  <c:x val="0"/>
                  <c:y val="9.5108692260474064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1311-420B-9B26-FBF97EE877F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>
                    <a:highlight>
                      <a:srgbClr val="FFFF00"/>
                    </a:highlight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I группа от 0 до 5 лет</c:v>
                </c:pt>
                <c:pt idx="1">
                  <c:v>II группа от 6 до 20 лет</c:v>
                </c:pt>
                <c:pt idx="2">
                  <c:v>III группа от 21 года и больше</c:v>
                </c:pt>
              </c:strCache>
            </c:strRef>
          </c:cat>
          <c:val>
            <c:numRef>
              <c:f>Лист1!$E$2:$E$4</c:f>
              <c:numCache>
                <c:formatCode>0.0%</c:formatCode>
                <c:ptCount val="3"/>
                <c:pt idx="0">
                  <c:v>0.45700000000000002</c:v>
                </c:pt>
                <c:pt idx="1">
                  <c:v>0.6120000000000001</c:v>
                </c:pt>
                <c:pt idx="2">
                  <c:v>0.56699999999999995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7-1311-420B-9B26-FBF97EE877F8}"/>
            </c:ext>
          </c:extLst>
        </c:ser>
        <c:ser>
          <c:idx val="4"/>
          <c:order val="4"/>
          <c:tx>
            <c:strRef>
              <c:f>Лист1!$F$1</c:f>
              <c:strCache>
                <c:ptCount val="1"/>
                <c:pt idx="0">
                  <c:v>Другое</c:v>
                </c:pt>
              </c:strCache>
            </c:strRef>
          </c:tx>
          <c:spPr>
            <a:solidFill>
              <a:srgbClr val="0070C0"/>
            </a:solidFill>
          </c:spPr>
          <c:invertIfNegative val="0"/>
          <c:dLbls>
            <c:dLbl>
              <c:idx val="0"/>
              <c:layout>
                <c:manualLayout>
                  <c:x val="0"/>
                  <c:y val="9.5108692260474064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1311-420B-9B26-FBF97EE877F8}"/>
                </c:ext>
              </c:extLst>
            </c:dLbl>
            <c:dLbl>
              <c:idx val="1"/>
              <c:layout>
                <c:manualLayout>
                  <c:x val="0"/>
                  <c:y val="1.5851448710078885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1311-420B-9B26-FBF97EE877F8}"/>
                </c:ext>
              </c:extLst>
            </c:dLbl>
            <c:dLbl>
              <c:idx val="2"/>
              <c:layout>
                <c:manualLayout>
                  <c:x val="-8.1017584610170701E-17"/>
                  <c:y val="1.2681158968063207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1311-420B-9B26-FBF97EE877F8}"/>
                </c:ext>
              </c:extLst>
            </c:dLbl>
            <c:spPr>
              <a:noFill/>
              <a:ln>
                <a:noFill/>
              </a:ln>
              <a:effectLst/>
            </c:sp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I группа от 0 до 5 лет</c:v>
                </c:pt>
                <c:pt idx="1">
                  <c:v>II группа от 6 до 20 лет</c:v>
                </c:pt>
                <c:pt idx="2">
                  <c:v>III группа от 21 года и больше</c:v>
                </c:pt>
              </c:strCache>
            </c:strRef>
          </c:cat>
          <c:val>
            <c:numRef>
              <c:f>Лист1!$F$2:$F$4</c:f>
              <c:numCache>
                <c:formatCode>0.0%</c:formatCode>
                <c:ptCount val="3"/>
                <c:pt idx="0">
                  <c:v>0</c:v>
                </c:pt>
                <c:pt idx="1">
                  <c:v>4.5000000000000005E-2</c:v>
                </c:pt>
                <c:pt idx="2">
                  <c:v>1.4999999999999998E-2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B-1311-420B-9B26-FBF97EE877F8}"/>
            </c:ext>
          </c:extLst>
        </c:ser>
        <c:ser>
          <c:idx val="5"/>
          <c:order val="5"/>
          <c:tx>
            <c:strRef>
              <c:f>Лист1!$G$1</c:f>
              <c:strCache>
                <c:ptCount val="1"/>
                <c:pt idx="0">
                  <c:v>Затрудняетесь ответить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I группа от 0 до 5 лет</c:v>
                </c:pt>
                <c:pt idx="1">
                  <c:v>II группа от 6 до 20 лет</c:v>
                </c:pt>
                <c:pt idx="2">
                  <c:v>III группа от 21 года и больше</c:v>
                </c:pt>
              </c:strCache>
            </c:strRef>
          </c:cat>
          <c:val>
            <c:numRef>
              <c:f>Лист1!$G$2:$G$4</c:f>
              <c:numCache>
                <c:formatCode>0.0%</c:formatCode>
                <c:ptCount val="3"/>
                <c:pt idx="0">
                  <c:v>0.2</c:v>
                </c:pt>
                <c:pt idx="1">
                  <c:v>6.0000000000000005E-2</c:v>
                </c:pt>
                <c:pt idx="2">
                  <c:v>0.10400000000000001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C-1311-420B-9B26-FBF97EE877F8}"/>
            </c:ext>
          </c:extLst>
        </c:ser>
        <c:ser>
          <c:idx val="6"/>
          <c:order val="6"/>
          <c:tx>
            <c:strRef>
              <c:f>Лист1!$H$1</c:f>
              <c:strCache>
                <c:ptCount val="1"/>
                <c:pt idx="0">
                  <c:v>Трудностей нет 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1.7676768116121056E-2"/>
                  <c:y val="1.5851448710079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1311-420B-9B26-FBF97EE877F8}"/>
                </c:ext>
              </c:extLst>
            </c:dLbl>
            <c:dLbl>
              <c:idx val="1"/>
              <c:layout>
                <c:manualLayout>
                  <c:x val="1.7676768116121056E-2"/>
                  <c:y val="0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1311-420B-9B26-FBF97EE877F8}"/>
                </c:ext>
              </c:extLst>
            </c:dLbl>
            <c:dLbl>
              <c:idx val="2"/>
              <c:layout>
                <c:manualLayout>
                  <c:x val="4.4191920290302675E-3"/>
                  <c:y val="9.5108692260474064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1311-420B-9B26-FBF97EE877F8}"/>
                </c:ext>
              </c:extLst>
            </c:dLbl>
            <c:spPr>
              <a:noFill/>
              <a:ln>
                <a:noFill/>
              </a:ln>
              <a:effectLst/>
            </c:sp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I группа от 0 до 5 лет</c:v>
                </c:pt>
                <c:pt idx="1">
                  <c:v>II группа от 6 до 20 лет</c:v>
                </c:pt>
                <c:pt idx="2">
                  <c:v>III группа от 21 года и больше</c:v>
                </c:pt>
              </c:strCache>
            </c:strRef>
          </c:cat>
          <c:val>
            <c:numRef>
              <c:f>Лист1!$H$2:$H$4</c:f>
              <c:numCache>
                <c:formatCode>0.0%</c:formatCode>
                <c:ptCount val="3"/>
                <c:pt idx="0">
                  <c:v>0</c:v>
                </c:pt>
                <c:pt idx="1">
                  <c:v>7.3999999999999996E-2</c:v>
                </c:pt>
                <c:pt idx="2">
                  <c:v>0.16500000000000001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10-1311-420B-9B26-FBF97EE877F8}"/>
            </c:ext>
          </c:extLst>
        </c:ser>
        <c:ser>
          <c:idx val="7"/>
          <c:order val="7"/>
          <c:tx>
            <c:strRef>
              <c:f>Лист1!$I$1</c:f>
              <c:strCache>
                <c:ptCount val="1"/>
                <c:pt idx="0">
                  <c:v>Не видите необходимости в дополнительной подготовке</c:v>
                </c:pt>
              </c:strCache>
            </c:strRef>
          </c:tx>
          <c:spPr>
            <a:solidFill>
              <a:srgbClr val="FFFF00"/>
            </a:solidFill>
          </c:spPr>
          <c:invertIfNegative val="0"/>
          <c:dLbls>
            <c:dLbl>
              <c:idx val="0"/>
              <c:delete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1311-420B-9B26-FBF97EE877F8}"/>
                </c:ext>
              </c:extLst>
            </c:dLbl>
            <c:dLbl>
              <c:idx val="2"/>
              <c:layout>
                <c:manualLayout>
                  <c:x val="1.1047980072575739E-2"/>
                  <c:y val="1.2681158968063207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1311-420B-9B26-FBF97EE877F8}"/>
                </c:ext>
              </c:extLst>
            </c:dLbl>
            <c:spPr>
              <a:noFill/>
              <a:ln>
                <a:noFill/>
              </a:ln>
              <a:effectLst/>
            </c:sp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I группа от 0 до 5 лет</c:v>
                </c:pt>
                <c:pt idx="1">
                  <c:v>II группа от 6 до 20 лет</c:v>
                </c:pt>
                <c:pt idx="2">
                  <c:v>III группа от 21 года и больше</c:v>
                </c:pt>
              </c:strCache>
            </c:strRef>
          </c:cat>
          <c:val>
            <c:numRef>
              <c:f>Лист1!$I$2:$I$4</c:f>
              <c:numCache>
                <c:formatCode>0.0%</c:formatCode>
                <c:ptCount val="3"/>
                <c:pt idx="0">
                  <c:v>0</c:v>
                </c:pt>
                <c:pt idx="1">
                  <c:v>0</c:v>
                </c:pt>
                <c:pt idx="2">
                  <c:v>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13-1311-420B-9B26-FBF97EE877F8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49345280"/>
        <c:axId val="49346816"/>
      </c:barChart>
      <c:catAx>
        <c:axId val="49345280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txPr>
          <a:bodyPr/>
          <a:lstStyle/>
          <a:p>
            <a:pPr>
              <a:defRPr b="1">
                <a:solidFill>
                  <a:srgbClr val="002060"/>
                </a:solidFill>
              </a:defRPr>
            </a:pPr>
            <a:endParaRPr lang="ru-RU"/>
          </a:p>
        </c:txPr>
        <c:crossAx val="49346816"/>
        <c:crosses val="autoZero"/>
        <c:auto val="1"/>
        <c:lblAlgn val="ctr"/>
        <c:lblOffset val="10"/>
        <c:noMultiLvlLbl val="0"/>
      </c:catAx>
      <c:valAx>
        <c:axId val="49346816"/>
        <c:scaling>
          <c:orientation val="minMax"/>
        </c:scaling>
        <c:delete val="1"/>
        <c:axPos val="l"/>
        <c:majorGridlines/>
        <c:numFmt formatCode="0.0%" sourceLinked="1"/>
        <c:majorTickMark val="none"/>
        <c:minorTickMark val="none"/>
        <c:tickLblPos val="nextTo"/>
        <c:crossAx val="49345280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75250825955585976"/>
          <c:y val="3.1703689477839671E-2"/>
          <c:w val="0.23501122826061221"/>
          <c:h val="0.96785850422734421"/>
        </c:manualLayout>
      </c:layout>
      <c:overlay val="0"/>
    </c:legend>
    <c:plotVisOnly val="1"/>
    <c:dispBlanksAs val="gap"/>
    <c:showDLblsOverMax val="0"/>
  </c:chart>
  <c:spPr>
    <a:noFill/>
  </c:spPr>
  <c:txPr>
    <a:bodyPr/>
    <a:lstStyle/>
    <a:p>
      <a:pPr>
        <a:defRPr sz="1200">
          <a:solidFill>
            <a:srgbClr val="002060"/>
          </a:solidFill>
          <a:latin typeface="Times New Roman" pitchFamily="18" charset="0"/>
          <a:cs typeface="Times New Roman" pitchFamily="18" charset="0"/>
        </a:defRPr>
      </a:pPr>
      <a:endParaRPr lang="ru-RU"/>
    </a:p>
  </c:txPr>
  <c:externalData r:id="rId2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 sz="2000" i="1">
                <a:solidFill>
                  <a:srgbClr val="002060"/>
                </a:solidFill>
              </a:defRPr>
            </a:pPr>
            <a:r>
              <a:rPr lang="ru-RU" sz="2000" i="0" dirty="0">
                <a:solidFill>
                  <a:srgbClr val="002060"/>
                </a:solidFill>
              </a:rPr>
              <a:t>Медсестры в больницах</a:t>
            </a:r>
          </a:p>
        </c:rich>
      </c:tx>
      <c:layout>
        <c:manualLayout>
          <c:xMode val="edge"/>
          <c:yMode val="edge"/>
          <c:x val="0.1542659442537099"/>
          <c:y val="1.9203680655055528E-2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"/>
          <c:y val="0.11016260162601629"/>
          <c:w val="0.7315647177413892"/>
          <c:h val="0.8342865373535626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Отсутствие образовательных учреждений и/или программ нужного Вам профиля</c:v>
                </c:pt>
              </c:strCache>
            </c:strRef>
          </c:tx>
          <c:invertIfNegative val="0"/>
          <c:dLbls>
            <c:dLbl>
              <c:idx val="1"/>
              <c:layout>
                <c:manualLayout>
                  <c:x val="-4.4223327805417382E-3"/>
                  <c:y val="9.5011876484561737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3835-4130-8A54-5CD8F954A0E2}"/>
                </c:ext>
              </c:extLst>
            </c:dLbl>
            <c:dLbl>
              <c:idx val="2"/>
              <c:layout>
                <c:manualLayout>
                  <c:x val="4.4191920290302675E-3"/>
                  <c:y val="0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835-4130-8A54-5CD8F954A0E2}"/>
                </c:ext>
              </c:extLst>
            </c:dLbl>
            <c:spPr>
              <a:noFill/>
              <a:ln>
                <a:noFill/>
              </a:ln>
              <a:effectLst/>
            </c:sp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I группа от 0 до 5 лет</c:v>
                </c:pt>
                <c:pt idx="1">
                  <c:v>II группа от 6 до 20 лет</c:v>
                </c:pt>
                <c:pt idx="2">
                  <c:v>III группа от 21 года и больше</c:v>
                </c:pt>
              </c:strCache>
            </c:strRef>
          </c:cat>
          <c:val>
            <c:numRef>
              <c:f>Лист1!$B$2:$B$4</c:f>
              <c:numCache>
                <c:formatCode>0.0%</c:formatCode>
                <c:ptCount val="3"/>
                <c:pt idx="0">
                  <c:v>6.900000000000002E-2</c:v>
                </c:pt>
                <c:pt idx="1">
                  <c:v>3.0000000000000002E-2</c:v>
                </c:pt>
                <c:pt idx="2">
                  <c:v>3.2000000000000008E-2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3835-4130-8A54-5CD8F954A0E2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 Дефицит  средств в данной организации 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1.4560582423296928E-2"/>
                  <c:y val="0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3835-4130-8A54-5CD8F954A0E2}"/>
                </c:ext>
              </c:extLst>
            </c:dLbl>
            <c:dLbl>
              <c:idx val="1"/>
              <c:layout>
                <c:manualLayout>
                  <c:x val="6.6287880435453974E-3"/>
                  <c:y val="6.3405794840316054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3835-4130-8A54-5CD8F954A0E2}"/>
                </c:ext>
              </c:extLst>
            </c:dLbl>
            <c:dLbl>
              <c:idx val="2"/>
              <c:layout>
                <c:manualLayout>
                  <c:x val="8.6198602317431264E-3"/>
                  <c:y val="1.5851199080965463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3835-4130-8A54-5CD8F954A0E2}"/>
                </c:ext>
              </c:extLst>
            </c:dLbl>
            <c:spPr>
              <a:noFill/>
              <a:ln>
                <a:noFill/>
              </a:ln>
              <a:effectLst/>
            </c:sp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I группа от 0 до 5 лет</c:v>
                </c:pt>
                <c:pt idx="1">
                  <c:v>II группа от 6 до 20 лет</c:v>
                </c:pt>
                <c:pt idx="2">
                  <c:v>III группа от 21 года и больше</c:v>
                </c:pt>
              </c:strCache>
            </c:strRef>
          </c:cat>
          <c:val>
            <c:numRef>
              <c:f>Лист1!$C$2:$C$4</c:f>
              <c:numCache>
                <c:formatCode>0.0%</c:formatCode>
                <c:ptCount val="3"/>
                <c:pt idx="0">
                  <c:v>3.4000000000000002E-2</c:v>
                </c:pt>
                <c:pt idx="1">
                  <c:v>1.0000000000000002E-2</c:v>
                </c:pt>
                <c:pt idx="2">
                  <c:v>2.1000000000000005E-2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6-3835-4130-8A54-5CD8F954A0E2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 Нехватка личных средств для оплаты обучения</c:v>
                </c:pt>
              </c:strCache>
            </c:strRef>
          </c:tx>
          <c:invertIfNegative val="0"/>
          <c:dLbls>
            <c:dLbl>
              <c:idx val="2"/>
              <c:layout>
                <c:manualLayout>
                  <c:x val="-8.5515766969535036E-3"/>
                  <c:y val="0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3835-4130-8A54-5CD8F954A0E2}"/>
                </c:ext>
              </c:extLst>
            </c:dLbl>
            <c:spPr>
              <a:noFill/>
              <a:ln>
                <a:noFill/>
              </a:ln>
              <a:effectLst/>
            </c:sp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I группа от 0 до 5 лет</c:v>
                </c:pt>
                <c:pt idx="1">
                  <c:v>II группа от 6 до 20 лет</c:v>
                </c:pt>
                <c:pt idx="2">
                  <c:v>III группа от 21 года и больше</c:v>
                </c:pt>
              </c:strCache>
            </c:strRef>
          </c:cat>
          <c:val>
            <c:numRef>
              <c:f>Лист1!$D$2:$D$4</c:f>
              <c:numCache>
                <c:formatCode>0.0%</c:formatCode>
                <c:ptCount val="3"/>
                <c:pt idx="0">
                  <c:v>0.20700000000000002</c:v>
                </c:pt>
                <c:pt idx="1">
                  <c:v>0.21800000000000003</c:v>
                </c:pt>
                <c:pt idx="2">
                  <c:v>0.223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8-3835-4130-8A54-5CD8F954A0E2}"/>
            </c:ext>
          </c:extLst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Нехватка свободного времени </c:v>
                </c:pt>
              </c:strCache>
            </c:strRef>
          </c:tx>
          <c:invertIfNegative val="0"/>
          <c:dLbls>
            <c:dLbl>
              <c:idx val="2"/>
              <c:layout>
                <c:manualLayout>
                  <c:x val="-1.104798007257566E-2"/>
                  <c:y val="0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3835-4130-8A54-5CD8F954A0E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>
                    <a:highlight>
                      <a:srgbClr val="FFFF00"/>
                    </a:highlight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I группа от 0 до 5 лет</c:v>
                </c:pt>
                <c:pt idx="1">
                  <c:v>II группа от 6 до 20 лет</c:v>
                </c:pt>
                <c:pt idx="2">
                  <c:v>III группа от 21 года и больше</c:v>
                </c:pt>
              </c:strCache>
            </c:strRef>
          </c:cat>
          <c:val>
            <c:numRef>
              <c:f>Лист1!$E$2:$E$4</c:f>
              <c:numCache>
                <c:formatCode>0.0%</c:formatCode>
                <c:ptCount val="3"/>
                <c:pt idx="0">
                  <c:v>0.24100000000000002</c:v>
                </c:pt>
                <c:pt idx="1">
                  <c:v>0.31700000000000006</c:v>
                </c:pt>
                <c:pt idx="2">
                  <c:v>0.30900000000000005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A-3835-4130-8A54-5CD8F954A0E2}"/>
            </c:ext>
          </c:extLst>
        </c:ser>
        <c:ser>
          <c:idx val="4"/>
          <c:order val="4"/>
          <c:tx>
            <c:strRef>
              <c:f>Лист1!$F$1</c:f>
              <c:strCache>
                <c:ptCount val="1"/>
                <c:pt idx="0">
                  <c:v>Другое</c:v>
                </c:pt>
              </c:strCache>
            </c:strRef>
          </c:tx>
          <c:spPr>
            <a:solidFill>
              <a:srgbClr val="0070C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I группа от 0 до 5 лет</c:v>
                </c:pt>
                <c:pt idx="1">
                  <c:v>II группа от 6 до 20 лет</c:v>
                </c:pt>
                <c:pt idx="2">
                  <c:v>III группа от 21 года и больше</c:v>
                </c:pt>
              </c:strCache>
            </c:strRef>
          </c:cat>
          <c:val>
            <c:numRef>
              <c:f>Лист1!$F$2:$F$4</c:f>
              <c:numCache>
                <c:formatCode>0.0%</c:formatCode>
                <c:ptCount val="3"/>
                <c:pt idx="0">
                  <c:v>0</c:v>
                </c:pt>
                <c:pt idx="1">
                  <c:v>0</c:v>
                </c:pt>
                <c:pt idx="2">
                  <c:v>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B-3835-4130-8A54-5CD8F954A0E2}"/>
            </c:ext>
          </c:extLst>
        </c:ser>
        <c:ser>
          <c:idx val="5"/>
          <c:order val="5"/>
          <c:tx>
            <c:strRef>
              <c:f>Лист1!$G$1</c:f>
              <c:strCache>
                <c:ptCount val="1"/>
                <c:pt idx="0">
                  <c:v>Затрудняетесь ответить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I группа от 0 до 5 лет</c:v>
                </c:pt>
                <c:pt idx="1">
                  <c:v>II группа от 6 до 20 лет</c:v>
                </c:pt>
                <c:pt idx="2">
                  <c:v>III группа от 21 года и больше</c:v>
                </c:pt>
              </c:strCache>
            </c:strRef>
          </c:cat>
          <c:val>
            <c:numRef>
              <c:f>Лист1!$G$2:$G$4</c:f>
              <c:numCache>
                <c:formatCode>0.0%</c:formatCode>
                <c:ptCount val="3"/>
                <c:pt idx="0">
                  <c:v>0.13800000000000001</c:v>
                </c:pt>
                <c:pt idx="1">
                  <c:v>0.13800000000000001</c:v>
                </c:pt>
                <c:pt idx="2">
                  <c:v>7.3999999999999996E-2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C-3835-4130-8A54-5CD8F954A0E2}"/>
            </c:ext>
          </c:extLst>
        </c:ser>
        <c:ser>
          <c:idx val="6"/>
          <c:order val="6"/>
          <c:tx>
            <c:strRef>
              <c:f>Лист1!$H$1</c:f>
              <c:strCache>
                <c:ptCount val="1"/>
                <c:pt idx="0">
                  <c:v>Трудностей нет 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1.104798007257566E-2"/>
                  <c:y val="0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3835-4130-8A54-5CD8F954A0E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>
                    <a:highlight>
                      <a:srgbClr val="FFFF00"/>
                    </a:highlight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I группа от 0 до 5 лет</c:v>
                </c:pt>
                <c:pt idx="1">
                  <c:v>II группа от 6 до 20 лет</c:v>
                </c:pt>
                <c:pt idx="2">
                  <c:v>III группа от 21 года и больше</c:v>
                </c:pt>
              </c:strCache>
            </c:strRef>
          </c:cat>
          <c:val>
            <c:numRef>
              <c:f>Лист1!$H$2:$H$4</c:f>
              <c:numCache>
                <c:formatCode>0.0%</c:formatCode>
                <c:ptCount val="3"/>
                <c:pt idx="0">
                  <c:v>0.20700000000000002</c:v>
                </c:pt>
                <c:pt idx="1">
                  <c:v>0.25700000000000001</c:v>
                </c:pt>
                <c:pt idx="2">
                  <c:v>0.32000000000000006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E-3835-4130-8A54-5CD8F954A0E2}"/>
            </c:ext>
          </c:extLst>
        </c:ser>
        <c:ser>
          <c:idx val="7"/>
          <c:order val="7"/>
          <c:tx>
            <c:strRef>
              <c:f>Лист1!$I$1</c:f>
              <c:strCache>
                <c:ptCount val="1"/>
                <c:pt idx="0">
                  <c:v>Не видите необходимости в дополнительной подготовке</c:v>
                </c:pt>
              </c:strCache>
            </c:strRef>
          </c:tx>
          <c:spPr>
            <a:solidFill>
              <a:srgbClr val="FFFF00"/>
            </a:solidFill>
          </c:spPr>
          <c:invertIfNegative val="0"/>
          <c:dLbls>
            <c:dLbl>
              <c:idx val="1"/>
              <c:layout>
                <c:manualLayout>
                  <c:x val="1.104798007257566E-2"/>
                  <c:y val="6.3405794840316054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3835-4130-8A54-5CD8F954A0E2}"/>
                </c:ext>
              </c:extLst>
            </c:dLbl>
            <c:spPr>
              <a:noFill/>
              <a:ln>
                <a:noFill/>
              </a:ln>
              <a:effectLst/>
            </c:sp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I группа от 0 до 5 лет</c:v>
                </c:pt>
                <c:pt idx="1">
                  <c:v>II группа от 6 до 20 лет</c:v>
                </c:pt>
                <c:pt idx="2">
                  <c:v>III группа от 21 года и больше</c:v>
                </c:pt>
              </c:strCache>
            </c:strRef>
          </c:cat>
          <c:val>
            <c:numRef>
              <c:f>Лист1!$I$2:$I$4</c:f>
              <c:numCache>
                <c:formatCode>0.0%</c:formatCode>
                <c:ptCount val="3"/>
                <c:pt idx="0">
                  <c:v>0.10400000000000001</c:v>
                </c:pt>
                <c:pt idx="1">
                  <c:v>3.0000000000000002E-2</c:v>
                </c:pt>
                <c:pt idx="2">
                  <c:v>2.1000000000000005E-2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10-3835-4130-8A54-5CD8F954A0E2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62753408"/>
        <c:axId val="62759296"/>
      </c:barChart>
      <c:catAx>
        <c:axId val="62753408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txPr>
          <a:bodyPr/>
          <a:lstStyle/>
          <a:p>
            <a:pPr>
              <a:defRPr b="1">
                <a:solidFill>
                  <a:srgbClr val="002060"/>
                </a:solidFill>
              </a:defRPr>
            </a:pPr>
            <a:endParaRPr lang="ru-RU"/>
          </a:p>
        </c:txPr>
        <c:crossAx val="62759296"/>
        <c:crosses val="autoZero"/>
        <c:auto val="1"/>
        <c:lblAlgn val="ctr"/>
        <c:lblOffset val="10"/>
        <c:noMultiLvlLbl val="0"/>
      </c:catAx>
      <c:valAx>
        <c:axId val="62759296"/>
        <c:scaling>
          <c:orientation val="minMax"/>
        </c:scaling>
        <c:delete val="1"/>
        <c:axPos val="l"/>
        <c:majorGridlines/>
        <c:numFmt formatCode="0.0%" sourceLinked="1"/>
        <c:majorTickMark val="none"/>
        <c:minorTickMark val="none"/>
        <c:tickLblPos val="nextTo"/>
        <c:crossAx val="62753408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75568884396765323"/>
          <c:y val="3.1703689477839671E-2"/>
          <c:w val="0.2443111560323469"/>
          <c:h val="0.95030109015530173"/>
        </c:manualLayout>
      </c:layout>
      <c:overlay val="0"/>
      <c:spPr>
        <a:noFill/>
      </c:spPr>
      <c:txPr>
        <a:bodyPr/>
        <a:lstStyle/>
        <a:p>
          <a:pPr>
            <a:defRPr>
              <a:solidFill>
                <a:srgbClr val="002060"/>
              </a:solidFill>
            </a:defRPr>
          </a:pPr>
          <a:endParaRPr lang="ru-RU"/>
        </a:p>
      </c:txPr>
    </c:legend>
    <c:plotVisOnly val="1"/>
    <c:dispBlanksAs val="gap"/>
    <c:showDLblsOverMax val="0"/>
  </c:chart>
  <c:spPr>
    <a:noFill/>
  </c:spPr>
  <c:txPr>
    <a:bodyPr/>
    <a:lstStyle/>
    <a:p>
      <a:pPr>
        <a:defRPr sz="1200">
          <a:latin typeface="Times New Roman" pitchFamily="18" charset="0"/>
          <a:cs typeface="Times New Roman" pitchFamily="18" charset="0"/>
        </a:defRPr>
      </a:pPr>
      <a:endParaRPr lang="ru-RU"/>
    </a:p>
  </c:txPr>
  <c:externalData r:id="rId2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 sz="2000" b="1" i="1">
                <a:solidFill>
                  <a:srgbClr val="002060"/>
                </a:solidFill>
              </a:defRPr>
            </a:pPr>
            <a:r>
              <a:rPr lang="ru-RU" sz="2000" b="1" i="0" dirty="0">
                <a:solidFill>
                  <a:srgbClr val="002060"/>
                </a:solidFill>
              </a:rPr>
              <a:t>Медсестры в поликлиниках</a:t>
            </a:r>
          </a:p>
        </c:rich>
      </c:tx>
      <c:layout>
        <c:manualLayout>
          <c:xMode val="edge"/>
          <c:yMode val="edge"/>
          <c:x val="0.10384854779341457"/>
          <c:y val="1.3227696922564158E-2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"/>
          <c:y val="7.4888727641373165E-2"/>
          <c:w val="0.73759416075809425"/>
          <c:h val="0.8695603266303744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Отсутствие образовательных учреждений и/или программ нужного Вам профиля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8.8383840580605298E-3"/>
                  <c:y val="0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4900-4527-B72F-1637EF657661}"/>
                </c:ext>
              </c:extLst>
            </c:dLbl>
            <c:dLbl>
              <c:idx val="1"/>
              <c:layout>
                <c:manualLayout>
                  <c:x val="-4.4223327805417382E-3"/>
                  <c:y val="9.5011876484561737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4900-4527-B72F-1637EF657661}"/>
                </c:ext>
              </c:extLst>
            </c:dLbl>
            <c:dLbl>
              <c:idx val="2"/>
              <c:layout>
                <c:manualLayout>
                  <c:x val="0"/>
                  <c:y val="3.1702897420158018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4900-4527-B72F-1637EF657661}"/>
                </c:ext>
              </c:extLst>
            </c:dLbl>
            <c:spPr>
              <a:noFill/>
              <a:ln>
                <a:noFill/>
              </a:ln>
              <a:effectLst/>
            </c:sp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I группа от 0 до 5 лет</c:v>
                </c:pt>
                <c:pt idx="1">
                  <c:v>II группа от 6 до 20 лет</c:v>
                </c:pt>
                <c:pt idx="2">
                  <c:v>III группа от 21 года и больше</c:v>
                </c:pt>
              </c:strCache>
            </c:strRef>
          </c:cat>
          <c:val>
            <c:numRef>
              <c:f>Лист1!$B$2:$B$4</c:f>
              <c:numCache>
                <c:formatCode>0.0%</c:formatCode>
                <c:ptCount val="3"/>
                <c:pt idx="0">
                  <c:v>0</c:v>
                </c:pt>
                <c:pt idx="1">
                  <c:v>6.2000000000000006E-2</c:v>
                </c:pt>
                <c:pt idx="2">
                  <c:v>2.0000000000000004E-2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4900-4527-B72F-1637EF657661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 Дефицит  средств в данной организации </c:v>
                </c:pt>
              </c:strCache>
            </c:strRef>
          </c:tx>
          <c:invertIfNegative val="0"/>
          <c:dLbls>
            <c:dLbl>
              <c:idx val="0"/>
              <c:delete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4900-4527-B72F-1637EF657661}"/>
                </c:ext>
              </c:extLst>
            </c:dLbl>
            <c:dLbl>
              <c:idx val="2"/>
              <c:layout>
                <c:manualLayout>
                  <c:x val="6.4102642172279957E-3"/>
                  <c:y val="1.5851448710079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4900-4527-B72F-1637EF657661}"/>
                </c:ext>
              </c:extLst>
            </c:dLbl>
            <c:spPr>
              <a:noFill/>
              <a:ln>
                <a:noFill/>
              </a:ln>
              <a:effectLst/>
            </c:sp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I группа от 0 до 5 лет</c:v>
                </c:pt>
                <c:pt idx="1">
                  <c:v>II группа от 6 до 20 лет</c:v>
                </c:pt>
                <c:pt idx="2">
                  <c:v>III группа от 21 года и больше</c:v>
                </c:pt>
              </c:strCache>
            </c:strRef>
          </c:cat>
          <c:val>
            <c:numRef>
              <c:f>Лист1!$C$2:$C$4</c:f>
              <c:numCache>
                <c:formatCode>0.0%</c:formatCode>
                <c:ptCount val="3"/>
                <c:pt idx="0">
                  <c:v>0</c:v>
                </c:pt>
                <c:pt idx="1">
                  <c:v>1.4999999999999998E-2</c:v>
                </c:pt>
                <c:pt idx="2">
                  <c:v>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6-4900-4527-B72F-1637EF657661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 Нехватка личных средств для оплаты обучения</c:v>
                </c:pt>
              </c:strCache>
            </c:strRef>
          </c:tx>
          <c:invertIfNegative val="0"/>
          <c:dLbls>
            <c:dLbl>
              <c:idx val="2"/>
              <c:layout>
                <c:manualLayout>
                  <c:x val="-8.5515766969535036E-3"/>
                  <c:y val="0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4900-4527-B72F-1637EF657661}"/>
                </c:ext>
              </c:extLst>
            </c:dLbl>
            <c:spPr>
              <a:noFill/>
              <a:ln>
                <a:noFill/>
              </a:ln>
              <a:effectLst/>
            </c:sp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I группа от 0 до 5 лет</c:v>
                </c:pt>
                <c:pt idx="1">
                  <c:v>II группа от 6 до 20 лет</c:v>
                </c:pt>
                <c:pt idx="2">
                  <c:v>III группа от 21 года и больше</c:v>
                </c:pt>
              </c:strCache>
            </c:strRef>
          </c:cat>
          <c:val>
            <c:numRef>
              <c:f>Лист1!$D$2:$D$4</c:f>
              <c:numCache>
                <c:formatCode>0.0%</c:formatCode>
                <c:ptCount val="3"/>
                <c:pt idx="0">
                  <c:v>0.27800000000000002</c:v>
                </c:pt>
                <c:pt idx="1">
                  <c:v>0.26200000000000001</c:v>
                </c:pt>
                <c:pt idx="2">
                  <c:v>0.16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8-4900-4527-B72F-1637EF657661}"/>
            </c:ext>
          </c:extLst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Нехватка свободного времени </c:v>
                </c:pt>
              </c:strCache>
            </c:strRef>
          </c:tx>
          <c:invertIfNegative val="0"/>
          <c:dLbls>
            <c:dLbl>
              <c:idx val="2"/>
              <c:layout>
                <c:manualLayout>
                  <c:x val="2.2095960145151338E-3"/>
                  <c:y val="-3.1702897420158018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4900-4527-B72F-1637EF65766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>
                    <a:highlight>
                      <a:srgbClr val="FFFF00"/>
                    </a:highlight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I группа от 0 до 5 лет</c:v>
                </c:pt>
                <c:pt idx="1">
                  <c:v>II группа от 6 до 20 лет</c:v>
                </c:pt>
                <c:pt idx="2">
                  <c:v>III группа от 21 года и больше</c:v>
                </c:pt>
              </c:strCache>
            </c:strRef>
          </c:cat>
          <c:val>
            <c:numRef>
              <c:f>Лист1!$E$2:$E$4</c:f>
              <c:numCache>
                <c:formatCode>0.0%</c:formatCode>
                <c:ptCount val="3"/>
                <c:pt idx="0">
                  <c:v>0.33300000000000007</c:v>
                </c:pt>
                <c:pt idx="1">
                  <c:v>0.44600000000000001</c:v>
                </c:pt>
                <c:pt idx="2">
                  <c:v>0.4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A-4900-4527-B72F-1637EF657661}"/>
            </c:ext>
          </c:extLst>
        </c:ser>
        <c:ser>
          <c:idx val="4"/>
          <c:order val="4"/>
          <c:tx>
            <c:strRef>
              <c:f>Лист1!$F$1</c:f>
              <c:strCache>
                <c:ptCount val="1"/>
                <c:pt idx="0">
                  <c:v>Другое</c:v>
                </c:pt>
              </c:strCache>
            </c:strRef>
          </c:tx>
          <c:spPr>
            <a:solidFill>
              <a:srgbClr val="0070C0"/>
            </a:solidFill>
          </c:spPr>
          <c:invertIfNegative val="0"/>
          <c:dLbls>
            <c:dLbl>
              <c:idx val="0"/>
              <c:layout>
                <c:manualLayout>
                  <c:x val="1.3257576087090791E-2"/>
                  <c:y val="0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4900-4527-B72F-1637EF657661}"/>
                </c:ext>
              </c:extLst>
            </c:dLbl>
            <c:dLbl>
              <c:idx val="1"/>
              <c:layout>
                <c:manualLayout>
                  <c:x val="0"/>
                  <c:y val="9.5108692260474064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4900-4527-B72F-1637EF657661}"/>
                </c:ext>
              </c:extLst>
            </c:dLbl>
            <c:dLbl>
              <c:idx val="2"/>
              <c:layout>
                <c:manualLayout>
                  <c:x val="-8.1017584610170701E-17"/>
                  <c:y val="6.3405794840316054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4900-4527-B72F-1637EF657661}"/>
                </c:ext>
              </c:extLst>
            </c:dLbl>
            <c:spPr>
              <a:noFill/>
              <a:ln>
                <a:noFill/>
              </a:ln>
              <a:effectLst/>
            </c:sp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I группа от 0 до 5 лет</c:v>
                </c:pt>
                <c:pt idx="1">
                  <c:v>II группа от 6 до 20 лет</c:v>
                </c:pt>
                <c:pt idx="2">
                  <c:v>III группа от 21 года и больше</c:v>
                </c:pt>
              </c:strCache>
            </c:strRef>
          </c:cat>
          <c:val>
            <c:numRef>
              <c:f>Лист1!$F$2:$F$4</c:f>
              <c:numCache>
                <c:formatCode>0.0%</c:formatCode>
                <c:ptCount val="3"/>
                <c:pt idx="0">
                  <c:v>5.6000000000000001E-2</c:v>
                </c:pt>
                <c:pt idx="1">
                  <c:v>0</c:v>
                </c:pt>
                <c:pt idx="2">
                  <c:v>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E-4900-4527-B72F-1637EF657661}"/>
            </c:ext>
          </c:extLst>
        </c:ser>
        <c:ser>
          <c:idx val="5"/>
          <c:order val="5"/>
          <c:tx>
            <c:strRef>
              <c:f>Лист1!$G$1</c:f>
              <c:strCache>
                <c:ptCount val="1"/>
                <c:pt idx="0">
                  <c:v>Затрудняетесь ответить</c:v>
                </c:pt>
              </c:strCache>
            </c:strRef>
          </c:tx>
          <c:invertIfNegative val="0"/>
          <c:dLbls>
            <c:dLbl>
              <c:idx val="0"/>
              <c:delete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4900-4527-B72F-1637EF657661}"/>
                </c:ext>
              </c:extLst>
            </c:dLbl>
            <c:spPr>
              <a:noFill/>
              <a:ln>
                <a:noFill/>
              </a:ln>
              <a:effectLst/>
            </c:sp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I группа от 0 до 5 лет</c:v>
                </c:pt>
                <c:pt idx="1">
                  <c:v>II группа от 6 до 20 лет</c:v>
                </c:pt>
                <c:pt idx="2">
                  <c:v>III группа от 21 года и больше</c:v>
                </c:pt>
              </c:strCache>
            </c:strRef>
          </c:cat>
          <c:val>
            <c:numRef>
              <c:f>Лист1!$G$2:$G$4</c:f>
              <c:numCache>
                <c:formatCode>0.0%</c:formatCode>
                <c:ptCount val="3"/>
                <c:pt idx="0">
                  <c:v>5.6000000000000001E-2</c:v>
                </c:pt>
                <c:pt idx="1">
                  <c:v>6.2000000000000006E-2</c:v>
                </c:pt>
                <c:pt idx="2">
                  <c:v>0.12000000000000001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10-4900-4527-B72F-1637EF657661}"/>
            </c:ext>
          </c:extLst>
        </c:ser>
        <c:ser>
          <c:idx val="6"/>
          <c:order val="6"/>
          <c:tx>
            <c:strRef>
              <c:f>Лист1!$H$1</c:f>
              <c:strCache>
                <c:ptCount val="1"/>
                <c:pt idx="0">
                  <c:v>Трудностей нет 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1.104798007257566E-2"/>
                  <c:y val="0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4900-4527-B72F-1637EF657661}"/>
                </c:ext>
              </c:extLst>
            </c:dLbl>
            <c:spPr>
              <a:noFill/>
              <a:ln>
                <a:noFill/>
              </a:ln>
              <a:effectLst/>
            </c:sp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I группа от 0 до 5 лет</c:v>
                </c:pt>
                <c:pt idx="1">
                  <c:v>II группа от 6 до 20 лет</c:v>
                </c:pt>
                <c:pt idx="2">
                  <c:v>III группа от 21 года и больше</c:v>
                </c:pt>
              </c:strCache>
            </c:strRef>
          </c:cat>
          <c:val>
            <c:numRef>
              <c:f>Лист1!$H$2:$H$4</c:f>
              <c:numCache>
                <c:formatCode>0.0%</c:formatCode>
                <c:ptCount val="3"/>
                <c:pt idx="0">
                  <c:v>0.111</c:v>
                </c:pt>
                <c:pt idx="1">
                  <c:v>0.13800000000000001</c:v>
                </c:pt>
                <c:pt idx="2">
                  <c:v>0.2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12-4900-4527-B72F-1637EF657661}"/>
            </c:ext>
          </c:extLst>
        </c:ser>
        <c:ser>
          <c:idx val="7"/>
          <c:order val="7"/>
          <c:tx>
            <c:strRef>
              <c:f>Лист1!$I$1</c:f>
              <c:strCache>
                <c:ptCount val="1"/>
                <c:pt idx="0">
                  <c:v>Не видите необходимости в дополнительной подготовке</c:v>
                </c:pt>
              </c:strCache>
            </c:strRef>
          </c:tx>
          <c:spPr>
            <a:solidFill>
              <a:srgbClr val="FFFF00"/>
            </a:solidFill>
          </c:spPr>
          <c:invertIfNegative val="0"/>
          <c:dLbls>
            <c:dLbl>
              <c:idx val="2"/>
              <c:layout>
                <c:manualLayout>
                  <c:x val="6.6287880435453974E-3"/>
                  <c:y val="9.5108692260474064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4900-4527-B72F-1637EF657661}"/>
                </c:ext>
              </c:extLst>
            </c:dLbl>
            <c:spPr>
              <a:noFill/>
              <a:ln>
                <a:noFill/>
              </a:ln>
              <a:effectLst/>
            </c:sp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I группа от 0 до 5 лет</c:v>
                </c:pt>
                <c:pt idx="1">
                  <c:v>II группа от 6 до 20 лет</c:v>
                </c:pt>
                <c:pt idx="2">
                  <c:v>III группа от 21 года и больше</c:v>
                </c:pt>
              </c:strCache>
            </c:strRef>
          </c:cat>
          <c:val>
            <c:numRef>
              <c:f>Лист1!$I$2:$I$4</c:f>
              <c:numCache>
                <c:formatCode>0.0%</c:formatCode>
                <c:ptCount val="3"/>
                <c:pt idx="0">
                  <c:v>0.16600000000000001</c:v>
                </c:pt>
                <c:pt idx="1">
                  <c:v>1.4999999999999998E-2</c:v>
                </c:pt>
                <c:pt idx="2">
                  <c:v>0.1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14-4900-4527-B72F-1637EF657661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62900480"/>
        <c:axId val="62468096"/>
      </c:barChart>
      <c:catAx>
        <c:axId val="62900480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txPr>
          <a:bodyPr/>
          <a:lstStyle/>
          <a:p>
            <a:pPr>
              <a:defRPr b="1">
                <a:solidFill>
                  <a:srgbClr val="002060"/>
                </a:solidFill>
              </a:defRPr>
            </a:pPr>
            <a:endParaRPr lang="ru-RU"/>
          </a:p>
        </c:txPr>
        <c:crossAx val="62468096"/>
        <c:crosses val="autoZero"/>
        <c:auto val="1"/>
        <c:lblAlgn val="ctr"/>
        <c:lblOffset val="10"/>
        <c:noMultiLvlLbl val="0"/>
      </c:catAx>
      <c:valAx>
        <c:axId val="62468096"/>
        <c:scaling>
          <c:orientation val="minMax"/>
        </c:scaling>
        <c:delete val="1"/>
        <c:axPos val="l"/>
        <c:majorGridlines/>
        <c:numFmt formatCode="0.0%" sourceLinked="1"/>
        <c:majorTickMark val="none"/>
        <c:minorTickMark val="none"/>
        <c:tickLblPos val="nextTo"/>
        <c:crossAx val="62900480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75250825955585976"/>
          <c:y val="8.3914287301410954E-4"/>
          <c:w val="0.23934817807128903"/>
          <c:h val="0.96246528163537381"/>
        </c:manualLayout>
      </c:layout>
      <c:overlay val="0"/>
      <c:spPr>
        <a:noFill/>
      </c:spPr>
      <c:txPr>
        <a:bodyPr/>
        <a:lstStyle/>
        <a:p>
          <a:pPr>
            <a:defRPr>
              <a:solidFill>
                <a:srgbClr val="002060"/>
              </a:solidFill>
            </a:defRPr>
          </a:pPr>
          <a:endParaRPr lang="ru-RU"/>
        </a:p>
      </c:txPr>
    </c:legend>
    <c:plotVisOnly val="1"/>
    <c:dispBlanksAs val="gap"/>
    <c:showDLblsOverMax val="0"/>
  </c:chart>
  <c:spPr>
    <a:noFill/>
  </c:spPr>
  <c:txPr>
    <a:bodyPr/>
    <a:lstStyle/>
    <a:p>
      <a:pPr>
        <a:defRPr sz="1200">
          <a:latin typeface="Times New Roman" pitchFamily="18" charset="0"/>
          <a:cs typeface="Times New Roman" pitchFamily="18" charset="0"/>
        </a:defRPr>
      </a:pPr>
      <a:endParaRPr lang="ru-RU"/>
    </a:p>
  </c:txPr>
  <c:externalData r:id="rId2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 sz="2000" b="1" i="1">
                <a:solidFill>
                  <a:schemeClr val="accent6">
                    <a:lumMod val="50000"/>
                  </a:schemeClr>
                </a:solidFill>
              </a:defRPr>
            </a:pPr>
            <a:r>
              <a:rPr lang="ru-RU" sz="2000" b="1" i="0" dirty="0">
                <a:solidFill>
                  <a:schemeClr val="tx1"/>
                </a:solidFill>
              </a:rPr>
              <a:t>Врачи в больницах</a:t>
            </a:r>
          </a:p>
        </c:rich>
      </c:tx>
      <c:layout>
        <c:manualLayout>
          <c:xMode val="edge"/>
          <c:yMode val="edge"/>
          <c:x val="0.17211930914779958"/>
          <c:y val="0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"/>
          <c:y val="5.6819037147949315E-2"/>
          <c:w val="0.73759416075809425"/>
          <c:h val="0.8876300742743933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Сфера Вашей специальности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I группа от 0 до 5 лет</c:v>
                </c:pt>
                <c:pt idx="1">
                  <c:v>II группа от 6 до 20 лет</c:v>
                </c:pt>
                <c:pt idx="2">
                  <c:v>III группа от 21 года и больше</c:v>
                </c:pt>
              </c:strCache>
            </c:strRef>
          </c:cat>
          <c:val>
            <c:numRef>
              <c:f>Лист1!$B$2:$B$4</c:f>
              <c:numCache>
                <c:formatCode>0.0%</c:formatCode>
                <c:ptCount val="3"/>
                <c:pt idx="0">
                  <c:v>0.2</c:v>
                </c:pt>
                <c:pt idx="1">
                  <c:v>0.23600000000000002</c:v>
                </c:pt>
                <c:pt idx="2">
                  <c:v>0.20600000000000002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B2AE-41FA-81A3-BB3C70229ACF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Широкий круг медицинских вопросов</c:v>
                </c:pt>
              </c:strCache>
            </c:strRef>
          </c:tx>
          <c:invertIfNegative val="0"/>
          <c:dLbls>
            <c:dLbl>
              <c:idx val="1"/>
              <c:layout>
                <c:manualLayout>
                  <c:x val="1.7569546120058531E-2"/>
                  <c:y val="6.3341250989707052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2AE-41FA-81A3-BB3C70229ACF}"/>
                </c:ext>
              </c:extLst>
            </c:dLbl>
            <c:spPr>
              <a:noFill/>
              <a:ln>
                <a:noFill/>
              </a:ln>
              <a:effectLst/>
            </c:sp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I группа от 0 до 5 лет</c:v>
                </c:pt>
                <c:pt idx="1">
                  <c:v>II группа от 6 до 20 лет</c:v>
                </c:pt>
                <c:pt idx="2">
                  <c:v>III группа от 21 года и больше</c:v>
                </c:pt>
              </c:strCache>
            </c:strRef>
          </c:cat>
          <c:val>
            <c:numRef>
              <c:f>Лист1!$C$2:$C$4</c:f>
              <c:numCache>
                <c:formatCode>0.0%</c:formatCode>
                <c:ptCount val="3"/>
                <c:pt idx="0">
                  <c:v>0.32000000000000006</c:v>
                </c:pt>
                <c:pt idx="1">
                  <c:v>0.21900000000000003</c:v>
                </c:pt>
                <c:pt idx="2">
                  <c:v>0.17400000000000002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B2AE-41FA-81A3-BB3C70229ACF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Техническая работа с медицинским оборудованием, приборами 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I группа от 0 до 5 лет</c:v>
                </c:pt>
                <c:pt idx="1">
                  <c:v>II группа от 6 до 20 лет</c:v>
                </c:pt>
                <c:pt idx="2">
                  <c:v>III группа от 21 года и больше</c:v>
                </c:pt>
              </c:strCache>
            </c:strRef>
          </c:cat>
          <c:val>
            <c:numRef>
              <c:f>Лист1!$D$2:$D$4</c:f>
              <c:numCache>
                <c:formatCode>0.0%</c:formatCode>
                <c:ptCount val="3"/>
                <c:pt idx="0">
                  <c:v>6.0000000000000005E-2</c:v>
                </c:pt>
                <c:pt idx="1">
                  <c:v>9.1000000000000025E-2</c:v>
                </c:pt>
                <c:pt idx="2">
                  <c:v>0.111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B2AE-41FA-81A3-BB3C70229ACF}"/>
            </c:ext>
          </c:extLst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Законодательная и правоприменительная практика в здравоохранении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I группа от 0 до 5 лет</c:v>
                </c:pt>
                <c:pt idx="1">
                  <c:v>II группа от 6 до 20 лет</c:v>
                </c:pt>
                <c:pt idx="2">
                  <c:v>III группа от 21 года и больше</c:v>
                </c:pt>
              </c:strCache>
            </c:strRef>
          </c:cat>
          <c:val>
            <c:numRef>
              <c:f>Лист1!$E$2:$E$4</c:f>
              <c:numCache>
                <c:formatCode>0.0%</c:formatCode>
                <c:ptCount val="3"/>
                <c:pt idx="0">
                  <c:v>0.18000000000000002</c:v>
                </c:pt>
                <c:pt idx="1">
                  <c:v>0.13600000000000001</c:v>
                </c:pt>
                <c:pt idx="2">
                  <c:v>0.14300000000000002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B2AE-41FA-81A3-BB3C70229ACF}"/>
            </c:ext>
          </c:extLst>
        </c:ser>
        <c:ser>
          <c:idx val="4"/>
          <c:order val="4"/>
          <c:tx>
            <c:strRef>
              <c:f>Лист1!$F$1</c:f>
              <c:strCache>
                <c:ptCount val="1"/>
                <c:pt idx="0">
                  <c:v>Управление и работа с персоналом</c:v>
                </c:pt>
              </c:strCache>
            </c:strRef>
          </c:tx>
          <c:spPr>
            <a:solidFill>
              <a:srgbClr val="70AD47">
                <a:lumMod val="50000"/>
              </a:srgbClr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I группа от 0 до 5 лет</c:v>
                </c:pt>
                <c:pt idx="1">
                  <c:v>II группа от 6 до 20 лет</c:v>
                </c:pt>
                <c:pt idx="2">
                  <c:v>III группа от 21 года и больше</c:v>
                </c:pt>
              </c:strCache>
            </c:strRef>
          </c:cat>
          <c:val>
            <c:numRef>
              <c:f>Лист1!$F$2:$F$4</c:f>
              <c:numCache>
                <c:formatCode>0.0%</c:formatCode>
                <c:ptCount val="3"/>
                <c:pt idx="0">
                  <c:v>0</c:v>
                </c:pt>
                <c:pt idx="1">
                  <c:v>0.10900000000000001</c:v>
                </c:pt>
                <c:pt idx="2">
                  <c:v>0.111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5-B2AE-41FA-81A3-BB3C70229ACF}"/>
            </c:ext>
          </c:extLst>
        </c:ser>
        <c:ser>
          <c:idx val="5"/>
          <c:order val="5"/>
          <c:tx>
            <c:strRef>
              <c:f>Лист1!$G$1</c:f>
              <c:strCache>
                <c:ptCount val="1"/>
                <c:pt idx="0">
                  <c:v>Иностранные языки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I группа от 0 до 5 лет</c:v>
                </c:pt>
                <c:pt idx="1">
                  <c:v>II группа от 6 до 20 лет</c:v>
                </c:pt>
                <c:pt idx="2">
                  <c:v>III группа от 21 года и больше</c:v>
                </c:pt>
              </c:strCache>
            </c:strRef>
          </c:cat>
          <c:val>
            <c:numRef>
              <c:f>Лист1!$G$2:$G$4</c:f>
              <c:numCache>
                <c:formatCode>0.0%</c:formatCode>
                <c:ptCount val="3"/>
                <c:pt idx="0">
                  <c:v>0.22</c:v>
                </c:pt>
                <c:pt idx="1">
                  <c:v>0.16400000000000001</c:v>
                </c:pt>
                <c:pt idx="2">
                  <c:v>0.15900000000000003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6-B2AE-41FA-81A3-BB3C70229ACF}"/>
            </c:ext>
          </c:extLst>
        </c:ser>
        <c:ser>
          <c:idx val="6"/>
          <c:order val="6"/>
          <c:tx>
            <c:strRef>
              <c:f>Лист1!$H$1</c:f>
              <c:strCache>
                <c:ptCount val="1"/>
                <c:pt idx="0">
                  <c:v>Сфера IT, освоение специализированных компьютерных программ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I группа от 0 до 5 лет</c:v>
                </c:pt>
                <c:pt idx="1">
                  <c:v>II группа от 6 до 20 лет</c:v>
                </c:pt>
                <c:pt idx="2">
                  <c:v>III группа от 21 года и больше</c:v>
                </c:pt>
              </c:strCache>
            </c:strRef>
          </c:cat>
          <c:val>
            <c:numRef>
              <c:f>Лист1!$H$2:$H$4</c:f>
              <c:numCache>
                <c:formatCode>0.0%</c:formatCode>
                <c:ptCount val="3"/>
                <c:pt idx="0">
                  <c:v>2.0000000000000004E-2</c:v>
                </c:pt>
                <c:pt idx="1">
                  <c:v>4.5999999999999999E-2</c:v>
                </c:pt>
                <c:pt idx="2">
                  <c:v>8.0000000000000016E-2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7-B2AE-41FA-81A3-BB3C70229ACF}"/>
            </c:ext>
          </c:extLst>
        </c:ser>
        <c:ser>
          <c:idx val="7"/>
          <c:order val="7"/>
          <c:tx>
            <c:strRef>
              <c:f>Лист1!$I$1</c:f>
              <c:strCache>
                <c:ptCount val="1"/>
                <c:pt idx="0">
                  <c:v>Другое</c:v>
                </c:pt>
              </c:strCache>
            </c:strRef>
          </c:tx>
          <c:spPr>
            <a:solidFill>
              <a:srgbClr val="FFFF00"/>
            </a:solidFill>
          </c:spPr>
          <c:invertIfNegative val="0"/>
          <c:dLbls>
            <c:dLbl>
              <c:idx val="0"/>
              <c:layout>
                <c:manualLayout>
                  <c:x val="1.3665202537823329E-2"/>
                  <c:y val="1.583531274742676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B2AE-41FA-81A3-BB3C70229ACF}"/>
                </c:ext>
              </c:extLst>
            </c:dLbl>
            <c:dLbl>
              <c:idx val="1"/>
              <c:layout>
                <c:manualLayout>
                  <c:x val="1.9521717911176188E-2"/>
                  <c:y val="9.5011876484560574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B2AE-41FA-81A3-BB3C70229ACF}"/>
                </c:ext>
              </c:extLst>
            </c:dLbl>
            <c:spPr>
              <a:noFill/>
              <a:ln>
                <a:noFill/>
              </a:ln>
              <a:effectLst/>
            </c:sp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I группа от 0 до 5 лет</c:v>
                </c:pt>
                <c:pt idx="1">
                  <c:v>II группа от 6 до 20 лет</c:v>
                </c:pt>
                <c:pt idx="2">
                  <c:v>III группа от 21 года и больше</c:v>
                </c:pt>
              </c:strCache>
            </c:strRef>
          </c:cat>
          <c:val>
            <c:numRef>
              <c:f>Лист1!$I$2:$I$4</c:f>
              <c:numCache>
                <c:formatCode>0.0%</c:formatCode>
                <c:ptCount val="3"/>
                <c:pt idx="0">
                  <c:v>0</c:v>
                </c:pt>
                <c:pt idx="1">
                  <c:v>0</c:v>
                </c:pt>
                <c:pt idx="2">
                  <c:v>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A-B2AE-41FA-81A3-BB3C70229ACF}"/>
            </c:ext>
          </c:extLst>
        </c:ser>
        <c:ser>
          <c:idx val="8"/>
          <c:order val="8"/>
          <c:tx>
            <c:strRef>
              <c:f>Лист1!$J$1</c:f>
              <c:strCache>
                <c:ptCount val="1"/>
                <c:pt idx="0">
                  <c:v>Не видите необходимости в дополнительной подготовке</c:v>
                </c:pt>
              </c:strCache>
            </c:strRef>
          </c:tx>
          <c:invertIfNegative val="0"/>
          <c:dLbls>
            <c:dLbl>
              <c:idx val="0"/>
              <c:delete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B2AE-41FA-81A3-BB3C70229ACF}"/>
                </c:ext>
              </c:extLst>
            </c:dLbl>
            <c:dLbl>
              <c:idx val="1"/>
              <c:delete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B2AE-41FA-81A3-BB3C70229ACF}"/>
                </c:ext>
              </c:extLst>
            </c:dLbl>
            <c:spPr>
              <a:noFill/>
              <a:ln>
                <a:noFill/>
              </a:ln>
              <a:effectLst/>
            </c:sp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I группа от 0 до 5 лет</c:v>
                </c:pt>
                <c:pt idx="1">
                  <c:v>II группа от 6 до 20 лет</c:v>
                </c:pt>
                <c:pt idx="2">
                  <c:v>III группа от 21 года и больше</c:v>
                </c:pt>
              </c:strCache>
            </c:strRef>
          </c:cat>
          <c:val>
            <c:numRef>
              <c:f>Лист1!$J$2:$J$4</c:f>
              <c:numCache>
                <c:formatCode>0.0%</c:formatCode>
                <c:ptCount val="3"/>
                <c:pt idx="0">
                  <c:v>0</c:v>
                </c:pt>
                <c:pt idx="1">
                  <c:v>0</c:v>
                </c:pt>
                <c:pt idx="2">
                  <c:v>1.6000000000000004E-2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D-B2AE-41FA-81A3-BB3C70229ACF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62654720"/>
        <c:axId val="62672896"/>
      </c:barChart>
      <c:catAx>
        <c:axId val="62654720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txPr>
          <a:bodyPr/>
          <a:lstStyle/>
          <a:p>
            <a:pPr>
              <a:defRPr b="1">
                <a:solidFill>
                  <a:schemeClr val="tx1"/>
                </a:solidFill>
              </a:defRPr>
            </a:pPr>
            <a:endParaRPr lang="ru-RU"/>
          </a:p>
        </c:txPr>
        <c:crossAx val="62672896"/>
        <c:crosses val="autoZero"/>
        <c:auto val="1"/>
        <c:lblAlgn val="ctr"/>
        <c:lblOffset val="10"/>
        <c:noMultiLvlLbl val="0"/>
      </c:catAx>
      <c:valAx>
        <c:axId val="62672896"/>
        <c:scaling>
          <c:orientation val="minMax"/>
        </c:scaling>
        <c:delete val="1"/>
        <c:axPos val="l"/>
        <c:majorGridlines/>
        <c:numFmt formatCode="0.0%" sourceLinked="1"/>
        <c:majorTickMark val="none"/>
        <c:minorTickMark val="none"/>
        <c:tickLblPos val="nextTo"/>
        <c:crossAx val="62654720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75376563350884507"/>
          <c:y val="7.4888734063483559E-7"/>
          <c:w val="0.2462343664911549"/>
          <c:h val="0.99898130310908284"/>
        </c:manualLayout>
      </c:layout>
      <c:overlay val="0"/>
    </c:legend>
    <c:plotVisOnly val="1"/>
    <c:dispBlanksAs val="gap"/>
    <c:showDLblsOverMax val="0"/>
  </c:chart>
  <c:spPr>
    <a:noFill/>
  </c:spPr>
  <c:txPr>
    <a:bodyPr/>
    <a:lstStyle/>
    <a:p>
      <a:pPr>
        <a:defRPr sz="1200">
          <a:latin typeface="Times New Roman" pitchFamily="18" charset="0"/>
          <a:cs typeface="Times New Roman" pitchFamily="18" charset="0"/>
        </a:defRPr>
      </a:pPr>
      <a:endParaRPr lang="ru-RU"/>
    </a:p>
  </c:txPr>
  <c:externalData r:id="rId2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 sz="2000" i="1">
                <a:solidFill>
                  <a:schemeClr val="accent6">
                    <a:lumMod val="50000"/>
                  </a:schemeClr>
                </a:solidFill>
              </a:defRPr>
            </a:pPr>
            <a:r>
              <a:rPr lang="ru-RU" sz="2000" i="0" dirty="0">
                <a:solidFill>
                  <a:schemeClr val="tx1"/>
                </a:solidFill>
              </a:rPr>
              <a:t>Врачи в поликлиниках</a:t>
            </a:r>
          </a:p>
        </c:rich>
      </c:tx>
      <c:layout>
        <c:manualLayout>
          <c:xMode val="edge"/>
          <c:yMode val="edge"/>
          <c:x val="0.16614999767050975"/>
          <c:y val="2.9872392130086373E-2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"/>
          <c:y val="0.11016260162601629"/>
          <c:w val="0.7014528644137894"/>
          <c:h val="0.8342865373535626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Сфера Вашей специальности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0"/>
                  <c:y val="9.5011876484560574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95FC-4E91-A944-6BA47EF0C3F0}"/>
                </c:ext>
              </c:extLst>
            </c:dLbl>
            <c:dLbl>
              <c:idx val="1"/>
              <c:layout>
                <c:manualLayout>
                  <c:x val="-1.0101010101010104E-2"/>
                  <c:y val="0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5FC-4E91-A944-6BA47EF0C3F0}"/>
                </c:ext>
              </c:extLst>
            </c:dLbl>
            <c:dLbl>
              <c:idx val="2"/>
              <c:layout>
                <c:manualLayout>
                  <c:x val="-8.8383840580605298E-3"/>
                  <c:y val="6.3405794840316054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95FC-4E91-A944-6BA47EF0C3F0}"/>
                </c:ext>
              </c:extLst>
            </c:dLbl>
            <c:spPr>
              <a:noFill/>
              <a:ln>
                <a:noFill/>
              </a:ln>
              <a:effectLst/>
            </c:sp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I группа от 0 до 5 лет</c:v>
                </c:pt>
                <c:pt idx="1">
                  <c:v>II группа от 6 до 20 лет</c:v>
                </c:pt>
                <c:pt idx="2">
                  <c:v>III группа от 21 года и больше</c:v>
                </c:pt>
              </c:strCache>
            </c:strRef>
          </c:cat>
          <c:val>
            <c:numRef>
              <c:f>Лист1!$B$2:$B$4</c:f>
              <c:numCache>
                <c:formatCode>0.0%</c:formatCode>
                <c:ptCount val="3"/>
                <c:pt idx="0">
                  <c:v>0.21500000000000002</c:v>
                </c:pt>
                <c:pt idx="1">
                  <c:v>0.24600000000000002</c:v>
                </c:pt>
                <c:pt idx="2">
                  <c:v>0.17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95FC-4E91-A944-6BA47EF0C3F0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Широкий круг медицинских вопросов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1.8181818181818184E-2"/>
                  <c:y val="-1.583531274742676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95FC-4E91-A944-6BA47EF0C3F0}"/>
                </c:ext>
              </c:extLst>
            </c:dLbl>
            <c:dLbl>
              <c:idx val="1"/>
              <c:layout>
                <c:manualLayout>
                  <c:x val="3.3270182136323878E-2"/>
                  <c:y val="1.5851522122680036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95FC-4E91-A944-6BA47EF0C3F0}"/>
                </c:ext>
              </c:extLst>
            </c:dLbl>
            <c:spPr>
              <a:noFill/>
              <a:ln>
                <a:noFill/>
              </a:ln>
              <a:effectLst/>
            </c:sp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I группа от 0 до 5 лет</c:v>
                </c:pt>
                <c:pt idx="1">
                  <c:v>II группа от 6 до 20 лет</c:v>
                </c:pt>
                <c:pt idx="2">
                  <c:v>III группа от 21 года и больше</c:v>
                </c:pt>
              </c:strCache>
            </c:strRef>
          </c:cat>
          <c:val>
            <c:numRef>
              <c:f>Лист1!$C$2:$C$4</c:f>
              <c:numCache>
                <c:formatCode>0.0%</c:formatCode>
                <c:ptCount val="3"/>
                <c:pt idx="0">
                  <c:v>0.22800000000000001</c:v>
                </c:pt>
                <c:pt idx="1">
                  <c:v>0.254</c:v>
                </c:pt>
                <c:pt idx="2">
                  <c:v>0.34100000000000008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6-95FC-4E91-A944-6BA47EF0C3F0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Техническая работа с медицинским оборудованием, приборами </c:v>
                </c:pt>
              </c:strCache>
            </c:strRef>
          </c:tx>
          <c:invertIfNegative val="0"/>
          <c:dLbls>
            <c:dLbl>
              <c:idx val="2"/>
              <c:layout>
                <c:manualLayout>
                  <c:x val="8.8383840580605298E-3"/>
                  <c:y val="1.2681158968063207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95FC-4E91-A944-6BA47EF0C3F0}"/>
                </c:ext>
              </c:extLst>
            </c:dLbl>
            <c:spPr>
              <a:noFill/>
              <a:ln>
                <a:noFill/>
              </a:ln>
              <a:effectLst/>
            </c:sp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I группа от 0 до 5 лет</c:v>
                </c:pt>
                <c:pt idx="1">
                  <c:v>II группа от 6 до 20 лет</c:v>
                </c:pt>
                <c:pt idx="2">
                  <c:v>III группа от 21 года и больше</c:v>
                </c:pt>
              </c:strCache>
            </c:strRef>
          </c:cat>
          <c:val>
            <c:numRef>
              <c:f>Лист1!$D$2:$D$4</c:f>
              <c:numCache>
                <c:formatCode>0.0%</c:formatCode>
                <c:ptCount val="3"/>
                <c:pt idx="0">
                  <c:v>7.5999999999999998E-2</c:v>
                </c:pt>
                <c:pt idx="1">
                  <c:v>5.8000000000000003E-2</c:v>
                </c:pt>
                <c:pt idx="2">
                  <c:v>7.8000000000000014E-2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8-95FC-4E91-A944-6BA47EF0C3F0}"/>
            </c:ext>
          </c:extLst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Законодательная и правоприменительная практика в здравоохранении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I группа от 0 до 5 лет</c:v>
                </c:pt>
                <c:pt idx="1">
                  <c:v>II группа от 6 до 20 лет</c:v>
                </c:pt>
                <c:pt idx="2">
                  <c:v>III группа от 21 года и больше</c:v>
                </c:pt>
              </c:strCache>
            </c:strRef>
          </c:cat>
          <c:val>
            <c:numRef>
              <c:f>Лист1!$E$2:$E$4</c:f>
              <c:numCache>
                <c:formatCode>0.0%</c:formatCode>
                <c:ptCount val="3"/>
                <c:pt idx="0">
                  <c:v>0.20300000000000001</c:v>
                </c:pt>
                <c:pt idx="1">
                  <c:v>0.15200000000000002</c:v>
                </c:pt>
                <c:pt idx="2">
                  <c:v>0.16300000000000001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9-95FC-4E91-A944-6BA47EF0C3F0}"/>
            </c:ext>
          </c:extLst>
        </c:ser>
        <c:ser>
          <c:idx val="4"/>
          <c:order val="4"/>
          <c:tx>
            <c:strRef>
              <c:f>Лист1!$F$1</c:f>
              <c:strCache>
                <c:ptCount val="1"/>
                <c:pt idx="0">
                  <c:v>Управление и работа с персоналом</c:v>
                </c:pt>
              </c:strCache>
            </c:strRef>
          </c:tx>
          <c:spPr>
            <a:solidFill>
              <a:srgbClr val="70AD47">
                <a:lumMod val="50000"/>
              </a:srgbClr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I группа от 0 до 5 лет</c:v>
                </c:pt>
                <c:pt idx="1">
                  <c:v>II группа от 6 до 20 лет</c:v>
                </c:pt>
                <c:pt idx="2">
                  <c:v>III группа от 21 года и больше</c:v>
                </c:pt>
              </c:strCache>
            </c:strRef>
          </c:cat>
          <c:val>
            <c:numRef>
              <c:f>Лист1!$F$2:$F$4</c:f>
              <c:numCache>
                <c:formatCode>0.0%</c:formatCode>
                <c:ptCount val="3"/>
                <c:pt idx="0">
                  <c:v>5.1000000000000004E-2</c:v>
                </c:pt>
                <c:pt idx="1">
                  <c:v>6.5000000000000002E-2</c:v>
                </c:pt>
                <c:pt idx="2">
                  <c:v>2.8000000000000001E-2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A-95FC-4E91-A944-6BA47EF0C3F0}"/>
            </c:ext>
          </c:extLst>
        </c:ser>
        <c:ser>
          <c:idx val="5"/>
          <c:order val="5"/>
          <c:tx>
            <c:strRef>
              <c:f>Лист1!$G$1</c:f>
              <c:strCache>
                <c:ptCount val="1"/>
                <c:pt idx="0">
                  <c:v>Иностранные языки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I группа от 0 до 5 лет</c:v>
                </c:pt>
                <c:pt idx="1">
                  <c:v>II группа от 6 до 20 лет</c:v>
                </c:pt>
                <c:pt idx="2">
                  <c:v>III группа от 21 года и больше</c:v>
                </c:pt>
              </c:strCache>
            </c:strRef>
          </c:cat>
          <c:val>
            <c:numRef>
              <c:f>Лист1!$G$2:$G$4</c:f>
              <c:numCache>
                <c:formatCode>0.0%</c:formatCode>
                <c:ptCount val="3"/>
                <c:pt idx="0">
                  <c:v>0.15200000000000002</c:v>
                </c:pt>
                <c:pt idx="1">
                  <c:v>0.13800000000000001</c:v>
                </c:pt>
                <c:pt idx="2">
                  <c:v>9.9000000000000019E-2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B-95FC-4E91-A944-6BA47EF0C3F0}"/>
            </c:ext>
          </c:extLst>
        </c:ser>
        <c:ser>
          <c:idx val="6"/>
          <c:order val="6"/>
          <c:tx>
            <c:strRef>
              <c:f>Лист1!$H$1</c:f>
              <c:strCache>
                <c:ptCount val="1"/>
                <c:pt idx="0">
                  <c:v>Сфера IT, освоение специализированных компьютерных программ</c:v>
                </c:pt>
              </c:strCache>
            </c:strRef>
          </c:tx>
          <c:invertIfNegative val="0"/>
          <c:dLbls>
            <c:dLbl>
              <c:idx val="1"/>
              <c:layout>
                <c:manualLayout>
                  <c:x val="1.3257576087090791E-2"/>
                  <c:y val="9.5108692260474637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95FC-4E91-A944-6BA47EF0C3F0}"/>
                </c:ext>
              </c:extLst>
            </c:dLbl>
            <c:dLbl>
              <c:idx val="2"/>
              <c:layout>
                <c:manualLayout>
                  <c:x val="1.8181818181818184E-2"/>
                  <c:y val="6.3341250989707052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95FC-4E91-A944-6BA47EF0C3F0}"/>
                </c:ext>
              </c:extLst>
            </c:dLbl>
            <c:spPr>
              <a:noFill/>
              <a:ln>
                <a:noFill/>
              </a:ln>
              <a:effectLst/>
            </c:sp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I группа от 0 до 5 лет</c:v>
                </c:pt>
                <c:pt idx="1">
                  <c:v>II группа от 6 до 20 лет</c:v>
                </c:pt>
                <c:pt idx="2">
                  <c:v>III группа от 21 года и больше</c:v>
                </c:pt>
              </c:strCache>
            </c:strRef>
          </c:cat>
          <c:val>
            <c:numRef>
              <c:f>Лист1!$H$2:$H$4</c:f>
              <c:numCache>
                <c:formatCode>0.0%</c:formatCode>
                <c:ptCount val="3"/>
                <c:pt idx="0">
                  <c:v>6.3E-2</c:v>
                </c:pt>
                <c:pt idx="1">
                  <c:v>8.0000000000000016E-2</c:v>
                </c:pt>
                <c:pt idx="2">
                  <c:v>9.2000000000000026E-2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E-95FC-4E91-A944-6BA47EF0C3F0}"/>
            </c:ext>
          </c:extLst>
        </c:ser>
        <c:ser>
          <c:idx val="7"/>
          <c:order val="7"/>
          <c:tx>
            <c:strRef>
              <c:f>Лист1!$I$1</c:f>
              <c:strCache>
                <c:ptCount val="1"/>
                <c:pt idx="0">
                  <c:v>Другое</c:v>
                </c:pt>
              </c:strCache>
            </c:strRef>
          </c:tx>
          <c:spPr>
            <a:solidFill>
              <a:srgbClr val="FFFF00"/>
            </a:solidFill>
          </c:spPr>
          <c:invertIfNegative val="0"/>
          <c:dLbls>
            <c:dLbl>
              <c:idx val="0"/>
              <c:layout>
                <c:manualLayout>
                  <c:x val="-1.8518304593483641E-17"/>
                  <c:y val="1.2668250197941407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95FC-4E91-A944-6BA47EF0C3F0}"/>
                </c:ext>
              </c:extLst>
            </c:dLbl>
            <c:dLbl>
              <c:idx val="2"/>
              <c:layout>
                <c:manualLayout>
                  <c:x val="1.3257576087090791E-2"/>
                  <c:y val="9.5108692260474064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95FC-4E91-A944-6BA47EF0C3F0}"/>
                </c:ext>
              </c:extLst>
            </c:dLbl>
            <c:spPr>
              <a:noFill/>
              <a:ln>
                <a:noFill/>
              </a:ln>
              <a:effectLst/>
            </c:sp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I группа от 0 до 5 лет</c:v>
                </c:pt>
                <c:pt idx="1">
                  <c:v>II группа от 6 до 20 лет</c:v>
                </c:pt>
                <c:pt idx="2">
                  <c:v>III группа от 21 года и больше</c:v>
                </c:pt>
              </c:strCache>
            </c:strRef>
          </c:cat>
          <c:val>
            <c:numRef>
              <c:f>Лист1!$I$2:$I$4</c:f>
              <c:numCache>
                <c:formatCode>0.0%</c:formatCode>
                <c:ptCount val="3"/>
                <c:pt idx="0">
                  <c:v>0</c:v>
                </c:pt>
                <c:pt idx="1">
                  <c:v>7.000000000000001E-3</c:v>
                </c:pt>
                <c:pt idx="2">
                  <c:v>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11-95FC-4E91-A944-6BA47EF0C3F0}"/>
            </c:ext>
          </c:extLst>
        </c:ser>
        <c:ser>
          <c:idx val="8"/>
          <c:order val="8"/>
          <c:tx>
            <c:strRef>
              <c:f>Лист1!$J$1</c:f>
              <c:strCache>
                <c:ptCount val="1"/>
                <c:pt idx="0">
                  <c:v>Не видите необходимости в дополнительной подготовке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-2.2095960145151338E-3"/>
                  <c:y val="1.5851448710079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95FC-4E91-A944-6BA47EF0C3F0}"/>
                </c:ext>
              </c:extLst>
            </c:dLbl>
            <c:dLbl>
              <c:idx val="1"/>
              <c:layout>
                <c:manualLayout>
                  <c:x val="1.4141414141414142E-2"/>
                  <c:y val="1.9002375296912125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95FC-4E91-A944-6BA47EF0C3F0}"/>
                </c:ext>
              </c:extLst>
            </c:dLbl>
            <c:spPr>
              <a:noFill/>
              <a:ln>
                <a:noFill/>
              </a:ln>
              <a:effectLst/>
            </c:sp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I группа от 0 до 5 лет</c:v>
                </c:pt>
                <c:pt idx="1">
                  <c:v>II группа от 6 до 20 лет</c:v>
                </c:pt>
                <c:pt idx="2">
                  <c:v>III группа от 21 года и больше</c:v>
                </c:pt>
              </c:strCache>
            </c:strRef>
          </c:cat>
          <c:val>
            <c:numRef>
              <c:f>Лист1!$J$2:$J$4</c:f>
              <c:numCache>
                <c:formatCode>0.0%</c:formatCode>
                <c:ptCount val="3"/>
                <c:pt idx="0">
                  <c:v>1.2E-2</c:v>
                </c:pt>
                <c:pt idx="1">
                  <c:v>0</c:v>
                </c:pt>
                <c:pt idx="2">
                  <c:v>2.9000000000000001E-2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14-95FC-4E91-A944-6BA47EF0C3F0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63195392"/>
        <c:axId val="63221760"/>
      </c:barChart>
      <c:catAx>
        <c:axId val="63195392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txPr>
          <a:bodyPr/>
          <a:lstStyle/>
          <a:p>
            <a:pPr>
              <a:defRPr b="1">
                <a:solidFill>
                  <a:schemeClr val="tx1"/>
                </a:solidFill>
              </a:defRPr>
            </a:pPr>
            <a:endParaRPr lang="ru-RU"/>
          </a:p>
        </c:txPr>
        <c:crossAx val="63221760"/>
        <c:crosses val="autoZero"/>
        <c:auto val="1"/>
        <c:lblAlgn val="ctr"/>
        <c:lblOffset val="10"/>
        <c:noMultiLvlLbl val="0"/>
      </c:catAx>
      <c:valAx>
        <c:axId val="63221760"/>
        <c:scaling>
          <c:orientation val="minMax"/>
        </c:scaling>
        <c:delete val="1"/>
        <c:axPos val="l"/>
        <c:majorGridlines/>
        <c:numFmt formatCode="0.0%" sourceLinked="1"/>
        <c:majorTickMark val="none"/>
        <c:minorTickMark val="none"/>
        <c:tickLblPos val="nextTo"/>
        <c:crossAx val="63195392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73641782339396633"/>
          <c:y val="7.4888734063483559E-7"/>
          <c:w val="0.26358218661969574"/>
          <c:h val="0.99898130310908284"/>
        </c:manualLayout>
      </c:layout>
      <c:overlay val="0"/>
    </c:legend>
    <c:plotVisOnly val="1"/>
    <c:dispBlanksAs val="gap"/>
    <c:showDLblsOverMax val="0"/>
  </c:chart>
  <c:spPr>
    <a:noFill/>
  </c:spPr>
  <c:txPr>
    <a:bodyPr/>
    <a:lstStyle/>
    <a:p>
      <a:pPr>
        <a:defRPr sz="1200">
          <a:latin typeface="Times New Roman" pitchFamily="18" charset="0"/>
          <a:cs typeface="Times New Roman" pitchFamily="18" charset="0"/>
        </a:defRPr>
      </a:pPr>
      <a:endParaRPr lang="ru-RU"/>
    </a:p>
  </c:txPr>
  <c:externalData r:id="rId2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 algn="ctr">
              <a:defRPr sz="2000" i="1">
                <a:solidFill>
                  <a:schemeClr val="accent6">
                    <a:lumMod val="50000"/>
                  </a:schemeClr>
                </a:solidFill>
              </a:defRPr>
            </a:pPr>
            <a:r>
              <a:rPr lang="ru-RU" sz="2000" i="0" dirty="0">
                <a:solidFill>
                  <a:schemeClr val="tx1"/>
                </a:solidFill>
              </a:rPr>
              <a:t>Медсестры в больницах</a:t>
            </a:r>
          </a:p>
        </c:rich>
      </c:tx>
      <c:layout>
        <c:manualLayout>
          <c:xMode val="edge"/>
          <c:yMode val="edge"/>
          <c:x val="0.18123378316387787"/>
          <c:y val="1.9203680655055528E-2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"/>
          <c:y val="0.11016260162601629"/>
          <c:w val="0.76545784787353377"/>
          <c:h val="0.8342865373535626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Сфера Вашей специальности</c:v>
                </c:pt>
              </c:strCache>
            </c:strRef>
          </c:tx>
          <c:invertIfNegative val="0"/>
          <c:dLbls>
            <c:dLbl>
              <c:idx val="1"/>
              <c:layout>
                <c:manualLayout>
                  <c:x val="-8.5339980145575228E-3"/>
                  <c:y val="0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39B7-4AB4-B5E2-5A8BE4C7F1AA}"/>
                </c:ext>
              </c:extLst>
            </c:dLbl>
            <c:dLbl>
              <c:idx val="2"/>
              <c:layout>
                <c:manualLayout>
                  <c:x val="-1.4223330024262537E-2"/>
                  <c:y val="4.2674845900123387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0B29-4542-A29E-7BCB05518AB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>
                    <a:highlight>
                      <a:srgbClr val="FFFF00"/>
                    </a:highlight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Лист1!$A$2:$A$4</c:f>
              <c:strCache>
                <c:ptCount val="3"/>
                <c:pt idx="0">
                  <c:v>I группа от 0 до 5 лет</c:v>
                </c:pt>
                <c:pt idx="1">
                  <c:v>II группа от 6 до 20 лет</c:v>
                </c:pt>
                <c:pt idx="2">
                  <c:v>III группа от 21 года и больше</c:v>
                </c:pt>
              </c:strCache>
            </c:strRef>
          </c:cat>
          <c:val>
            <c:numRef>
              <c:f>Лист1!$B$2:$B$4</c:f>
              <c:numCache>
                <c:formatCode>0.0%</c:formatCode>
                <c:ptCount val="3"/>
                <c:pt idx="0">
                  <c:v>0.14499999999999999</c:v>
                </c:pt>
                <c:pt idx="1">
                  <c:v>0.16800000000000001</c:v>
                </c:pt>
                <c:pt idx="2">
                  <c:v>0.184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0B29-4542-A29E-7BCB05518AB7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Широкий круг медицинских вопросов</c:v>
                </c:pt>
              </c:strCache>
            </c:strRef>
          </c:tx>
          <c:invertIfNegative val="0"/>
          <c:dLbls>
            <c:dLbl>
              <c:idx val="2"/>
              <c:layout>
                <c:manualLayout>
                  <c:x val="8.5339980145574187E-3"/>
                  <c:y val="-2.1337422950061732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0B29-4542-A29E-7BCB05518AB7}"/>
                </c:ext>
              </c:extLst>
            </c:dLbl>
            <c:spPr>
              <a:noFill/>
              <a:ln>
                <a:noFill/>
              </a:ln>
              <a:effectLst/>
            </c:sp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Лист1!$A$2:$A$4</c:f>
              <c:strCache>
                <c:ptCount val="3"/>
                <c:pt idx="0">
                  <c:v>I группа от 0 до 5 лет</c:v>
                </c:pt>
                <c:pt idx="1">
                  <c:v>II группа от 6 до 20 лет</c:v>
                </c:pt>
                <c:pt idx="2">
                  <c:v>III группа от 21 года и больше</c:v>
                </c:pt>
              </c:strCache>
            </c:strRef>
          </c:cat>
          <c:val>
            <c:numRef>
              <c:f>Лист1!$C$2:$C$4</c:f>
              <c:numCache>
                <c:formatCode>0.0%</c:formatCode>
                <c:ptCount val="3"/>
                <c:pt idx="0">
                  <c:v>0.27300000000000002</c:v>
                </c:pt>
                <c:pt idx="1">
                  <c:v>0.252</c:v>
                </c:pt>
                <c:pt idx="2">
                  <c:v>0.192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5-0B29-4542-A29E-7BCB05518AB7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Техническая работа с медицинским оборудованием, приборами 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1.1378664019410043E-2"/>
                  <c:y val="-8.5349691800245993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9B7-4AB4-B5E2-5A8BE4C7F1AA}"/>
                </c:ext>
              </c:extLst>
            </c:dLbl>
            <c:dLbl>
              <c:idx val="1"/>
              <c:layout>
                <c:manualLayout>
                  <c:x val="9.956331016983724E-3"/>
                  <c:y val="-8.5349691800247554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0B29-4542-A29E-7BCB05518AB7}"/>
                </c:ext>
              </c:extLst>
            </c:dLbl>
            <c:dLbl>
              <c:idx val="2"/>
              <c:layout>
                <c:manualLayout>
                  <c:x val="8.5339980145574187E-3"/>
                  <c:y val="-6.4012268850185084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0B29-4542-A29E-7BCB05518AB7}"/>
                </c:ext>
              </c:extLst>
            </c:dLbl>
            <c:spPr>
              <a:noFill/>
              <a:ln>
                <a:noFill/>
              </a:ln>
              <a:effectLst/>
            </c:sp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Лист1!$A$2:$A$4</c:f>
              <c:strCache>
                <c:ptCount val="3"/>
                <c:pt idx="0">
                  <c:v>I группа от 0 до 5 лет</c:v>
                </c:pt>
                <c:pt idx="1">
                  <c:v>II группа от 6 до 20 лет</c:v>
                </c:pt>
                <c:pt idx="2">
                  <c:v>III группа от 21 года и больше</c:v>
                </c:pt>
              </c:strCache>
            </c:strRef>
          </c:cat>
          <c:val>
            <c:numRef>
              <c:f>Лист1!$D$2:$D$4</c:f>
              <c:numCache>
                <c:formatCode>0.0%</c:formatCode>
                <c:ptCount val="3"/>
                <c:pt idx="0">
                  <c:v>0.109</c:v>
                </c:pt>
                <c:pt idx="1">
                  <c:v>9.1999999999999998E-2</c:v>
                </c:pt>
                <c:pt idx="2">
                  <c:v>0.16900000000000001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8-0B29-4542-A29E-7BCB05518AB7}"/>
            </c:ext>
          </c:extLst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Законодательная и правоприменительная практика в здравоохранении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7.1116650121312687E-3"/>
                  <c:y val="4.2674845900121825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0B29-4542-A29E-7BCB05518AB7}"/>
                </c:ext>
              </c:extLst>
            </c:dLbl>
            <c:dLbl>
              <c:idx val="1"/>
              <c:layout>
                <c:manualLayout>
                  <c:x val="9.9563310169837761E-3"/>
                  <c:y val="4.2674845900123387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0B29-4542-A29E-7BCB05518AB7}"/>
                </c:ext>
              </c:extLst>
            </c:dLbl>
            <c:dLbl>
              <c:idx val="2"/>
              <c:layout>
                <c:manualLayout>
                  <c:x val="8.5339980145575228E-3"/>
                  <c:y val="2.1337422950060913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39B7-4AB4-B5E2-5A8BE4C7F1AA}"/>
                </c:ext>
              </c:extLst>
            </c:dLbl>
            <c:spPr>
              <a:noFill/>
              <a:ln>
                <a:noFill/>
              </a:ln>
              <a:effectLst/>
            </c:sp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Лист1!$A$2:$A$4</c:f>
              <c:strCache>
                <c:ptCount val="3"/>
                <c:pt idx="0">
                  <c:v>I группа от 0 до 5 лет</c:v>
                </c:pt>
                <c:pt idx="1">
                  <c:v>II группа от 6 до 20 лет</c:v>
                </c:pt>
                <c:pt idx="2">
                  <c:v>III группа от 21 года и больше</c:v>
                </c:pt>
              </c:strCache>
            </c:strRef>
          </c:cat>
          <c:val>
            <c:numRef>
              <c:f>Лист1!$E$2:$E$4</c:f>
              <c:numCache>
                <c:formatCode>0.0%</c:formatCode>
                <c:ptCount val="3"/>
                <c:pt idx="0">
                  <c:v>3.5999999999999997E-2</c:v>
                </c:pt>
                <c:pt idx="1">
                  <c:v>8.4000000000000005E-2</c:v>
                </c:pt>
                <c:pt idx="2">
                  <c:v>0.14000000000000001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B-0B29-4542-A29E-7BCB05518AB7}"/>
            </c:ext>
          </c:extLst>
        </c:ser>
        <c:ser>
          <c:idx val="4"/>
          <c:order val="4"/>
          <c:tx>
            <c:strRef>
              <c:f>Лист1!$F$1</c:f>
              <c:strCache>
                <c:ptCount val="1"/>
                <c:pt idx="0">
                  <c:v>Управление и работа с персоналом</c:v>
                </c:pt>
              </c:strCache>
            </c:strRef>
          </c:tx>
          <c:spPr>
            <a:solidFill>
              <a:srgbClr val="70AD47">
                <a:lumMod val="50000"/>
              </a:srgbClr>
            </a:solidFill>
          </c:spPr>
          <c:invertIfNegative val="0"/>
          <c:dLbls>
            <c:dLbl>
              <c:idx val="0"/>
              <c:layout>
                <c:manualLayout>
                  <c:x val="0"/>
                  <c:y val="4.2674845900123387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39B7-4AB4-B5E2-5A8BE4C7F1AA}"/>
                </c:ext>
              </c:extLst>
            </c:dLbl>
            <c:dLbl>
              <c:idx val="1"/>
              <c:layout>
                <c:manualLayout>
                  <c:x val="9.9563310169837761E-3"/>
                  <c:y val="-4.2674845900124948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0B29-4542-A29E-7BCB05518AB7}"/>
                </c:ext>
              </c:extLst>
            </c:dLbl>
            <c:dLbl>
              <c:idx val="2"/>
              <c:layout>
                <c:manualLayout>
                  <c:x val="4.2669990072787614E-3"/>
                  <c:y val="-2.1337422950061693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39B7-4AB4-B5E2-5A8BE4C7F1AA}"/>
                </c:ext>
              </c:extLst>
            </c:dLbl>
            <c:spPr>
              <a:noFill/>
              <a:ln>
                <a:noFill/>
              </a:ln>
              <a:effectLst/>
            </c:sp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Лист1!$A$2:$A$4</c:f>
              <c:strCache>
                <c:ptCount val="3"/>
                <c:pt idx="0">
                  <c:v>I группа от 0 до 5 лет</c:v>
                </c:pt>
                <c:pt idx="1">
                  <c:v>II группа от 6 до 20 лет</c:v>
                </c:pt>
                <c:pt idx="2">
                  <c:v>III группа от 21 года и больше</c:v>
                </c:pt>
              </c:strCache>
            </c:strRef>
          </c:cat>
          <c:val>
            <c:numRef>
              <c:f>Лист1!$F$2:$F$4</c:f>
              <c:numCache>
                <c:formatCode>0.0%</c:formatCode>
                <c:ptCount val="3"/>
                <c:pt idx="0">
                  <c:v>1.9E-2</c:v>
                </c:pt>
                <c:pt idx="1">
                  <c:v>3.7999999999999999E-2</c:v>
                </c:pt>
                <c:pt idx="2">
                  <c:v>2.9000000000000001E-2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D-0B29-4542-A29E-7BCB05518AB7}"/>
            </c:ext>
          </c:extLst>
        </c:ser>
        <c:ser>
          <c:idx val="5"/>
          <c:order val="5"/>
          <c:tx>
            <c:strRef>
              <c:f>Лист1!$G$1</c:f>
              <c:strCache>
                <c:ptCount val="1"/>
                <c:pt idx="0">
                  <c:v>Иностранные языки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Лист1!$A$2:$A$4</c:f>
              <c:strCache>
                <c:ptCount val="3"/>
                <c:pt idx="0">
                  <c:v>I группа от 0 до 5 лет</c:v>
                </c:pt>
                <c:pt idx="1">
                  <c:v>II группа от 6 до 20 лет</c:v>
                </c:pt>
                <c:pt idx="2">
                  <c:v>III группа от 21 года и больше</c:v>
                </c:pt>
              </c:strCache>
            </c:strRef>
          </c:cat>
          <c:val>
            <c:numRef>
              <c:f>Лист1!$G$2:$G$4</c:f>
              <c:numCache>
                <c:formatCode>0.0%</c:formatCode>
                <c:ptCount val="3"/>
                <c:pt idx="0">
                  <c:v>0.2</c:v>
                </c:pt>
                <c:pt idx="1">
                  <c:v>0.14499999999999999</c:v>
                </c:pt>
                <c:pt idx="2">
                  <c:v>7.3999999999999996E-2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E-0B29-4542-A29E-7BCB05518AB7}"/>
            </c:ext>
          </c:extLst>
        </c:ser>
        <c:ser>
          <c:idx val="6"/>
          <c:order val="6"/>
          <c:tx>
            <c:strRef>
              <c:f>Лист1!$H$1</c:f>
              <c:strCache>
                <c:ptCount val="1"/>
                <c:pt idx="0">
                  <c:v>Сфера IT, освоение специализированных компьютерных программ</c:v>
                </c:pt>
              </c:strCache>
            </c:strRef>
          </c:tx>
          <c:invertIfNegative val="0"/>
          <c:dLbls>
            <c:dLbl>
              <c:idx val="1"/>
              <c:layout>
                <c:manualLayout>
                  <c:x val="9.9563310169837761E-3"/>
                  <c:y val="0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39B7-4AB4-B5E2-5A8BE4C7F1A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>
                    <a:highlight>
                      <a:srgbClr val="FFFF00"/>
                    </a:highlight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Лист1!$A$2:$A$4</c:f>
              <c:strCache>
                <c:ptCount val="3"/>
                <c:pt idx="0">
                  <c:v>I группа от 0 до 5 лет</c:v>
                </c:pt>
                <c:pt idx="1">
                  <c:v>II группа от 6 до 20 лет</c:v>
                </c:pt>
                <c:pt idx="2">
                  <c:v>III группа от 21 года и больше</c:v>
                </c:pt>
              </c:strCache>
            </c:strRef>
          </c:cat>
          <c:val>
            <c:numRef>
              <c:f>Лист1!$H$2:$H$4</c:f>
              <c:numCache>
                <c:formatCode>0.0%</c:formatCode>
                <c:ptCount val="3"/>
                <c:pt idx="0">
                  <c:v>0.109</c:v>
                </c:pt>
                <c:pt idx="1">
                  <c:v>6.9000000000000006E-2</c:v>
                </c:pt>
                <c:pt idx="2">
                  <c:v>0.13200000000000001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F-0B29-4542-A29E-7BCB05518AB7}"/>
            </c:ext>
          </c:extLst>
        </c:ser>
        <c:ser>
          <c:idx val="7"/>
          <c:order val="7"/>
          <c:tx>
            <c:strRef>
              <c:f>Лист1!$I$1</c:f>
              <c:strCache>
                <c:ptCount val="1"/>
                <c:pt idx="0">
                  <c:v>Другое</c:v>
                </c:pt>
              </c:strCache>
            </c:strRef>
          </c:tx>
          <c:spPr>
            <a:solidFill>
              <a:srgbClr val="FFFF0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Лист1!$A$2:$A$4</c:f>
              <c:strCache>
                <c:ptCount val="3"/>
                <c:pt idx="0">
                  <c:v>I группа от 0 до 5 лет</c:v>
                </c:pt>
                <c:pt idx="1">
                  <c:v>II группа от 6 до 20 лет</c:v>
                </c:pt>
                <c:pt idx="2">
                  <c:v>III группа от 21 года и больше</c:v>
                </c:pt>
              </c:strCache>
            </c:strRef>
          </c:cat>
          <c:val>
            <c:numRef>
              <c:f>Лист1!$I$2:$I$4</c:f>
              <c:numCache>
                <c:formatCode>0.0%</c:formatCode>
                <c:ptCount val="3"/>
                <c:pt idx="0">
                  <c:v>0</c:v>
                </c:pt>
                <c:pt idx="1">
                  <c:v>1.4999999999999999E-2</c:v>
                </c:pt>
                <c:pt idx="2">
                  <c:v>7.0000000000000001E-3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12-0B29-4542-A29E-7BCB05518AB7}"/>
            </c:ext>
          </c:extLst>
        </c:ser>
        <c:ser>
          <c:idx val="8"/>
          <c:order val="8"/>
          <c:tx>
            <c:strRef>
              <c:f>Лист1!$J$1</c:f>
              <c:strCache>
                <c:ptCount val="1"/>
                <c:pt idx="0">
                  <c:v>Не видите необходимости в дополнительной подготовке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Лист1!$A$2:$A$4</c:f>
              <c:strCache>
                <c:ptCount val="3"/>
                <c:pt idx="0">
                  <c:v>I группа от 0 до 5 лет</c:v>
                </c:pt>
                <c:pt idx="1">
                  <c:v>II группа от 6 до 20 лет</c:v>
                </c:pt>
                <c:pt idx="2">
                  <c:v>III группа от 21 года и больше</c:v>
                </c:pt>
              </c:strCache>
            </c:strRef>
          </c:cat>
          <c:val>
            <c:numRef>
              <c:f>Лист1!$J$2:$J$4</c:f>
              <c:numCache>
                <c:formatCode>0.0%</c:formatCode>
                <c:ptCount val="3"/>
                <c:pt idx="0">
                  <c:v>0.109</c:v>
                </c:pt>
                <c:pt idx="1">
                  <c:v>0.13700000000000001</c:v>
                </c:pt>
                <c:pt idx="2">
                  <c:v>7.2999999999999995E-2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14-0B29-4542-A29E-7BCB05518AB7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48870144"/>
        <c:axId val="48871680"/>
      </c:barChart>
      <c:catAx>
        <c:axId val="48870144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txPr>
          <a:bodyPr/>
          <a:lstStyle/>
          <a:p>
            <a:pPr>
              <a:defRPr b="1">
                <a:solidFill>
                  <a:schemeClr val="tx1"/>
                </a:solidFill>
              </a:defRPr>
            </a:pPr>
            <a:endParaRPr lang="ru-RU"/>
          </a:p>
        </c:txPr>
        <c:crossAx val="48871680"/>
        <c:crosses val="autoZero"/>
        <c:auto val="1"/>
        <c:lblAlgn val="ctr"/>
        <c:lblOffset val="10"/>
        <c:noMultiLvlLbl val="0"/>
      </c:catAx>
      <c:valAx>
        <c:axId val="48871680"/>
        <c:scaling>
          <c:orientation val="minMax"/>
        </c:scaling>
        <c:delete val="1"/>
        <c:axPos val="l"/>
        <c:majorGridlines/>
        <c:numFmt formatCode="0.0%" sourceLinked="1"/>
        <c:majorTickMark val="none"/>
        <c:minorTickMark val="none"/>
        <c:tickLblPos val="nextTo"/>
        <c:crossAx val="48870144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77482083083958397"/>
          <c:y val="7.4888734063483559E-7"/>
          <c:w val="0.22517916916041586"/>
          <c:h val="0.99898130310908284"/>
        </c:manualLayout>
      </c:layout>
      <c:overlay val="0"/>
    </c:legend>
    <c:plotVisOnly val="1"/>
    <c:dispBlanksAs val="gap"/>
    <c:showDLblsOverMax val="0"/>
  </c:chart>
  <c:spPr>
    <a:noFill/>
  </c:spPr>
  <c:txPr>
    <a:bodyPr/>
    <a:lstStyle/>
    <a:p>
      <a:pPr>
        <a:defRPr sz="1200">
          <a:latin typeface="Times New Roman" pitchFamily="18" charset="0"/>
          <a:cs typeface="Times New Roman" pitchFamily="18" charset="0"/>
        </a:defRPr>
      </a:pPr>
      <a:endParaRPr lang="ru-RU"/>
    </a:p>
  </c:txPr>
  <c:externalData r:id="rId2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ru-RU" sz="2000" dirty="0"/>
              <a:t>Медсестры в поликлиниках</a:t>
            </a:r>
          </a:p>
        </c:rich>
      </c:tx>
      <c:layout>
        <c:manualLayout>
          <c:xMode val="edge"/>
          <c:yMode val="edge"/>
          <c:x val="0.15438788192459194"/>
          <c:y val="6.4012268850185102E-3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"/>
          <c:y val="0.11016260162601629"/>
          <c:w val="0.7014528644137894"/>
          <c:h val="0.8342865373535626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Сфера Вашей специальности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I группа от 0 до 5 лет</c:v>
                </c:pt>
                <c:pt idx="1">
                  <c:v>II группа от 6 до 20 лет</c:v>
                </c:pt>
                <c:pt idx="2">
                  <c:v>III группа от 21 года и больше</c:v>
                </c:pt>
              </c:strCache>
            </c:strRef>
          </c:cat>
          <c:val>
            <c:numRef>
              <c:f>Лист1!$B$2:$B$4</c:f>
              <c:numCache>
                <c:formatCode>0.0%</c:formatCode>
                <c:ptCount val="3"/>
                <c:pt idx="0">
                  <c:v>0.10700000000000001</c:v>
                </c:pt>
                <c:pt idx="1">
                  <c:v>0.21500000000000002</c:v>
                </c:pt>
                <c:pt idx="2">
                  <c:v>0.19700000000000001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1884-4885-9DDE-D1AD4FBB7717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Широкий круг медицинских вопросов</c:v>
                </c:pt>
              </c:strCache>
            </c:strRef>
          </c:tx>
          <c:invertIfNegative val="0"/>
          <c:dLbls>
            <c:dLbl>
              <c:idx val="2"/>
              <c:layout>
                <c:manualLayout>
                  <c:x val="1.6647310345189192E-2"/>
                  <c:y val="5.8084608670000058E-17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884-4885-9DDE-D1AD4FBB7717}"/>
                </c:ext>
              </c:extLst>
            </c:dLbl>
            <c:spPr>
              <a:noFill/>
              <a:ln>
                <a:noFill/>
              </a:ln>
              <a:effectLst/>
            </c:sp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I группа от 0 до 5 лет</c:v>
                </c:pt>
                <c:pt idx="1">
                  <c:v>II группа от 6 до 20 лет</c:v>
                </c:pt>
                <c:pt idx="2">
                  <c:v>III группа от 21 года и больше</c:v>
                </c:pt>
              </c:strCache>
            </c:strRef>
          </c:cat>
          <c:val>
            <c:numRef>
              <c:f>Лист1!$C$2:$C$4</c:f>
              <c:numCache>
                <c:formatCode>0.0%</c:formatCode>
                <c:ptCount val="3"/>
                <c:pt idx="0">
                  <c:v>0.17800000000000002</c:v>
                </c:pt>
                <c:pt idx="1">
                  <c:v>0.25800000000000001</c:v>
                </c:pt>
                <c:pt idx="2">
                  <c:v>0.16400000000000001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1884-4885-9DDE-D1AD4FBB7717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Техническая работа с медицинским оборудованием, приборами 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-8.3236551725945941E-3"/>
                  <c:y val="0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1884-4885-9DDE-D1AD4FBB7717}"/>
                </c:ext>
              </c:extLst>
            </c:dLbl>
            <c:dLbl>
              <c:idx val="2"/>
              <c:delete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1884-4885-9DDE-D1AD4FBB7717}"/>
                </c:ext>
              </c:extLst>
            </c:dLbl>
            <c:spPr>
              <a:noFill/>
              <a:ln>
                <a:noFill/>
              </a:ln>
              <a:effectLst/>
            </c:sp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I группа от 0 до 5 лет</c:v>
                </c:pt>
                <c:pt idx="1">
                  <c:v>II группа от 6 до 20 лет</c:v>
                </c:pt>
                <c:pt idx="2">
                  <c:v>III группа от 21 года и больше</c:v>
                </c:pt>
              </c:strCache>
            </c:strRef>
          </c:cat>
          <c:val>
            <c:numRef>
              <c:f>Лист1!$D$2:$D$4</c:f>
              <c:numCache>
                <c:formatCode>0.0%</c:formatCode>
                <c:ptCount val="3"/>
                <c:pt idx="0">
                  <c:v>7.0999999999999994E-2</c:v>
                </c:pt>
                <c:pt idx="1">
                  <c:v>0.10299999999999998</c:v>
                </c:pt>
                <c:pt idx="2">
                  <c:v>0.16400000000000001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5-1884-4885-9DDE-D1AD4FBB7717}"/>
            </c:ext>
          </c:extLst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Законодательная и правоприменительная практика в здравоохранении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2.9132793104081078E-2"/>
                  <c:y val="9.5048639457309698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1884-4885-9DDE-D1AD4FBB771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>
                    <a:highlight>
                      <a:srgbClr val="FFFF00"/>
                    </a:highlight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I группа от 0 до 5 лет</c:v>
                </c:pt>
                <c:pt idx="1">
                  <c:v>II группа от 6 до 20 лет</c:v>
                </c:pt>
                <c:pt idx="2">
                  <c:v>III группа от 21 года и больше</c:v>
                </c:pt>
              </c:strCache>
            </c:strRef>
          </c:cat>
          <c:val>
            <c:numRef>
              <c:f>Лист1!$E$2:$E$4</c:f>
              <c:numCache>
                <c:formatCode>0.0%</c:formatCode>
                <c:ptCount val="3"/>
                <c:pt idx="0">
                  <c:v>0.21400000000000002</c:v>
                </c:pt>
                <c:pt idx="1">
                  <c:v>0.16500000000000001</c:v>
                </c:pt>
                <c:pt idx="2">
                  <c:v>0.115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7-1884-4885-9DDE-D1AD4FBB7717}"/>
            </c:ext>
          </c:extLst>
        </c:ser>
        <c:ser>
          <c:idx val="4"/>
          <c:order val="4"/>
          <c:tx>
            <c:strRef>
              <c:f>Лист1!$F$1</c:f>
              <c:strCache>
                <c:ptCount val="1"/>
                <c:pt idx="0">
                  <c:v>Управление и работа с персоналом</c:v>
                </c:pt>
              </c:strCache>
            </c:strRef>
          </c:tx>
          <c:spPr>
            <a:solidFill>
              <a:srgbClr val="70AD47">
                <a:lumMod val="50000"/>
              </a:srgbClr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I группа от 0 до 5 лет</c:v>
                </c:pt>
                <c:pt idx="1">
                  <c:v>II группа от 6 до 20 лет</c:v>
                </c:pt>
                <c:pt idx="2">
                  <c:v>III группа от 21 года и больше</c:v>
                </c:pt>
              </c:strCache>
            </c:strRef>
          </c:cat>
          <c:val>
            <c:numRef>
              <c:f>Лист1!$F$2:$F$4</c:f>
              <c:numCache>
                <c:formatCode>0.0%</c:formatCode>
                <c:ptCount val="3"/>
                <c:pt idx="0">
                  <c:v>7.0999999999999994E-2</c:v>
                </c:pt>
                <c:pt idx="1">
                  <c:v>6.2000000000000006E-2</c:v>
                </c:pt>
                <c:pt idx="2">
                  <c:v>1.6000000000000004E-2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8-1884-4885-9DDE-D1AD4FBB7717}"/>
            </c:ext>
          </c:extLst>
        </c:ser>
        <c:ser>
          <c:idx val="5"/>
          <c:order val="5"/>
          <c:tx>
            <c:strRef>
              <c:f>Лист1!$G$1</c:f>
              <c:strCache>
                <c:ptCount val="1"/>
                <c:pt idx="0">
                  <c:v>Иностранные языки</c:v>
                </c:pt>
              </c:strCache>
            </c:strRef>
          </c:tx>
          <c:invertIfNegative val="0"/>
          <c:dLbls>
            <c:dLbl>
              <c:idx val="0"/>
              <c:delete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1884-4885-9DDE-D1AD4FBB7717}"/>
                </c:ext>
              </c:extLst>
            </c:dLbl>
            <c:spPr>
              <a:noFill/>
              <a:ln>
                <a:noFill/>
              </a:ln>
              <a:effectLst/>
            </c:sp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I группа от 0 до 5 лет</c:v>
                </c:pt>
                <c:pt idx="1">
                  <c:v>II группа от 6 до 20 лет</c:v>
                </c:pt>
                <c:pt idx="2">
                  <c:v>III группа от 21 года и больше</c:v>
                </c:pt>
              </c:strCache>
            </c:strRef>
          </c:cat>
          <c:val>
            <c:numRef>
              <c:f>Лист1!$G$2:$G$4</c:f>
              <c:numCache>
                <c:formatCode>0.0%</c:formatCode>
                <c:ptCount val="3"/>
                <c:pt idx="0">
                  <c:v>0.21400000000000002</c:v>
                </c:pt>
                <c:pt idx="1">
                  <c:v>9.3000000000000041E-2</c:v>
                </c:pt>
                <c:pt idx="2">
                  <c:v>6.6000000000000003E-2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A-1884-4885-9DDE-D1AD4FBB7717}"/>
            </c:ext>
          </c:extLst>
        </c:ser>
        <c:ser>
          <c:idx val="6"/>
          <c:order val="6"/>
          <c:tx>
            <c:strRef>
              <c:f>Лист1!$H$1</c:f>
              <c:strCache>
                <c:ptCount val="1"/>
                <c:pt idx="0">
                  <c:v>Сфера IT, освоение специализированных компьютерных программ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2.9132793104081098E-2"/>
                  <c:y val="3.168287981910324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1884-4885-9DDE-D1AD4FBB7717}"/>
                </c:ext>
              </c:extLst>
            </c:dLbl>
            <c:dLbl>
              <c:idx val="1"/>
              <c:layout>
                <c:manualLayout>
                  <c:x val="2.4970965517783793E-2"/>
                  <c:y val="1.5841439909551617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1884-4885-9DDE-D1AD4FBB771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>
                    <a:highlight>
                      <a:srgbClr val="FFFF00"/>
                    </a:highlight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I группа от 0 до 5 лет</c:v>
                </c:pt>
                <c:pt idx="1">
                  <c:v>II группа от 6 до 20 лет</c:v>
                </c:pt>
                <c:pt idx="2">
                  <c:v>III группа от 21 года и больше</c:v>
                </c:pt>
              </c:strCache>
            </c:strRef>
          </c:cat>
          <c:val>
            <c:numRef>
              <c:f>Лист1!$H$2:$H$4</c:f>
              <c:numCache>
                <c:formatCode>0.0%</c:formatCode>
                <c:ptCount val="3"/>
                <c:pt idx="0">
                  <c:v>7.0999999999999994E-2</c:v>
                </c:pt>
                <c:pt idx="1">
                  <c:v>5.1999999999999998E-2</c:v>
                </c:pt>
                <c:pt idx="2">
                  <c:v>0.14800000000000002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D-1884-4885-9DDE-D1AD4FBB7717}"/>
            </c:ext>
          </c:extLst>
        </c:ser>
        <c:ser>
          <c:idx val="7"/>
          <c:order val="7"/>
          <c:tx>
            <c:strRef>
              <c:f>Лист1!$I$1</c:f>
              <c:strCache>
                <c:ptCount val="1"/>
                <c:pt idx="0">
                  <c:v>Другое</c:v>
                </c:pt>
              </c:strCache>
            </c:strRef>
          </c:tx>
          <c:spPr>
            <a:solidFill>
              <a:srgbClr val="FFFF0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I группа от 0 до 5 лет</c:v>
                </c:pt>
                <c:pt idx="1">
                  <c:v>II группа от 6 до 20 лет</c:v>
                </c:pt>
                <c:pt idx="2">
                  <c:v>III группа от 21 года и больше</c:v>
                </c:pt>
              </c:strCache>
            </c:strRef>
          </c:cat>
          <c:val>
            <c:numRef>
              <c:f>Лист1!$I$2:$I$4</c:f>
              <c:numCache>
                <c:formatCode>0.0%</c:formatCode>
                <c:ptCount val="3"/>
                <c:pt idx="0">
                  <c:v>3.0000000000000005E-3</c:v>
                </c:pt>
                <c:pt idx="1">
                  <c:v>0</c:v>
                </c:pt>
                <c:pt idx="2">
                  <c:v>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E-1884-4885-9DDE-D1AD4FBB7717}"/>
            </c:ext>
          </c:extLst>
        </c:ser>
        <c:ser>
          <c:idx val="8"/>
          <c:order val="8"/>
          <c:tx>
            <c:strRef>
              <c:f>Лист1!$J$1</c:f>
              <c:strCache>
                <c:ptCount val="1"/>
                <c:pt idx="0">
                  <c:v>Не видите необходимости в дополнительной подготовке</c:v>
                </c:pt>
              </c:strCache>
            </c:strRef>
          </c:tx>
          <c:invertIfNegative val="0"/>
          <c:dLbls>
            <c:dLbl>
              <c:idx val="0"/>
              <c:delete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1884-4885-9DDE-D1AD4FBB7717}"/>
                </c:ext>
              </c:extLst>
            </c:dLbl>
            <c:dLbl>
              <c:idx val="1"/>
              <c:delete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1884-4885-9DDE-D1AD4FBB7717}"/>
                </c:ext>
              </c:extLst>
            </c:dLbl>
            <c:spPr>
              <a:noFill/>
              <a:ln>
                <a:noFill/>
              </a:ln>
              <a:effectLst/>
            </c:sp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I группа от 0 до 5 лет</c:v>
                </c:pt>
                <c:pt idx="1">
                  <c:v>II группа от 6 до 20 лет</c:v>
                </c:pt>
                <c:pt idx="2">
                  <c:v>III группа от 21 года и больше</c:v>
                </c:pt>
              </c:strCache>
            </c:strRef>
          </c:cat>
          <c:val>
            <c:numRef>
              <c:f>Лист1!$J$2:$J$4</c:f>
              <c:numCache>
                <c:formatCode>0.0%</c:formatCode>
                <c:ptCount val="3"/>
                <c:pt idx="0">
                  <c:v>7.0999999999999994E-2</c:v>
                </c:pt>
                <c:pt idx="1">
                  <c:v>5.1999999999999998E-2</c:v>
                </c:pt>
                <c:pt idx="2">
                  <c:v>0.13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11-1884-4885-9DDE-D1AD4FBB7717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63324544"/>
        <c:axId val="63326080"/>
      </c:barChart>
      <c:catAx>
        <c:axId val="63324544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txPr>
          <a:bodyPr/>
          <a:lstStyle/>
          <a:p>
            <a:pPr>
              <a:defRPr b="1"/>
            </a:pPr>
            <a:endParaRPr lang="ru-RU"/>
          </a:p>
        </c:txPr>
        <c:crossAx val="63326080"/>
        <c:crosses val="autoZero"/>
        <c:auto val="1"/>
        <c:lblAlgn val="ctr"/>
        <c:lblOffset val="10"/>
        <c:noMultiLvlLbl val="0"/>
      </c:catAx>
      <c:valAx>
        <c:axId val="63326080"/>
        <c:scaling>
          <c:orientation val="minMax"/>
        </c:scaling>
        <c:delete val="1"/>
        <c:axPos val="l"/>
        <c:majorGridlines/>
        <c:numFmt formatCode="0.0%" sourceLinked="1"/>
        <c:majorTickMark val="none"/>
        <c:minorTickMark val="none"/>
        <c:tickLblPos val="nextTo"/>
        <c:crossAx val="63324544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73641782339396633"/>
          <c:y val="7.4888734063483559E-7"/>
          <c:w val="0.26358218661969574"/>
          <c:h val="0.99898130310908284"/>
        </c:manualLayout>
      </c:layout>
      <c:overlay val="0"/>
    </c:legend>
    <c:plotVisOnly val="1"/>
    <c:dispBlanksAs val="gap"/>
    <c:showDLblsOverMax val="0"/>
  </c:chart>
  <c:spPr>
    <a:noFill/>
  </c:spPr>
  <c:txPr>
    <a:bodyPr/>
    <a:lstStyle/>
    <a:p>
      <a:pPr>
        <a:defRPr sz="1200">
          <a:solidFill>
            <a:schemeClr val="tx1"/>
          </a:solidFill>
          <a:latin typeface="Times New Roman" pitchFamily="18" charset="0"/>
          <a:cs typeface="Times New Roman" pitchFamily="18" charset="0"/>
        </a:defRPr>
      </a:pPr>
      <a:endParaRPr lang="ru-RU"/>
    </a:p>
  </c:txPr>
  <c:externalData r:id="rId2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8526E6-58C7-4A0F-9A39-0B232C0D466E}" type="datetimeFigureOut">
              <a:rPr lang="ru-RU" smtClean="0"/>
              <a:pPr/>
              <a:t>03.12.2020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60E9E6-1909-40FB-BE79-1003547948E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8526E6-58C7-4A0F-9A39-0B232C0D466E}" type="datetimeFigureOut">
              <a:rPr lang="ru-RU" smtClean="0"/>
              <a:pPr/>
              <a:t>03.12.2020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60E9E6-1909-40FB-BE79-1003547948E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8526E6-58C7-4A0F-9A39-0B232C0D466E}" type="datetimeFigureOut">
              <a:rPr lang="ru-RU" smtClean="0"/>
              <a:pPr/>
              <a:t>03.12.2020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60E9E6-1909-40FB-BE79-1003547948E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8526E6-58C7-4A0F-9A39-0B232C0D466E}" type="datetimeFigureOut">
              <a:rPr lang="ru-RU" smtClean="0"/>
              <a:pPr/>
              <a:t>03.12.2020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60E9E6-1909-40FB-BE79-1003547948E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8526E6-58C7-4A0F-9A39-0B232C0D466E}" type="datetimeFigureOut">
              <a:rPr lang="ru-RU" smtClean="0"/>
              <a:pPr/>
              <a:t>03.12.2020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60E9E6-1909-40FB-BE79-1003547948E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8526E6-58C7-4A0F-9A39-0B232C0D466E}" type="datetimeFigureOut">
              <a:rPr lang="ru-RU" smtClean="0"/>
              <a:pPr/>
              <a:t>03.12.2020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60E9E6-1909-40FB-BE79-1003547948E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8526E6-58C7-4A0F-9A39-0B232C0D466E}" type="datetimeFigureOut">
              <a:rPr lang="ru-RU" smtClean="0"/>
              <a:pPr/>
              <a:t>03.12.2020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60E9E6-1909-40FB-BE79-1003547948E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8526E6-58C7-4A0F-9A39-0B232C0D466E}" type="datetimeFigureOut">
              <a:rPr lang="ru-RU" smtClean="0"/>
              <a:pPr/>
              <a:t>03.12.2020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60E9E6-1909-40FB-BE79-1003547948E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8526E6-58C7-4A0F-9A39-0B232C0D466E}" type="datetimeFigureOut">
              <a:rPr lang="ru-RU" smtClean="0"/>
              <a:pPr/>
              <a:t>03.12.2020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60E9E6-1909-40FB-BE79-1003547948E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8526E6-58C7-4A0F-9A39-0B232C0D466E}" type="datetimeFigureOut">
              <a:rPr lang="ru-RU" smtClean="0"/>
              <a:pPr/>
              <a:t>03.12.2020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60E9E6-1909-40FB-BE79-1003547948E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8526E6-58C7-4A0F-9A39-0B232C0D466E}" type="datetimeFigureOut">
              <a:rPr lang="ru-RU" smtClean="0"/>
              <a:pPr/>
              <a:t>03.12.2020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60E9E6-1909-40FB-BE79-1003547948E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C58526E6-58C7-4A0F-9A39-0B232C0D466E}" type="datetimeFigureOut">
              <a:rPr lang="ru-RU" smtClean="0"/>
              <a:pPr/>
              <a:t>03.12.2020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D160E9E6-1909-40FB-BE79-1003547948E3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emf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7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image" Target="../media/image3.emf"/><Relationship Id="rId4" Type="http://schemas.openxmlformats.org/officeDocument/2006/relationships/image" Target="../media/image10.emf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Кристина\Desktop\Nurse-Bust-Crossed-A.jpg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contrast="-1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14239" y="541"/>
            <a:ext cx="4029761" cy="4320480"/>
          </a:xfrm>
          <a:prstGeom prst="rect">
            <a:avLst/>
          </a:prstGeom>
          <a:noFill/>
          <a:effectLst>
            <a:glow rad="127000">
              <a:schemeClr val="bg2">
                <a:alpha val="32000"/>
              </a:schemeClr>
            </a:glo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1115616" y="1412776"/>
            <a:ext cx="30243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5673" y="354717"/>
            <a:ext cx="1968178" cy="12093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Рисунок 6">
            <a:extLst>
              <a:ext uri="{FF2B5EF4-FFF2-40B4-BE49-F238E27FC236}">
                <a16:creationId xmlns:a16="http://schemas.microsoft.com/office/drawing/2014/main" xmlns="" id="{2B17CB12-8737-430B-915E-7998D643CE9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7374" y="114504"/>
            <a:ext cx="2386394" cy="1119512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53928" y="2132856"/>
            <a:ext cx="5238152" cy="4370427"/>
          </a:xfrm>
          <a:prstGeom prst="rect">
            <a:avLst/>
          </a:prstGeom>
          <a:noFill/>
          <a:effectLst>
            <a:glow rad="127000">
              <a:schemeClr val="accent1">
                <a:alpha val="48000"/>
              </a:schemeClr>
            </a:glow>
          </a:effectLst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Качество кадрового потенциала здравоохранения: как оценить доступность программ переподготовки и повышения квалификации </a:t>
            </a:r>
            <a:endParaRPr lang="ru-RU" b="1" i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b="1" i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b="1" i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Ярашева </a:t>
            </a:r>
            <a:r>
              <a:rPr lang="ru-RU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Азиза</a:t>
            </a:r>
            <a:r>
              <a:rPr lang="ru-RU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Викторовна,</a:t>
            </a:r>
            <a:endParaRPr lang="ru-RU" b="1" i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</a:t>
            </a:r>
            <a:r>
              <a:rPr lang="ru-RU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э. н</a:t>
            </a:r>
            <a:r>
              <a:rPr lang="ru-RU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., </a:t>
            </a:r>
            <a:r>
              <a:rPr lang="ru-RU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профессор,</a:t>
            </a:r>
            <a:endParaRPr lang="ru-RU" b="1" i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зав. лабораторией ИСЭПН ФНИСЦ </a:t>
            </a:r>
            <a:r>
              <a:rPr lang="ru-RU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РАН,</a:t>
            </a:r>
            <a:endParaRPr lang="ru-RU" b="1" i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ведущий аналитик </a:t>
            </a:r>
            <a:r>
              <a:rPr lang="ru-RU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НИИОЗММ </a:t>
            </a:r>
            <a:r>
              <a:rPr lang="ru-RU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ДЗМ</a:t>
            </a:r>
          </a:p>
          <a:p>
            <a:pPr algn="ctr"/>
            <a:endParaRPr lang="ru-RU" b="1" i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200" dirty="0"/>
          </a:p>
        </p:txBody>
      </p:sp>
      <p:sp>
        <p:nvSpPr>
          <p:cNvPr id="10" name="TextBox 9"/>
          <p:cNvSpPr txBox="1"/>
          <p:nvPr/>
        </p:nvSpPr>
        <p:spPr>
          <a:xfrm>
            <a:off x="5454038" y="5730464"/>
            <a:ext cx="368396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Объединенный </a:t>
            </a:r>
            <a:r>
              <a:rPr lang="ru-RU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международный </a:t>
            </a:r>
            <a:r>
              <a:rPr lang="ru-RU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конгресс «СПЭК-ПНО-2020»</a:t>
            </a:r>
          </a:p>
          <a:p>
            <a:pPr algn="ctr"/>
            <a:r>
              <a:rPr lang="ru-RU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2-4 декабря  2020 г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ru-RU" sz="1200" b="1" dirty="0">
              <a:solidFill>
                <a:schemeClr val="tx2">
                  <a:lumMod val="50000"/>
                  <a:alpha val="41000"/>
                </a:schemeClr>
              </a:solidFill>
              <a:latin typeface="Bahnschrift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746315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3376413381"/>
              </p:ext>
            </p:extLst>
          </p:nvPr>
        </p:nvGraphicFramePr>
        <p:xfrm>
          <a:off x="179512" y="908720"/>
          <a:ext cx="8784976" cy="57606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539552" y="81498"/>
            <a:ext cx="773315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ЕСЛИ У ВАС ЕСТЬ ТРУДНОСТИ В ПОЛУЧЕНИИ ДОПОЛНИТЕЛЬНОЙ ПОДГОТОВКИ, ТО </a:t>
            </a:r>
            <a:r>
              <a:rPr lang="ru-RU" b="1" u="sng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 ЧЕМ ЭТО СВЯЗАНО</a:t>
            </a:r>
            <a:r>
              <a:rPr lang="ru-RU" b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ru-RU" dirty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3927718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539552" y="81498"/>
            <a:ext cx="773315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ЕСЛИ У ВАС ЕСТЬ ТРУДНОСТИ В ПОЛУЧЕНИИ ДОПОЛНИТЕЛЬНОЙ ПОДГОТОВКИ, ТО </a:t>
            </a:r>
            <a:r>
              <a:rPr lang="ru-RU" b="1" u="sng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 ЧЕМ ЭТО СВЯЗАНО</a:t>
            </a:r>
            <a:r>
              <a:rPr lang="ru-RU" b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ru-RU" dirty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8470C00A-CD40-4C00-9CEC-6B37E6B8711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323528" y="731520"/>
            <a:ext cx="8640960" cy="5937840"/>
          </a:xfrm>
        </p:spPr>
        <p:txBody>
          <a:bodyPr>
            <a:noAutofit/>
          </a:bodyPr>
          <a:lstStyle/>
          <a:p>
            <a:pPr marL="44450" indent="406400" algn="just">
              <a:buNone/>
            </a:pP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Эксперты в интервью поделились мнением о трудностях для медицинских работников при получении дополнительной квалификации или переобучении:</a:t>
            </a:r>
          </a:p>
          <a:p>
            <a:pPr marL="44450" indent="406400" algn="just">
              <a:buNone/>
            </a:pPr>
            <a:r>
              <a:rPr lang="ru-RU" sz="1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«При переподготовке нужно отталкиваться от потребностей медучреждений. Потому </a:t>
            </a:r>
            <a:r>
              <a:rPr lang="ru-RU" sz="16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что </a:t>
            </a:r>
            <a:r>
              <a:rPr lang="ru-RU" sz="1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если дать возможность самому врачу выбирать, так у меня все педиатры уйдут в гастроэнтерологи, а они мне в таком количестве не нужны». </a:t>
            </a:r>
          </a:p>
          <a:p>
            <a:pPr marL="44450" indent="406400" algn="just">
              <a:buNone/>
            </a:pP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Все эксперты подчеркивали необходимость и важность не только имеющейся сертификации один раз в 5 лет, но и постоянного совершенствования. Однако, по словам экспертов, </a:t>
            </a: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даже 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понимая необходимость самообразования, не все готовы по разным причинам непрерывно самообучаться.</a:t>
            </a:r>
          </a:p>
          <a:p>
            <a:pPr marL="44450" indent="406400" algn="just">
              <a:buNone/>
            </a:pPr>
            <a:r>
              <a:rPr lang="ru-RU" sz="1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«Конечно, есть врачи, </a:t>
            </a:r>
            <a:r>
              <a:rPr lang="ru-RU" sz="16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которые имеют </a:t>
            </a:r>
            <a:r>
              <a:rPr lang="ru-RU" sz="1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много разных сертификатов, ездят по конгрессам, конференциям, в т. ч. и международным, но таких мало. </a:t>
            </a:r>
            <a:r>
              <a:rPr lang="ru-RU" sz="1600" b="1" i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существующем портале непрерывного медицинского образования, где можно регистрироваться, самому набирать баллы и т</a:t>
            </a:r>
            <a:r>
              <a:rPr lang="ru-RU" sz="1600" b="1" i="1" u="sng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д</a:t>
            </a:r>
            <a:r>
              <a:rPr lang="ru-RU" sz="1600" b="1" i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., недостаточно хорошо все организовано.</a:t>
            </a:r>
            <a:r>
              <a:rPr lang="ru-RU" sz="1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Там нужно выбирать, нет каких-то конкретных ссылок, было бы здорово, если бы, например, после регистрации по своей специальности можно было бы на свою почту получать извещение, потому что люди в рутине забывают».</a:t>
            </a:r>
          </a:p>
          <a:p>
            <a:pPr marL="44450" indent="41275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44450" indent="41275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«Молодым врачам проще разбираться с сайтами, регистрацией и т</a:t>
            </a:r>
            <a:r>
              <a:rPr lang="ru-RU" sz="16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д</a:t>
            </a:r>
            <a:r>
              <a:rPr lang="ru-RU" sz="1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., </a:t>
            </a:r>
          </a:p>
          <a:p>
            <a:pPr marL="44450" indent="41275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 тем, кто </a:t>
            </a:r>
            <a:r>
              <a:rPr lang="ru-RU" sz="16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постарше, </a:t>
            </a:r>
            <a:r>
              <a:rPr lang="ru-RU" sz="1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сложнее».</a:t>
            </a:r>
            <a:endParaRPr lang="ru-RU" sz="1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4450" indent="41275" algn="just">
              <a:spcBef>
                <a:spcPts val="0"/>
              </a:spcBef>
              <a:spcAft>
                <a:spcPts val="0"/>
              </a:spcAft>
              <a:buNone/>
            </a:pPr>
            <a:endParaRPr lang="ru-RU" sz="16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4450" indent="41275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«Есть сложности в доступе к прохождению обучения/переобучения </a:t>
            </a:r>
          </a:p>
          <a:p>
            <a:pPr marL="44450" indent="41275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симуляторах».</a:t>
            </a:r>
          </a:p>
          <a:p>
            <a:pPr marL="44450" indent="41275" algn="just">
              <a:spcBef>
                <a:spcPts val="0"/>
              </a:spcBef>
              <a:spcAft>
                <a:spcPts val="0"/>
              </a:spcAft>
              <a:buNone/>
            </a:pPr>
            <a:endParaRPr lang="ru-RU" sz="1600" b="1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4450" indent="41275" algn="just">
              <a:spcBef>
                <a:spcPts val="0"/>
              </a:spcBef>
              <a:spcAft>
                <a:spcPts val="0"/>
              </a:spcAft>
              <a:buNone/>
            </a:pPr>
            <a:endParaRPr lang="ru-RU" sz="1600" b="1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4450" indent="41275" algn="just">
              <a:spcBef>
                <a:spcPts val="0"/>
              </a:spcBef>
              <a:spcAft>
                <a:spcPts val="0"/>
              </a:spcAft>
              <a:buNone/>
            </a:pPr>
            <a:endParaRPr lang="ru-RU" sz="1600" b="1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Рисунок 1">
            <a:extLst>
              <a:ext uri="{FF2B5EF4-FFF2-40B4-BE49-F238E27FC236}">
                <a16:creationId xmlns:a16="http://schemas.microsoft.com/office/drawing/2014/main" xmlns="" id="{1202DD23-35E4-4CF4-9A61-365100DB7C6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61722" y="5373216"/>
            <a:ext cx="1699387" cy="1008112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</p:spPr>
      </p:pic>
    </p:spTree>
    <p:extLst>
      <p:ext uri="{BB962C8B-B14F-4D97-AF65-F5344CB8AC3E}">
        <p14:creationId xmlns:p14="http://schemas.microsoft.com/office/powerpoint/2010/main" val="3413433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39552" y="81498"/>
            <a:ext cx="773315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b="1" u="sng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КАКОЙ СФЕРЕ ЗНАНИЙ </a:t>
            </a:r>
            <a:r>
              <a:rPr lang="ru-RU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ВЫ СЕЙЧАС ИСПЫТЫВАЕТЕ НЕОБХОДИМОСТЬ ДОПОЛНИТЕЛЬНОЙ ПОДГОТОВКИ?</a:t>
            </a:r>
            <a:endParaRPr lang="ru-RU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4199522203"/>
              </p:ext>
            </p:extLst>
          </p:nvPr>
        </p:nvGraphicFramePr>
        <p:xfrm>
          <a:off x="335426" y="715523"/>
          <a:ext cx="8784976" cy="59519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3927718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314252456"/>
              </p:ext>
            </p:extLst>
          </p:nvPr>
        </p:nvGraphicFramePr>
        <p:xfrm>
          <a:off x="323528" y="727829"/>
          <a:ext cx="8820472" cy="586952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539552" y="81498"/>
            <a:ext cx="773315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b="1" u="sng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КАКОЙ СФЕРЕ ЗНАНИЙ </a:t>
            </a:r>
            <a:r>
              <a:rPr lang="ru-RU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ВЫ СЕЙЧАС ИСПЫТЫВАЕТЕ НЕОБХОДИМОСТЬ ДОПОЛНИТЕЛЬНОЙ ПОДГОТОВКИ?</a:t>
            </a:r>
            <a:endParaRPr lang="ru-RU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3927718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539552" y="81498"/>
            <a:ext cx="773315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b="1" u="sng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КАКОЙ СФЕРЕ ЗНАНИЙ </a:t>
            </a:r>
            <a:r>
              <a:rPr lang="ru-RU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ВЫ СЕЙЧАС ИСПЫТЫВАЕТЕ НЕОБХОДИМОСТЬ ДОПОЛНИТЕЛЬНОЙ ПОДГОТОВКИ?</a:t>
            </a:r>
            <a:endParaRPr lang="ru-RU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8470C00A-CD40-4C00-9CEC-6B37E6B8711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323528" y="731520"/>
            <a:ext cx="8640960" cy="5932204"/>
          </a:xfrm>
        </p:spPr>
        <p:txBody>
          <a:bodyPr>
            <a:normAutofit/>
          </a:bodyPr>
          <a:lstStyle/>
          <a:p>
            <a:pPr marL="44450" indent="406400" algn="just">
              <a:buNone/>
            </a:pPr>
            <a:endParaRPr lang="ru-RU" sz="20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4450" indent="406400" algn="just">
              <a:buNone/>
            </a:pPr>
            <a:r>
              <a: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«Гастроэнтеролог обязательно должен обладать знаниями ультразвуковой диагностики, эндокринолог </a:t>
            </a:r>
            <a:r>
              <a: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уметь проверить щитовидку, невролог – прочесть энцефалограмму, в лучшем случае сделать миографию. Кардиолог без знаний ЭКГ – это вообще профнепригодность. То </a:t>
            </a:r>
            <a:r>
              <a:rPr lang="ru-RU" sz="2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есть </a:t>
            </a:r>
            <a:r>
              <a: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надо уходить от «изолированных» специальностей, медицинского специализированного контура».</a:t>
            </a:r>
          </a:p>
          <a:p>
            <a:pPr marL="44450" indent="406400" algn="just">
              <a:buNone/>
            </a:pPr>
            <a:endParaRPr 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4450" indent="406400" algn="just">
              <a:buNone/>
            </a:pPr>
            <a:r>
              <a: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«У специалистов должно быть два сертификата, два образования, </a:t>
            </a:r>
            <a:r>
              <a:rPr lang="ru-RU" sz="2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причем </a:t>
            </a:r>
            <a:r>
              <a: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это должно быть на уровне ординатуры, т</a:t>
            </a:r>
            <a:r>
              <a:rPr lang="ru-RU" sz="2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е. </a:t>
            </a:r>
            <a:r>
              <a: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они должны пройти профессиональную </a:t>
            </a:r>
            <a:r>
              <a:rPr lang="ru-RU" sz="2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подготовку </a:t>
            </a:r>
            <a:r>
              <a: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по окончании сразу получить сертификат, а не потом доучиваться. Это касается не только функциональной диагностики, у нас </a:t>
            </a:r>
            <a:r>
              <a:rPr lang="ru-RU" sz="2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«детстве</a:t>
            </a:r>
            <a:r>
              <a: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есть хирург и детский уролог – разделять их бессмысленно, должен быть специалист с двумя сертификатами. Это не только для врача хорошо, но и для пациента, не придется к одному врачу идти, потом записываться к другому».</a:t>
            </a:r>
            <a:endParaRPr 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4450" indent="406400" algn="just">
              <a:buNone/>
            </a:pPr>
            <a:endParaRPr lang="ru-RU" sz="23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Рисунок 1">
            <a:extLst>
              <a:ext uri="{FF2B5EF4-FFF2-40B4-BE49-F238E27FC236}">
                <a16:creationId xmlns:a16="http://schemas.microsoft.com/office/drawing/2014/main" xmlns="" id="{9E6CB346-76E1-4459-A7F2-14C04D05E1D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68344" y="5981960"/>
            <a:ext cx="1152128" cy="6817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303159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Диаграмма 2"/>
          <p:cNvGraphicFramePr/>
          <p:nvPr>
            <p:extLst>
              <p:ext uri="{D42A27DB-BD31-4B8C-83A1-F6EECF244321}">
                <p14:modId xmlns:p14="http://schemas.microsoft.com/office/powerpoint/2010/main" val="1427874550"/>
              </p:ext>
            </p:extLst>
          </p:nvPr>
        </p:nvGraphicFramePr>
        <p:xfrm>
          <a:off x="107504" y="789384"/>
          <a:ext cx="8928992" cy="59519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539552" y="81498"/>
            <a:ext cx="773315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b="1" u="sng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КАКОЙ СФЕРЕ ЗНАНИЙ </a:t>
            </a:r>
            <a:r>
              <a:rPr lang="ru-RU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ВЫ СЕЙЧАС ИСПЫТЫВАЕТЕ НЕОБХОДИМОСТЬ ДОПОЛНИТЕЛЬНОЙ ПОДГОТОВКИ?</a:t>
            </a:r>
            <a:endParaRPr lang="ru-RU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731502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Диаграмма 2"/>
          <p:cNvGraphicFramePr/>
          <p:nvPr>
            <p:extLst>
              <p:ext uri="{D42A27DB-BD31-4B8C-83A1-F6EECF244321}">
                <p14:modId xmlns:p14="http://schemas.microsoft.com/office/powerpoint/2010/main" val="448253184"/>
              </p:ext>
            </p:extLst>
          </p:nvPr>
        </p:nvGraphicFramePr>
        <p:xfrm>
          <a:off x="107504" y="789384"/>
          <a:ext cx="8856984" cy="59519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539552" y="81498"/>
            <a:ext cx="773315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b="1" u="sng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КАКОЙ СФЕРЕ ЗНАНИЙ </a:t>
            </a:r>
            <a:r>
              <a:rPr lang="ru-RU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ВЫ СЕЙЧАС ИСПЫТЫВАЕТЕ НЕОБХОДИМОСТЬ ДОПОЛНИТЕЛЬНОЙ ПОДГОТОВКИ?</a:t>
            </a:r>
            <a:endParaRPr lang="ru-RU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731502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539552" y="81498"/>
            <a:ext cx="7733151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Соответствие программ переподготовки и повышения квалификации московских медиков мировым</a:t>
            </a:r>
          </a:p>
          <a:p>
            <a:pPr algn="ctr"/>
            <a:r>
              <a:rPr lang="ru-RU" sz="2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(международным) стандартам</a:t>
            </a:r>
            <a:endParaRPr lang="ru-RU" sz="2000" b="1" u="sng" dirty="0">
              <a:solidFill>
                <a:srgbClr val="002060"/>
              </a:solidFill>
              <a:latin typeface="Times New Roman" panose="02020603050405020304" pitchFamily="18" charset="0"/>
              <a:cs typeface="Times New Roman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8470C00A-CD40-4C00-9CEC-6B37E6B8711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323528" y="731520"/>
            <a:ext cx="8640960" cy="5793824"/>
          </a:xfrm>
        </p:spPr>
        <p:txBody>
          <a:bodyPr>
            <a:normAutofit/>
          </a:bodyPr>
          <a:lstStyle/>
          <a:p>
            <a:pPr marL="44450" indent="406400" algn="just">
              <a:buNone/>
            </a:pPr>
            <a:endParaRPr lang="ru-RU" i="1" dirty="0"/>
          </a:p>
          <a:p>
            <a:pPr marL="44450" indent="406400" algn="just">
              <a:buNone/>
            </a:pPr>
            <a:r>
              <a: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«Учитывая мой опыт стажировок в Чехии, Испании, Корее, можно сказать, что наши специалисты ничем не уступают зарубежным. </a:t>
            </a:r>
            <a:r>
              <a:rPr lang="ru-RU" sz="2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Но </a:t>
            </a:r>
            <a:r>
              <a: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 другой стороны, у нас, например, в амбулаториях в первичной системе не очень приветствуется занятие наукой, </a:t>
            </a:r>
            <a:r>
              <a:rPr lang="ru-RU" sz="2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якобы </a:t>
            </a:r>
            <a:r>
              <a: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наукой можно заниматься только в стационаре, </a:t>
            </a:r>
            <a:r>
              <a:rPr lang="ru-RU" sz="2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но </a:t>
            </a:r>
            <a:r>
              <a: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это неправильно».</a:t>
            </a:r>
          </a:p>
          <a:p>
            <a:pPr marL="44450" indent="406400" algn="just">
              <a:buNone/>
            </a:pPr>
            <a:endParaRPr lang="ru-RU" sz="20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4450" indent="406400" algn="just">
              <a:buNone/>
            </a:pPr>
            <a:r>
              <a: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«В поликлиниках единицы занимаются наукой. А вот, например, корейский опыт говорит о том, что они во всех отраслях занимаются наукой, и каждый должен выдавать какие-то новшества и предложения. Поэтому у них во всех сферах, и в медицине, такой прорыв. Нам бы тоже это перенять. Ведь у многих врачей бесценный опыт, но они его никуда не транслируют».</a:t>
            </a:r>
            <a:endParaRPr 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4450" indent="406400" algn="just">
              <a:buNone/>
            </a:pPr>
            <a:endParaRPr lang="ru-RU" sz="23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Рисунок 1">
            <a:extLst>
              <a:ext uri="{FF2B5EF4-FFF2-40B4-BE49-F238E27FC236}">
                <a16:creationId xmlns:a16="http://schemas.microsoft.com/office/drawing/2014/main" xmlns="" id="{B47445B8-954B-4DE1-85AF-77508D40918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73857" y="5278777"/>
            <a:ext cx="1876770" cy="1152128"/>
          </a:xfrm>
          <a:prstGeom prst="rect">
            <a:avLst/>
          </a:prstGeom>
        </p:spPr>
      </p:pic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27A74C4B-587E-4E9C-B717-F6B2EE48DB7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5536" y="5467654"/>
            <a:ext cx="1914310" cy="9632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943719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539552" y="81498"/>
            <a:ext cx="773315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Создание и </a:t>
            </a:r>
            <a:r>
              <a:rPr lang="ru-RU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использование </a:t>
            </a:r>
            <a:r>
              <a:rPr lang="ru-RU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единой (международной) информационной платформы для обеспечения доступа к новым (в т</a:t>
            </a:r>
            <a:r>
              <a:rPr lang="ru-RU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ч</a:t>
            </a:r>
            <a:r>
              <a:rPr lang="ru-RU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дистанционным) формам повышения квалификации </a:t>
            </a:r>
            <a:endParaRPr lang="ru-RU" b="1" u="sng" dirty="0">
              <a:solidFill>
                <a:srgbClr val="002060"/>
              </a:solidFill>
              <a:latin typeface="Times New Roman" panose="02020603050405020304" pitchFamily="18" charset="0"/>
              <a:cs typeface="Times New Roman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8470C00A-CD40-4C00-9CEC-6B37E6B8711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395536" y="1004828"/>
            <a:ext cx="8568952" cy="5520516"/>
          </a:xfrm>
        </p:spPr>
        <p:txBody>
          <a:bodyPr>
            <a:normAutofit/>
          </a:bodyPr>
          <a:lstStyle/>
          <a:p>
            <a:pPr marL="44450" indent="406400" algn="just">
              <a:buNone/>
            </a:pPr>
            <a:endParaRPr lang="ru-RU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4450" indent="406400" algn="just">
              <a:buNone/>
            </a:pPr>
            <a:r>
              <a:rPr lang="ru-RU" sz="1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«Единая информационная платформа для обеспечения доступа к новым формам повышения квалификации </a:t>
            </a:r>
            <a:r>
              <a:rPr lang="ru-RU" sz="1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1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это замечательная идея, она должна воплощаться где-то при Академии наук или Минздраве.</a:t>
            </a: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Уровень профессиональных компетенций был бы один, у нас сейчас везде «лоскутное одеяло».</a:t>
            </a:r>
            <a:endParaRPr lang="ru-RU" sz="1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4450" indent="406400" algn="just">
              <a:buNone/>
            </a:pPr>
            <a:endParaRPr lang="ru-RU" sz="18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4450" indent="406400" algn="just">
              <a:buNone/>
            </a:pPr>
            <a:r>
              <a:rPr lang="ru-RU" sz="1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«Если это будет платформа, похожая на </a:t>
            </a:r>
            <a:r>
              <a:rPr lang="ru-RU" sz="1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UpToDate</a:t>
            </a:r>
            <a:r>
              <a:rPr lang="ru-RU" sz="1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я </a:t>
            </a:r>
            <a:r>
              <a:rPr lang="ru-RU" sz="1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1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за. Это ежемесячно обновляемая база на основе доказательной информации, которую составляют эксперты на основе больших обзоров. Естественно, очень хотелось бы получать материал на русском, но это невозможно: пока его будут переводить, он устареет. </a:t>
            </a:r>
            <a:r>
              <a:rPr lang="ru-RU" sz="1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UpToDate</a:t>
            </a:r>
            <a:r>
              <a:rPr lang="ru-RU" sz="1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многим нашим врачам недоступен, т</a:t>
            </a:r>
            <a:r>
              <a:rPr lang="ru-RU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к</a:t>
            </a:r>
            <a:r>
              <a:rPr lang="ru-RU" sz="1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он на английском, да еще и очень дорого стоит. Но база нужна именно такая. Самое лучшее образование – это образование на рабочем месте в процессе труда». </a:t>
            </a:r>
            <a:endParaRPr lang="ru-RU" sz="1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4450" indent="406400" algn="just">
              <a:buNone/>
            </a:pPr>
            <a:endParaRPr lang="ru-RU" sz="23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Рисунок 1">
            <a:extLst>
              <a:ext uri="{FF2B5EF4-FFF2-40B4-BE49-F238E27FC236}">
                <a16:creationId xmlns:a16="http://schemas.microsoft.com/office/drawing/2014/main" xmlns="" id="{E14CD7F5-792D-42DC-880C-C143140ADDF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20272" y="5495316"/>
            <a:ext cx="1800200" cy="1104668"/>
          </a:xfrm>
          <a:prstGeom prst="rect">
            <a:avLst/>
          </a:prstGeom>
        </p:spPr>
      </p:pic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605A171E-F7B8-42FA-B348-A4E6DFF58CF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5536" y="5495316"/>
            <a:ext cx="1914310" cy="9632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895005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>
            <a:extLst>
              <a:ext uri="{FF2B5EF4-FFF2-40B4-BE49-F238E27FC236}">
                <a16:creationId xmlns:a16="http://schemas.microsoft.com/office/drawing/2014/main" xmlns="" id="{05F26F23-9B0F-4CEC-9D67-F95DA293EC7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80598" y="187224"/>
            <a:ext cx="2195858" cy="1346068"/>
          </a:xfrm>
          <a:prstGeom prst="rect">
            <a:avLst/>
          </a:prstGeom>
        </p:spPr>
      </p:pic>
      <p:pic>
        <p:nvPicPr>
          <p:cNvPr id="3" name="Рисунок 2">
            <a:extLst>
              <a:ext uri="{FF2B5EF4-FFF2-40B4-BE49-F238E27FC236}">
                <a16:creationId xmlns:a16="http://schemas.microsoft.com/office/drawing/2014/main" xmlns="" id="{892C7E80-DC53-450E-8EF4-AAA611D789E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7544" y="260648"/>
            <a:ext cx="1914310" cy="963251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7D55A482-8BC6-480A-B801-427E91C69871}"/>
              </a:ext>
            </a:extLst>
          </p:cNvPr>
          <p:cNvSpPr txBox="1"/>
          <p:nvPr/>
        </p:nvSpPr>
        <p:spPr>
          <a:xfrm>
            <a:off x="5064406" y="5967135"/>
            <a:ext cx="3995936" cy="7386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Объединенный </a:t>
            </a:r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международный 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конгресс </a:t>
            </a:r>
          </a:p>
          <a:p>
            <a:pPr algn="r"/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«СПЭК-ПНО-2020»</a:t>
            </a:r>
          </a:p>
          <a:p>
            <a:pPr algn="r"/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2-4 декабря  2020 г.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9733CBD8-E498-4322-86EC-654B6A1977C2}"/>
              </a:ext>
            </a:extLst>
          </p:cNvPr>
          <p:cNvSpPr txBox="1"/>
          <p:nvPr/>
        </p:nvSpPr>
        <p:spPr>
          <a:xfrm>
            <a:off x="1907704" y="2636912"/>
            <a:ext cx="5454352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СПАСИБО ЗА ВНИМАНИЕ!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E8CCFDAA-DD88-48C8-BBF2-4A0D16A0681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19872" y="3697868"/>
            <a:ext cx="2109418" cy="12432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73220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Объект 1">
            <a:extLst>
              <a:ext uri="{FF2B5EF4-FFF2-40B4-BE49-F238E27FC236}">
                <a16:creationId xmlns:a16="http://schemas.microsoft.com/office/drawing/2014/main" xmlns="" id="{7CC4F3E6-2E5E-401A-AD56-87B6ACF96290}"/>
              </a:ext>
            </a:extLst>
          </p:cNvPr>
          <p:cNvPicPr>
            <a:picLocks noGrp="1" noChangeAspect="1"/>
          </p:cNvPicPr>
          <p:nvPr>
            <p:ph sz="quarter" idx="13"/>
          </p:nvPr>
        </p:nvPicPr>
        <p:blipFill>
          <a:blip r:embed="rId2"/>
          <a:stretch>
            <a:fillRect/>
          </a:stretch>
        </p:blipFill>
        <p:spPr>
          <a:xfrm>
            <a:off x="6804248" y="152674"/>
            <a:ext cx="1969179" cy="1207113"/>
          </a:xfrm>
          <a:prstGeom prst="rect">
            <a:avLst/>
          </a:prstGeom>
        </p:spPr>
      </p:pic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9F6F1326-BF29-4A73-BDE9-3606935ADF4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1520" y="152674"/>
            <a:ext cx="1914310" cy="963251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FDE43836-00D0-4610-BB29-243AF60B0343}"/>
              </a:ext>
            </a:extLst>
          </p:cNvPr>
          <p:cNvSpPr txBox="1"/>
          <p:nvPr/>
        </p:nvSpPr>
        <p:spPr>
          <a:xfrm>
            <a:off x="5064406" y="5967135"/>
            <a:ext cx="3995936" cy="7386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Объединенный </a:t>
            </a:r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международный 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конгресс </a:t>
            </a:r>
          </a:p>
          <a:p>
            <a:pPr algn="r"/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«СПЭК-ПНО-2020»</a:t>
            </a:r>
          </a:p>
          <a:p>
            <a:pPr algn="r"/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2-4 декабря  2020 г.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9CF57BAE-B966-4F9F-AF23-021F28CC0382}"/>
              </a:ext>
            </a:extLst>
          </p:cNvPr>
          <p:cNvSpPr txBox="1"/>
          <p:nvPr/>
        </p:nvSpPr>
        <p:spPr>
          <a:xfrm>
            <a:off x="539552" y="1455523"/>
            <a:ext cx="8352928" cy="45243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450850" algn="just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Актуальность и значимость исследования</a:t>
            </a:r>
          </a:p>
          <a:p>
            <a:pPr indent="450850"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Одним из важных аспектов формирования кадрового потенциала работников медицинских организаций является обеспечение возможности для развития их образовательного капитала.</a:t>
            </a:r>
          </a:p>
          <a:p>
            <a:pPr indent="450850"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Разработка вопросов, связанных с обретением новых (дополнительных) знаний и компетенций, важна с точки зрения необходимости выявления предпочтений наиболее эффективных форм повышения профессиональной квалификации медицинских работников.</a:t>
            </a:r>
            <a:endParaRPr lang="ru-RU" dirty="0"/>
          </a:p>
          <a:p>
            <a:pPr indent="450850"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основе социологического опроса экспертов и анкетирования врачей и медицинских сестер изучены вопросы доступности системы дополнительного медицинского образования в учреждениях, подведомственных Департаменту здравоохранения города Москвы. Выявлены специфические особенности и трудности (их причины), с которыми встречаются врачи и средний медицинский персонал при получении дополнительной квалификации или переобучении; направления дополнительной профессиональной подготовки; определены сферы знаний, по которым требуется обучение специалистов в будущем.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119068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>
            <a:extLst>
              <a:ext uri="{FF2B5EF4-FFF2-40B4-BE49-F238E27FC236}">
                <a16:creationId xmlns:a16="http://schemas.microsoft.com/office/drawing/2014/main" xmlns="" id="{05F26F23-9B0F-4CEC-9D67-F95DA293EC7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76256" y="112710"/>
            <a:ext cx="1811619" cy="1110528"/>
          </a:xfrm>
          <a:prstGeom prst="rect">
            <a:avLst/>
          </a:prstGeom>
        </p:spPr>
      </p:pic>
      <p:pic>
        <p:nvPicPr>
          <p:cNvPr id="3" name="Рисунок 2">
            <a:extLst>
              <a:ext uri="{FF2B5EF4-FFF2-40B4-BE49-F238E27FC236}">
                <a16:creationId xmlns:a16="http://schemas.microsoft.com/office/drawing/2014/main" xmlns="" id="{892C7E80-DC53-450E-8EF4-AAA611D789E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1520" y="116632"/>
            <a:ext cx="1914310" cy="963251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7D55A482-8BC6-480A-B801-427E91C69871}"/>
              </a:ext>
            </a:extLst>
          </p:cNvPr>
          <p:cNvSpPr txBox="1"/>
          <p:nvPr/>
        </p:nvSpPr>
        <p:spPr>
          <a:xfrm>
            <a:off x="5064406" y="5967135"/>
            <a:ext cx="3995936" cy="7386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Объединенный </a:t>
            </a:r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международный 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конгресс </a:t>
            </a:r>
          </a:p>
          <a:p>
            <a:pPr algn="r"/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«СПЭК-ПНО-2020»</a:t>
            </a:r>
          </a:p>
          <a:p>
            <a:pPr algn="r"/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2-4 декабря  2020 г.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2BD70E87-D43A-467F-9D69-A953C35A3A98}"/>
              </a:ext>
            </a:extLst>
          </p:cNvPr>
          <p:cNvSpPr txBox="1"/>
          <p:nvPr/>
        </p:nvSpPr>
        <p:spPr>
          <a:xfrm>
            <a:off x="736757" y="1360072"/>
            <a:ext cx="8280920" cy="458587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Направления исследования в 2020 году:</a:t>
            </a:r>
          </a:p>
          <a:p>
            <a:pPr algn="ctr"/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lnSpc>
                <a:spcPct val="150000"/>
              </a:lnSpc>
              <a:buAutoNum type="arabicPeriod"/>
            </a:pPr>
            <a:r>
              <a:rPr lang="ru-RU" sz="24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Наставничество в здравоохранении</a:t>
            </a:r>
          </a:p>
          <a:p>
            <a:pPr marL="736600" indent="-285750">
              <a:buFontTx/>
              <a:buChar char="-"/>
            </a:pP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доступность для молодых врачей и медицинских сестер эффективной профессиональной адаптации на рабочем месте за счет повышения уровня знаний и навыков</a:t>
            </a:r>
          </a:p>
          <a:p>
            <a:pPr marL="736600" indent="-285750">
              <a:buFontTx/>
              <a:buChar char="-"/>
            </a:pPr>
            <a:endParaRPr lang="ru-RU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65113" indent="-265113"/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ru-RU" sz="24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Расширение функций медицинских сестер, повышение их профессионального статуса</a:t>
            </a:r>
          </a:p>
          <a:p>
            <a:pPr marL="630238" algn="just"/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доступность и необходимость обретения новых компетенций и умений в связи с   увеличением функционала в деятельности медицинских сестер</a:t>
            </a:r>
          </a:p>
          <a:p>
            <a:pPr>
              <a:lnSpc>
                <a:spcPct val="150000"/>
              </a:lnSpc>
            </a:pP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ru-RU" sz="24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Алгоритм построения трудовых траекторий врачей</a:t>
            </a:r>
          </a:p>
          <a:p>
            <a:pPr marL="822325" indent="-285750" algn="just">
              <a:buFontTx/>
              <a:buChar char="-"/>
            </a:pP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доступность актуальной и исчерпывающей информации о возможностях переобучения и/или повышения квалификации врачей для построения трудовых траекторий </a:t>
            </a:r>
          </a:p>
          <a:p>
            <a:pPr marL="536575" algn="just"/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(на основе цифровой платформы)</a:t>
            </a:r>
          </a:p>
          <a:p>
            <a:pPr marL="536575" algn="just"/>
            <a:endParaRPr lang="ru-RU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958015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B572E006-C09C-4C8F-B828-2617DDAF89D9}"/>
              </a:ext>
            </a:extLst>
          </p:cNvPr>
          <p:cNvSpPr txBox="1">
            <a:spLocks/>
          </p:cNvSpPr>
          <p:nvPr/>
        </p:nvSpPr>
        <p:spPr>
          <a:xfrm>
            <a:off x="797735" y="1259046"/>
            <a:ext cx="7916067" cy="522785"/>
          </a:xfrm>
          <a:prstGeom prst="rect">
            <a:avLst/>
          </a:prstGeom>
        </p:spPr>
        <p:txBody>
          <a:bodyPr vert="horz" lIns="68581" tIns="34290" rIns="68581" bIns="34290" rtlCol="0" anchor="ctr">
            <a:no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ru-RU" sz="2400" b="1" cap="all" dirty="0">
              <a:ln/>
              <a:solidFill>
                <a:schemeClr val="accent6">
                  <a:lumMod val="50000"/>
                </a:schemeClr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  <a:latin typeface="Times New Roman" panose="02020603050405020304" pitchFamily="18" charset="0"/>
              <a:ea typeface="Roboto" panose="02000000000000000000" pitchFamily="2" charset="0"/>
              <a:cs typeface="Times New Roman" panose="02020603050405020304" pitchFamily="18" charset="0"/>
            </a:endParaRPr>
          </a:p>
          <a:p>
            <a:pPr algn="ctr"/>
            <a:r>
              <a:rPr lang="ru-RU" sz="2400" b="1" cap="all" dirty="0">
                <a:ln/>
                <a:solidFill>
                  <a:schemeClr val="accent6">
                    <a:lumMod val="50000"/>
                  </a:schemeClr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Times New Roman" panose="02020603050405020304" pitchFamily="18" charset="0"/>
                <a:ea typeface="Roboto" panose="02000000000000000000" pitchFamily="2" charset="0"/>
                <a:cs typeface="Times New Roman" panose="02020603050405020304" pitchFamily="18" charset="0"/>
              </a:rPr>
              <a:t>Методология</a:t>
            </a:r>
            <a:r>
              <a:rPr lang="ru-RU" sz="2400" b="1" cap="all" dirty="0">
                <a:ln/>
                <a:solidFill>
                  <a:srgbClr val="002060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Times New Roman" panose="02020603050405020304" pitchFamily="18" charset="0"/>
                <a:ea typeface="Roboto" panose="02000000000000000000" pitchFamily="2" charset="0"/>
                <a:cs typeface="Times New Roman" panose="02020603050405020304" pitchFamily="18" charset="0"/>
              </a:rPr>
              <a:t> </a:t>
            </a:r>
            <a:r>
              <a:rPr lang="ru-RU" sz="2400" b="1" cap="all" dirty="0">
                <a:ln/>
                <a:solidFill>
                  <a:schemeClr val="accent6">
                    <a:lumMod val="50000"/>
                  </a:schemeClr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Times New Roman" panose="02020603050405020304" pitchFamily="18" charset="0"/>
                <a:ea typeface="Roboto" panose="02000000000000000000" pitchFamily="2" charset="0"/>
                <a:cs typeface="Times New Roman" panose="02020603050405020304" pitchFamily="18" charset="0"/>
              </a:rPr>
              <a:t>исследования в 2019 году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4000496" y="2428868"/>
            <a:ext cx="3224152" cy="27186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defTabSz="740256">
              <a:lnSpc>
                <a:spcPts val="1395"/>
              </a:lnSpc>
            </a:pPr>
            <a:r>
              <a:rPr lang="ru-RU" sz="2000" b="1" spc="-15" dirty="0">
                <a:solidFill>
                  <a:srgbClr val="002060"/>
                </a:solidFill>
                <a:latin typeface="Times New Roman" pitchFamily="18" charset="0"/>
                <a:ea typeface="Candara" charset="0"/>
                <a:cs typeface="Times New Roman" panose="02020603050405020304" pitchFamily="18" charset="0"/>
              </a:rPr>
              <a:t>20 мая – 16 июля 2019 года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3923928" y="3105637"/>
            <a:ext cx="5040560" cy="15635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 исследовании приняли участие врачи и медицинские сестры </a:t>
            </a:r>
            <a: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шести </a:t>
            </a:r>
            <a:r>
              <a:rPr lang="ru-RU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учреждений здравоохранения Москвы </a:t>
            </a:r>
            <a:endParaRPr lang="en-US" sz="2000" b="1" spc="-15" dirty="0">
              <a:solidFill>
                <a:srgbClr val="002060"/>
              </a:solidFill>
              <a:latin typeface="Times New Roman" pitchFamily="18" charset="0"/>
              <a:ea typeface="Candara" charset="0"/>
              <a:cs typeface="Times New Roman" pitchFamily="18" charset="0"/>
            </a:endParaRPr>
          </a:p>
          <a:p>
            <a:pPr defTabSz="740256">
              <a:lnSpc>
                <a:spcPts val="1395"/>
              </a:lnSpc>
            </a:pPr>
            <a:endParaRPr lang="ru-RU" sz="2000" b="1" spc="-15" dirty="0">
              <a:solidFill>
                <a:srgbClr val="002060"/>
              </a:solidFill>
              <a:latin typeface="Times New Roman" pitchFamily="18" charset="0"/>
              <a:ea typeface="Candara" charset="0"/>
              <a:cs typeface="Times New Roman" pitchFamily="18" charset="0"/>
            </a:endParaRPr>
          </a:p>
          <a:p>
            <a:pPr defTabSz="740256">
              <a:lnSpc>
                <a:spcPts val="1395"/>
              </a:lnSpc>
            </a:pPr>
            <a:r>
              <a:rPr lang="ru-RU" b="1" i="1" spc="-15" dirty="0">
                <a:solidFill>
                  <a:srgbClr val="002060"/>
                </a:solidFill>
                <a:latin typeface="Times New Roman" pitchFamily="18" charset="0"/>
                <a:ea typeface="Candara" charset="0"/>
                <a:cs typeface="Times New Roman" pitchFamily="18" charset="0"/>
              </a:rPr>
              <a:t>Собрана 551 анкета</a:t>
            </a:r>
          </a:p>
          <a:p>
            <a:pPr defTabSz="740256">
              <a:lnSpc>
                <a:spcPts val="1395"/>
              </a:lnSpc>
            </a:pPr>
            <a:r>
              <a:rPr lang="ru-RU" b="1" i="1" spc="-15" dirty="0">
                <a:solidFill>
                  <a:srgbClr val="002060"/>
                </a:solidFill>
                <a:latin typeface="Times New Roman" pitchFamily="18" charset="0"/>
                <a:ea typeface="Candara" charset="0"/>
                <a:cs typeface="Times New Roman" pitchFamily="18" charset="0"/>
              </a:rPr>
              <a:t>В интервью участвовали 15 экспертов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4003335" y="5190612"/>
            <a:ext cx="4640631" cy="6461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740256">
              <a:lnSpc>
                <a:spcPts val="1395"/>
              </a:lnSpc>
            </a:pPr>
            <a:r>
              <a:rPr lang="ru-RU" sz="2000" b="1" spc="-15" dirty="0">
                <a:solidFill>
                  <a:srgbClr val="002060"/>
                </a:solidFill>
                <a:latin typeface="Times New Roman" pitchFamily="18" charset="0"/>
                <a:ea typeface="Candara" charset="0"/>
                <a:cs typeface="Times New Roman" pitchFamily="18" charset="0"/>
              </a:rPr>
              <a:t>Анонимное анкетирование </a:t>
            </a:r>
          </a:p>
          <a:p>
            <a:pPr defTabSz="740256">
              <a:lnSpc>
                <a:spcPts val="1395"/>
              </a:lnSpc>
            </a:pPr>
            <a:r>
              <a:rPr lang="ru-RU" sz="2000" b="1" spc="-15" dirty="0">
                <a:solidFill>
                  <a:srgbClr val="002060"/>
                </a:solidFill>
                <a:latin typeface="Times New Roman" pitchFamily="18" charset="0"/>
                <a:ea typeface="Candara" charset="0"/>
                <a:cs typeface="Times New Roman" pitchFamily="18" charset="0"/>
              </a:rPr>
              <a:t>врачей</a:t>
            </a:r>
            <a:r>
              <a:rPr lang="en-US" sz="2000" b="1" spc="-15" dirty="0">
                <a:solidFill>
                  <a:srgbClr val="002060"/>
                </a:solidFill>
                <a:latin typeface="Times New Roman" pitchFamily="18" charset="0"/>
                <a:ea typeface="Candara" charset="0"/>
                <a:cs typeface="Times New Roman" pitchFamily="18" charset="0"/>
              </a:rPr>
              <a:t> </a:t>
            </a:r>
            <a:r>
              <a:rPr lang="ru-RU" sz="2000" b="1" spc="-15" dirty="0">
                <a:solidFill>
                  <a:srgbClr val="002060"/>
                </a:solidFill>
                <a:latin typeface="Times New Roman" pitchFamily="18" charset="0"/>
                <a:ea typeface="Candara" charset="0"/>
                <a:cs typeface="Times New Roman" pitchFamily="18" charset="0"/>
              </a:rPr>
              <a:t>и медсестер,</a:t>
            </a:r>
          </a:p>
          <a:p>
            <a:pPr defTabSz="740256">
              <a:lnSpc>
                <a:spcPts val="1395"/>
              </a:lnSpc>
            </a:pPr>
            <a:r>
              <a:rPr lang="ru-RU" sz="2000" b="1" spc="-15" dirty="0">
                <a:solidFill>
                  <a:srgbClr val="002060"/>
                </a:solidFill>
                <a:latin typeface="Times New Roman" pitchFamily="18" charset="0"/>
                <a:ea typeface="Candara" charset="0"/>
                <a:cs typeface="Times New Roman" pitchFamily="18" charset="0"/>
              </a:rPr>
              <a:t>экспертные интервью</a:t>
            </a: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0034" y="5072074"/>
            <a:ext cx="794221" cy="883217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8596" y="3429000"/>
            <a:ext cx="794221" cy="860367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</p:pic>
      <p:pic>
        <p:nvPicPr>
          <p:cNvPr id="9" name="Рисунок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7158" y="2285992"/>
            <a:ext cx="814488" cy="752037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</p:pic>
      <p:sp>
        <p:nvSpPr>
          <p:cNvPr id="10" name="Прямоугольник 9"/>
          <p:cNvSpPr/>
          <p:nvPr/>
        </p:nvSpPr>
        <p:spPr>
          <a:xfrm>
            <a:off x="1857356" y="2285992"/>
            <a:ext cx="1535671" cy="60793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Дата опроса</a:t>
            </a:r>
            <a:endParaRPr lang="ru-RU" sz="1600" b="1" spc="-23" dirty="0">
              <a:solidFill>
                <a:srgbClr val="002060"/>
              </a:solidFill>
              <a:latin typeface="Times New Roman" pitchFamily="18" charset="0"/>
              <a:ea typeface="Century Gothic" charset="0"/>
              <a:cs typeface="Times New Roman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1763688" y="3461991"/>
            <a:ext cx="1930588" cy="86036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600" b="1" spc="-23" dirty="0">
                <a:solidFill>
                  <a:srgbClr val="002060"/>
                </a:solidFill>
                <a:latin typeface="Times New Roman" panose="02020603050405020304" pitchFamily="18" charset="0"/>
                <a:ea typeface="Century Gothic" charset="0"/>
                <a:cs typeface="Times New Roman" panose="02020603050405020304" pitchFamily="18" charset="0"/>
              </a:rPr>
              <a:t>Респонденты и</a:t>
            </a:r>
          </a:p>
          <a:p>
            <a:r>
              <a:rPr lang="ru-RU" sz="1600" b="1" spc="-23" dirty="0">
                <a:solidFill>
                  <a:srgbClr val="002060"/>
                </a:solidFill>
                <a:latin typeface="Times New Roman" panose="02020603050405020304" pitchFamily="18" charset="0"/>
                <a:ea typeface="Century Gothic" charset="0"/>
                <a:cs typeface="Times New Roman" panose="02020603050405020304" pitchFamily="18" charset="0"/>
              </a:rPr>
              <a:t>эксперты</a:t>
            </a:r>
          </a:p>
        </p:txBody>
      </p:sp>
      <p:sp>
        <p:nvSpPr>
          <p:cNvPr id="12" name="Прямоугольник 11"/>
          <p:cNvSpPr/>
          <p:nvPr/>
        </p:nvSpPr>
        <p:spPr>
          <a:xfrm>
            <a:off x="1706731" y="5157708"/>
            <a:ext cx="1836920" cy="67904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600" b="1" spc="-23" dirty="0">
                <a:solidFill>
                  <a:srgbClr val="002060"/>
                </a:solidFill>
                <a:latin typeface="Times New Roman" pitchFamily="18" charset="0"/>
                <a:ea typeface="Century Gothic" charset="0"/>
                <a:cs typeface="Times New Roman" pitchFamily="18" charset="0"/>
              </a:rPr>
              <a:t>Метод опроса</a:t>
            </a:r>
          </a:p>
        </p:txBody>
      </p:sp>
      <p:pic>
        <p:nvPicPr>
          <p:cNvPr id="13" name="Рисунок 12">
            <a:extLst>
              <a:ext uri="{FF2B5EF4-FFF2-40B4-BE49-F238E27FC236}">
                <a16:creationId xmlns:a16="http://schemas.microsoft.com/office/drawing/2014/main" xmlns="" id="{2B17CB12-8737-430B-915E-7998D643CE9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7062" y="44034"/>
            <a:ext cx="1914385" cy="962931"/>
          </a:xfrm>
          <a:prstGeom prst="rect">
            <a:avLst/>
          </a:prstGeom>
        </p:spPr>
      </p:pic>
      <p:pic>
        <p:nvPicPr>
          <p:cNvPr id="14" name="Picture 4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60232" y="95925"/>
            <a:ext cx="1857356" cy="10024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000803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98589979"/>
              </p:ext>
            </p:extLst>
          </p:nvPr>
        </p:nvGraphicFramePr>
        <p:xfrm>
          <a:off x="251520" y="1378516"/>
          <a:ext cx="8545827" cy="3601510"/>
        </p:xfrm>
        <a:graphic>
          <a:graphicData uri="http://schemas.openxmlformats.org/drawingml/2006/table">
            <a:tbl>
              <a:tblPr firstRow="1" firstCol="1" bandRow="1">
                <a:tableStyleId>{21E4AEA4-8DFA-4A89-87EB-49C32662AFE0}</a:tableStyleId>
              </a:tblPr>
              <a:tblGrid>
                <a:gridCol w="1182367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473817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08012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247139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2027726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1738051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796607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</a:tblGrid>
              <a:tr h="1470331">
                <a:tc gridSpan="2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 </a:t>
                      </a:r>
                      <a:endParaRPr lang="ru-RU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Доступно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Недоступно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 видите необходимости в дополнительной подготовке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Затрудняетесь ответить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Итого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47280">
                <a:tc rowSpan="3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рачи </a:t>
                      </a: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из больниц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50,0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50,0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</a:t>
                      </a:r>
                      <a:endParaRPr lang="ru-RU" sz="1600" b="1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4728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II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85,4</a:t>
                      </a:r>
                      <a:endParaRPr lang="ru-RU" sz="1600" b="1" dirty="0">
                        <a:effectLst/>
                        <a:highlight>
                          <a:srgbClr val="FFFF00"/>
                        </a:highlight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8,3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6,3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4728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III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67,9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10,7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3,6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17,8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47280">
                <a:tc rowSpan="3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рачи </a:t>
                      </a: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из поликлиник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57,7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23,0</a:t>
                      </a:r>
                      <a:endParaRPr lang="ru-RU" sz="1600" b="1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</a:t>
                      </a:r>
                      <a:endParaRPr lang="ru-RU" sz="1600" b="1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19,3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4728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II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58,9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21,5</a:t>
                      </a:r>
                      <a:endParaRPr lang="ru-RU" sz="1600" b="1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</a:t>
                      </a:r>
                      <a:endParaRPr lang="ru-RU" sz="1600" b="1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19,6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39477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III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73,3</a:t>
                      </a:r>
                      <a:endParaRPr lang="ru-RU" sz="1600" b="1" dirty="0">
                        <a:effectLst/>
                        <a:highlight>
                          <a:srgbClr val="FFFF00"/>
                        </a:highlight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10,0</a:t>
                      </a:r>
                      <a:endParaRPr lang="ru-RU" sz="1600" b="1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</a:t>
                      </a:r>
                      <a:endParaRPr lang="ru-RU" sz="1600" b="1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16,7</a:t>
                      </a:r>
                      <a:endParaRPr lang="ru-RU" sz="1600" b="1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467544" y="5373216"/>
            <a:ext cx="316835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– стаж работы от 0 до 5 лет</a:t>
            </a:r>
          </a:p>
          <a:p>
            <a:r>
              <a:rPr lang="en-US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II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– стаж работы от 6 до 20 лет</a:t>
            </a:r>
          </a:p>
          <a:p>
            <a:r>
              <a:rPr lang="en-US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III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– стаж работы от 21 года и больше</a:t>
            </a:r>
          </a:p>
          <a:p>
            <a:endParaRPr lang="ru-RU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4479635" y="2551837"/>
            <a:ext cx="18473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endParaRPr lang="ru-RU" sz="5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79512" y="188640"/>
            <a:ext cx="878497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РАСПРЕДЕЛЕНИЕ РЕСПОНДЕНТОВ-ВРАЧЕЙ ПРИ ОТВЕТЕ НА ВОПРОС </a:t>
            </a:r>
          </a:p>
          <a:p>
            <a:pPr algn="ctr"/>
            <a:r>
              <a:rPr lang="ru-RU" b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«НАСКОЛЬКО ДОСТУПНО ДЛЯ ВАС ПОЛУЧЕНИЕ НЕОБХОДИМОЙ ДОПОЛНИТЕЛЬНОЙ ПОДГОТОВКИ?»</a:t>
            </a:r>
            <a:endParaRPr lang="ru-RU" dirty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dirty="0"/>
          </a:p>
        </p:txBody>
      </p:sp>
      <p:pic>
        <p:nvPicPr>
          <p:cNvPr id="3075" name="Picture 3" descr="https://pbs.twimg.com/media/DtRLDGHWwAEDAQP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05975" y="5365994"/>
            <a:ext cx="2520280" cy="14920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000803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30144794"/>
              </p:ext>
            </p:extLst>
          </p:nvPr>
        </p:nvGraphicFramePr>
        <p:xfrm>
          <a:off x="179511" y="1388969"/>
          <a:ext cx="8617836" cy="3591057"/>
        </p:xfrm>
        <a:graphic>
          <a:graphicData uri="http://schemas.openxmlformats.org/drawingml/2006/table">
            <a:tbl>
              <a:tblPr firstRow="1" firstCol="1" bandRow="1">
                <a:tableStyleId>{21E4AEA4-8DFA-4A89-87EB-49C32662AFE0}</a:tableStyleId>
              </a:tblPr>
              <a:tblGrid>
                <a:gridCol w="1254376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473817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08012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247139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2027726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1738051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796607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</a:tblGrid>
              <a:tr h="1466064">
                <a:tc gridSpan="2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Доступно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Недоступно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 видите необходимости в дополнительной подготовке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Затрудняетесь ответить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Итого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46272">
                <a:tc rowSpan="3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едсестры </a:t>
                      </a: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из больниц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59,2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11,1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3,8</a:t>
                      </a:r>
                      <a:endParaRPr lang="ru-RU" sz="1600" b="1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25,9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100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4627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II</a:t>
                      </a:r>
                      <a:endParaRPr lang="ru-RU" sz="1600" b="1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68,2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9,4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4,8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17,6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100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4627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III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74,6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6,7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2,7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16,0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100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46272">
                <a:tc rowSpan="3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едсестры </a:t>
                      </a: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из поликлиник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endParaRPr lang="ru-RU" sz="1600" b="1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38,4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7,7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7,7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00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46,2</a:t>
                      </a:r>
                      <a:endParaRPr lang="ru-RU" sz="1600" b="1" dirty="0">
                        <a:effectLst/>
                        <a:highlight>
                          <a:srgbClr val="FFFF00"/>
                        </a:highlight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100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4627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II</a:t>
                      </a:r>
                      <a:endParaRPr lang="ru-RU" sz="1600" b="1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62,3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11,3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3,8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22,6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100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39363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III</a:t>
                      </a:r>
                      <a:endParaRPr lang="ru-RU" sz="1600" b="1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58,5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8,0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9,0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24,5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100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467544" y="5373216"/>
            <a:ext cx="316835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– стаж работы от 0 до 5 лет</a:t>
            </a:r>
          </a:p>
          <a:p>
            <a:r>
              <a:rPr lang="en-US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II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– стаж работы от 6 до 20 лет</a:t>
            </a:r>
          </a:p>
          <a:p>
            <a:r>
              <a:rPr lang="en-US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III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– стаж работы от 21 года и больше</a:t>
            </a:r>
          </a:p>
          <a:p>
            <a:endParaRPr lang="ru-RU" dirty="0"/>
          </a:p>
        </p:txBody>
      </p:sp>
      <p:pic>
        <p:nvPicPr>
          <p:cNvPr id="5" name="Picture 2" descr="https://api.spid.center/storage/post/2995/rss_picture-5ba0251cb7012bd6fe4001d707630855.jpe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83657" y="5514957"/>
            <a:ext cx="1840671" cy="10893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179512" y="188640"/>
            <a:ext cx="878497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РАСПРЕДЕЛЕНИЕ РЕСПОНДЕНТОВ-МЕДСЕСТЕР ПРИ ОТВЕТЕ НА ВОПРОС </a:t>
            </a:r>
          </a:p>
          <a:p>
            <a:pPr algn="ctr"/>
            <a:r>
              <a:rPr lang="ru-RU" b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«НАСКОЛЬКО ДОСТУПНО ДЛЯ ВАС ПОЛУЧЕНИЕ НЕОБХОДИМОЙ ДОПОЛНИТЕЛЬНОЙ ПОДГОТОВКИ?»</a:t>
            </a:r>
            <a:endParaRPr lang="ru-RU" dirty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000803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Диаграмма 1"/>
          <p:cNvGraphicFramePr/>
          <p:nvPr>
            <p:extLst>
              <p:ext uri="{D42A27DB-BD31-4B8C-83A1-F6EECF244321}">
                <p14:modId xmlns:p14="http://schemas.microsoft.com/office/powerpoint/2010/main" val="1591887277"/>
              </p:ext>
            </p:extLst>
          </p:nvPr>
        </p:nvGraphicFramePr>
        <p:xfrm>
          <a:off x="179512" y="836712"/>
          <a:ext cx="8964488" cy="60212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539552" y="81498"/>
            <a:ext cx="773315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ЕСЛИ У ВАС ЕСТЬ ТРУДНОСТИ В ПОЛУЧЕНИИ ДОПОЛНИТЕЛЬНОЙ ПОДГОТОВКИ, ТО </a:t>
            </a:r>
            <a:r>
              <a:rPr lang="ru-RU" b="1" u="sng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 ЧЕМ ЭТО СВЯЗАНО</a:t>
            </a:r>
            <a:r>
              <a:rPr lang="ru-RU" b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ru-RU" dirty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000803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Диаграмма 1"/>
          <p:cNvGraphicFramePr/>
          <p:nvPr>
            <p:extLst>
              <p:ext uri="{D42A27DB-BD31-4B8C-83A1-F6EECF244321}">
                <p14:modId xmlns:p14="http://schemas.microsoft.com/office/powerpoint/2010/main" val="36657355"/>
              </p:ext>
            </p:extLst>
          </p:nvPr>
        </p:nvGraphicFramePr>
        <p:xfrm>
          <a:off x="107504" y="789384"/>
          <a:ext cx="8784976" cy="59519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539552" y="81498"/>
            <a:ext cx="773315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ЕСЛИ У ВАС ЕСТЬ ТРУДНОСТИ В ПОЛУЧЕНИИ ДОПОЛНИТЕЛЬНОЙ ПОДГОТОВКИ, ТО </a:t>
            </a:r>
            <a:r>
              <a:rPr lang="ru-RU" b="1" u="sng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 ЧЕМ ЭТО СВЯЗАНО</a:t>
            </a:r>
            <a:r>
              <a:rPr lang="ru-RU" b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ru-RU" dirty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000803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2231002571"/>
              </p:ext>
            </p:extLst>
          </p:nvPr>
        </p:nvGraphicFramePr>
        <p:xfrm>
          <a:off x="107504" y="789384"/>
          <a:ext cx="8856984" cy="59519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539552" y="81498"/>
            <a:ext cx="773315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ЕСЛИ У ВАС ЕСТЬ ТРУДНОСТИ В ПОЛУЧЕНИИ ДОПОЛНИТЕЛЬНОЙ ПОДГОТОВКИ, ТО </a:t>
            </a:r>
            <a:r>
              <a:rPr lang="ru-RU" b="1" u="sng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 ЧЕМ ЭТО СВЯЗАНО</a:t>
            </a:r>
            <a:r>
              <a:rPr lang="ru-RU" b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ru-RU" dirty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39277185"/>
      </p:ext>
    </p:extLst>
  </p:cSld>
  <p:clrMapOvr>
    <a:masterClrMapping/>
  </p:clrMapOvr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/>
      <a:ea typeface=""/>
      <a:cs typeface=""/>
      <a:font script="Jpan" typeface="ＭＳ 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明朝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/>
      <a:ea typeface=""/>
      <a:cs typeface=""/>
      <a:font script="Jpan" typeface="ＭＳ 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明朝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/>
      <a:ea typeface=""/>
      <a:cs typeface=""/>
      <a:font script="Jpan" typeface="ＭＳ 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明朝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4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/>
      <a:ea typeface=""/>
      <a:cs typeface=""/>
      <a:font script="Jpan" typeface="ＭＳ 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明朝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5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/>
      <a:ea typeface=""/>
      <a:cs typeface=""/>
      <a:font script="Jpan" typeface="ＭＳ 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明朝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6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/>
      <a:ea typeface=""/>
      <a:cs typeface=""/>
      <a:font script="Jpan" typeface="ＭＳ 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明朝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7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/>
      <a:ea typeface=""/>
      <a:cs typeface=""/>
      <a:font script="Jpan" typeface="ＭＳ 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明朝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8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/>
      <a:ea typeface=""/>
      <a:cs typeface=""/>
      <a:font script="Jpan" typeface="ＭＳ 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明朝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810</TotalTime>
  <Words>1500</Words>
  <Application>Microsoft Office PowerPoint</Application>
  <PresentationFormat>Экран (4:3)</PresentationFormat>
  <Paragraphs>261</Paragraphs>
  <Slides>19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0" baseType="lpstr">
      <vt:lpstr>Воздушный поток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HP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Кристина</dc:creator>
  <cp:lastModifiedBy>emalygina</cp:lastModifiedBy>
  <cp:revision>82</cp:revision>
  <dcterms:created xsi:type="dcterms:W3CDTF">2019-10-11T13:17:01Z</dcterms:created>
  <dcterms:modified xsi:type="dcterms:W3CDTF">2020-12-03T16:50:43Z</dcterms:modified>
</cp:coreProperties>
</file>